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16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00048A2-467F-41A5-82C6-21C8B93621E0}" type="datetimeFigureOut">
              <a:rPr lang="en-IN" smtClean="0"/>
              <a:t>04-09-2023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72AA9A-6D6F-4860-9A16-E8B89FFB49C0}" type="slidenum">
              <a:rPr lang="en-IN" smtClean="0"/>
              <a:t>‹#›</a:t>
            </a:fld>
            <a:endParaRPr lang="en-IN"/>
          </a:p>
        </p:txBody>
      </p:sp>
    </p:spTree>
    <p:extLst>
      <p:ext uri="{BB962C8B-B14F-4D97-AF65-F5344CB8AC3E}">
        <p14:creationId xmlns:p14="http://schemas.microsoft.com/office/powerpoint/2010/main" val="1137701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00048A2-467F-41A5-82C6-21C8B93621E0}" type="datetimeFigureOut">
              <a:rPr lang="en-IN" smtClean="0"/>
              <a:t>04-09-2023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72AA9A-6D6F-4860-9A16-E8B89FFB49C0}" type="slidenum">
              <a:rPr lang="en-IN" smtClean="0"/>
              <a:t>‹#›</a:t>
            </a:fld>
            <a:endParaRPr lang="en-IN"/>
          </a:p>
        </p:txBody>
      </p:sp>
    </p:spTree>
    <p:extLst>
      <p:ext uri="{BB962C8B-B14F-4D97-AF65-F5344CB8AC3E}">
        <p14:creationId xmlns:p14="http://schemas.microsoft.com/office/powerpoint/2010/main" val="1047800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365125"/>
            <a:ext cx="1478756"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71488" y="365125"/>
            <a:ext cx="432196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00048A2-467F-41A5-82C6-21C8B93621E0}" type="datetimeFigureOut">
              <a:rPr lang="en-IN" smtClean="0"/>
              <a:t>04-09-2023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72AA9A-6D6F-4860-9A16-E8B89FFB49C0}" type="slidenum">
              <a:rPr lang="en-IN" smtClean="0"/>
              <a:t>‹#›</a:t>
            </a:fld>
            <a:endParaRPr lang="en-IN"/>
          </a:p>
        </p:txBody>
      </p:sp>
    </p:spTree>
    <p:extLst>
      <p:ext uri="{BB962C8B-B14F-4D97-AF65-F5344CB8AC3E}">
        <p14:creationId xmlns:p14="http://schemas.microsoft.com/office/powerpoint/2010/main" val="884122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00048A2-467F-41A5-82C6-21C8B93621E0}" type="datetimeFigureOut">
              <a:rPr lang="en-IN" smtClean="0"/>
              <a:t>04-09-2023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72AA9A-6D6F-4860-9A16-E8B89FFB49C0}" type="slidenum">
              <a:rPr lang="en-IN" smtClean="0"/>
              <a:t>‹#›</a:t>
            </a:fld>
            <a:endParaRPr lang="en-IN"/>
          </a:p>
        </p:txBody>
      </p:sp>
    </p:spTree>
    <p:extLst>
      <p:ext uri="{BB962C8B-B14F-4D97-AF65-F5344CB8AC3E}">
        <p14:creationId xmlns:p14="http://schemas.microsoft.com/office/powerpoint/2010/main" val="2476178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I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0048A2-467F-41A5-82C6-21C8B93621E0}" type="datetimeFigureOut">
              <a:rPr lang="en-IN" smtClean="0"/>
              <a:t>04-09-2023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72AA9A-6D6F-4860-9A16-E8B89FFB49C0}" type="slidenum">
              <a:rPr lang="en-IN" smtClean="0"/>
              <a:t>‹#›</a:t>
            </a:fld>
            <a:endParaRPr lang="en-IN"/>
          </a:p>
        </p:txBody>
      </p:sp>
    </p:spTree>
    <p:extLst>
      <p:ext uri="{BB962C8B-B14F-4D97-AF65-F5344CB8AC3E}">
        <p14:creationId xmlns:p14="http://schemas.microsoft.com/office/powerpoint/2010/main" val="16056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71487"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3486150"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00048A2-467F-41A5-82C6-21C8B93621E0}" type="datetimeFigureOut">
              <a:rPr lang="en-IN" smtClean="0"/>
              <a:t>04-09-2023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572AA9A-6D6F-4860-9A16-E8B89FFB49C0}" type="slidenum">
              <a:rPr lang="en-IN" smtClean="0"/>
              <a:t>‹#›</a:t>
            </a:fld>
            <a:endParaRPr lang="en-IN"/>
          </a:p>
        </p:txBody>
      </p:sp>
    </p:spTree>
    <p:extLst>
      <p:ext uri="{BB962C8B-B14F-4D97-AF65-F5344CB8AC3E}">
        <p14:creationId xmlns:p14="http://schemas.microsoft.com/office/powerpoint/2010/main" val="3871024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00048A2-467F-41A5-82C6-21C8B93621E0}" type="datetimeFigureOut">
              <a:rPr lang="en-IN" smtClean="0"/>
              <a:t>04-09-2023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572AA9A-6D6F-4860-9A16-E8B89FFB49C0}" type="slidenum">
              <a:rPr lang="en-IN" smtClean="0"/>
              <a:t>‹#›</a:t>
            </a:fld>
            <a:endParaRPr lang="en-IN"/>
          </a:p>
        </p:txBody>
      </p:sp>
    </p:spTree>
    <p:extLst>
      <p:ext uri="{BB962C8B-B14F-4D97-AF65-F5344CB8AC3E}">
        <p14:creationId xmlns:p14="http://schemas.microsoft.com/office/powerpoint/2010/main" val="3758370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00048A2-467F-41A5-82C6-21C8B93621E0}" type="datetimeFigureOut">
              <a:rPr lang="en-IN" smtClean="0"/>
              <a:t>04-09-2023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572AA9A-6D6F-4860-9A16-E8B89FFB49C0}" type="slidenum">
              <a:rPr lang="en-IN" smtClean="0"/>
              <a:t>‹#›</a:t>
            </a:fld>
            <a:endParaRPr lang="en-IN"/>
          </a:p>
        </p:txBody>
      </p:sp>
    </p:spTree>
    <p:extLst>
      <p:ext uri="{BB962C8B-B14F-4D97-AF65-F5344CB8AC3E}">
        <p14:creationId xmlns:p14="http://schemas.microsoft.com/office/powerpoint/2010/main" val="4062542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048A2-467F-41A5-82C6-21C8B93621E0}" type="datetimeFigureOut">
              <a:rPr lang="en-IN" smtClean="0"/>
              <a:t>04-09-2023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572AA9A-6D6F-4860-9A16-E8B89FFB49C0}" type="slidenum">
              <a:rPr lang="en-IN" smtClean="0"/>
              <a:t>‹#›</a:t>
            </a:fld>
            <a:endParaRPr lang="en-IN"/>
          </a:p>
        </p:txBody>
      </p:sp>
    </p:spTree>
    <p:extLst>
      <p:ext uri="{BB962C8B-B14F-4D97-AF65-F5344CB8AC3E}">
        <p14:creationId xmlns:p14="http://schemas.microsoft.com/office/powerpoint/2010/main" val="62725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048A2-467F-41A5-82C6-21C8B93621E0}" type="datetimeFigureOut">
              <a:rPr lang="en-IN" smtClean="0"/>
              <a:t>04-09-2023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572AA9A-6D6F-4860-9A16-E8B89FFB49C0}" type="slidenum">
              <a:rPr lang="en-IN" smtClean="0"/>
              <a:t>‹#›</a:t>
            </a:fld>
            <a:endParaRPr lang="en-IN"/>
          </a:p>
        </p:txBody>
      </p:sp>
    </p:spTree>
    <p:extLst>
      <p:ext uri="{BB962C8B-B14F-4D97-AF65-F5344CB8AC3E}">
        <p14:creationId xmlns:p14="http://schemas.microsoft.com/office/powerpoint/2010/main" val="18731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048A2-467F-41A5-82C6-21C8B93621E0}" type="datetimeFigureOut">
              <a:rPr lang="en-IN" smtClean="0"/>
              <a:t>04-09-2023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572AA9A-6D6F-4860-9A16-E8B89FFB49C0}" type="slidenum">
              <a:rPr lang="en-IN" smtClean="0"/>
              <a:t>‹#›</a:t>
            </a:fld>
            <a:endParaRPr lang="en-IN"/>
          </a:p>
        </p:txBody>
      </p:sp>
    </p:spTree>
    <p:extLst>
      <p:ext uri="{BB962C8B-B14F-4D97-AF65-F5344CB8AC3E}">
        <p14:creationId xmlns:p14="http://schemas.microsoft.com/office/powerpoint/2010/main" val="373068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00048A2-467F-41A5-82C6-21C8B93621E0}" type="datetimeFigureOut">
              <a:rPr lang="en-IN" smtClean="0"/>
              <a:t>04-09-2023</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572AA9A-6D6F-4860-9A16-E8B89FFB49C0}" type="slidenum">
              <a:rPr lang="en-IN" smtClean="0"/>
              <a:t>‹#›</a:t>
            </a:fld>
            <a:endParaRPr lang="en-IN"/>
          </a:p>
        </p:txBody>
      </p:sp>
    </p:spTree>
    <p:extLst>
      <p:ext uri="{BB962C8B-B14F-4D97-AF65-F5344CB8AC3E}">
        <p14:creationId xmlns:p14="http://schemas.microsoft.com/office/powerpoint/2010/main" val="2442522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60267" y="623258"/>
            <a:ext cx="6867525" cy="2971800"/>
          </a:xfrm>
          <a:prstGeom prst="rect">
            <a:avLst/>
          </a:prstGeom>
        </p:spPr>
      </p:pic>
      <p:pic>
        <p:nvPicPr>
          <p:cNvPr id="3" name="Picture 2"/>
          <p:cNvPicPr>
            <a:picLocks noChangeAspect="1"/>
          </p:cNvPicPr>
          <p:nvPr/>
        </p:nvPicPr>
        <p:blipFill>
          <a:blip r:embed="rId3"/>
          <a:stretch>
            <a:fillRect/>
          </a:stretch>
        </p:blipFill>
        <p:spPr>
          <a:xfrm>
            <a:off x="5313693" y="3919627"/>
            <a:ext cx="3295650" cy="2800350"/>
          </a:xfrm>
          <a:prstGeom prst="rect">
            <a:avLst/>
          </a:prstGeom>
        </p:spPr>
      </p:pic>
    </p:spTree>
    <p:extLst>
      <p:ext uri="{BB962C8B-B14F-4D97-AF65-F5344CB8AC3E}">
        <p14:creationId xmlns:p14="http://schemas.microsoft.com/office/powerpoint/2010/main" val="506321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938571" y="533490"/>
            <a:ext cx="7077075" cy="3686175"/>
          </a:xfrm>
          <a:prstGeom prst="rect">
            <a:avLst/>
          </a:prstGeom>
        </p:spPr>
      </p:pic>
      <p:sp>
        <p:nvSpPr>
          <p:cNvPr id="6" name="Rectangle 5"/>
          <p:cNvSpPr/>
          <p:nvPr/>
        </p:nvSpPr>
        <p:spPr>
          <a:xfrm>
            <a:off x="379561" y="4390846"/>
            <a:ext cx="8445261" cy="1815882"/>
          </a:xfrm>
          <a:prstGeom prst="rect">
            <a:avLst/>
          </a:prstGeom>
        </p:spPr>
        <p:txBody>
          <a:bodyPr wrap="square">
            <a:spAutoFit/>
          </a:bodyPr>
          <a:lstStyle/>
          <a:p>
            <a:r>
              <a:rPr lang="en-US" sz="1400" dirty="0" smtClean="0"/>
              <a:t>Four models of the helix, showing different aspects of its structure. (a) Formation of a right-handed </a:t>
            </a:r>
            <a:r>
              <a:rPr lang="el-GR" sz="1400" dirty="0" smtClean="0"/>
              <a:t>α</a:t>
            </a:r>
            <a:r>
              <a:rPr lang="en-US" sz="1400" dirty="0" smtClean="0"/>
              <a:t> helix. The planes of the rigid peptide bonds are parallel to the long axis of the helix, depicted here as a vertical rod. (b) Ball-and-stick model of a right handed </a:t>
            </a:r>
            <a:r>
              <a:rPr lang="el-GR" sz="1400" dirty="0" smtClean="0"/>
              <a:t>α</a:t>
            </a:r>
            <a:r>
              <a:rPr lang="en-US" sz="1400" dirty="0" smtClean="0"/>
              <a:t> helix, showing the </a:t>
            </a:r>
            <a:r>
              <a:rPr lang="en-US" sz="1400" dirty="0" err="1" smtClean="0"/>
              <a:t>intrachain</a:t>
            </a:r>
            <a:r>
              <a:rPr lang="en-US" sz="1400" dirty="0" smtClean="0"/>
              <a:t> hydrogen bonds. The repeat unit is a single turn of the helix, 3.6 residues. (c) The </a:t>
            </a:r>
            <a:r>
              <a:rPr lang="el-GR" sz="1400" dirty="0" smtClean="0"/>
              <a:t>α </a:t>
            </a:r>
            <a:r>
              <a:rPr lang="en-US" sz="1400" dirty="0" smtClean="0"/>
              <a:t>helix as viewed from one end, looking down the longitudinal axis (derived from PDB ID 4TNC). Note the positions of the R groups, represented by purple spheres. This ball-and-stick model, used to emphasize the helical arrangement, gives the false impression that the helix is hollow, because the balls do not represent the van der Waals radii of the individual atoms. As the space-filling model (d) shows, the atoms in the center of the  helix are in very close contact</a:t>
            </a:r>
            <a:endParaRPr lang="en-IN" sz="1400" dirty="0"/>
          </a:p>
        </p:txBody>
      </p:sp>
    </p:spTree>
    <p:extLst>
      <p:ext uri="{BB962C8B-B14F-4D97-AF65-F5344CB8AC3E}">
        <p14:creationId xmlns:p14="http://schemas.microsoft.com/office/powerpoint/2010/main" val="3718091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309937" y="1757362"/>
            <a:ext cx="2524125" cy="3343275"/>
          </a:xfrm>
          <a:prstGeom prst="rect">
            <a:avLst/>
          </a:prstGeom>
        </p:spPr>
      </p:pic>
      <p:sp>
        <p:nvSpPr>
          <p:cNvPr id="3" name="Rectangle 2"/>
          <p:cNvSpPr/>
          <p:nvPr/>
        </p:nvSpPr>
        <p:spPr>
          <a:xfrm>
            <a:off x="3777239" y="5400937"/>
            <a:ext cx="1399742" cy="369332"/>
          </a:xfrm>
          <a:prstGeom prst="rect">
            <a:avLst/>
          </a:prstGeom>
        </p:spPr>
        <p:txBody>
          <a:bodyPr wrap="none">
            <a:spAutoFit/>
          </a:bodyPr>
          <a:lstStyle/>
          <a:p>
            <a:r>
              <a:rPr lang="en-IN" dirty="0" smtClean="0"/>
              <a:t>Helix dipole. </a:t>
            </a:r>
            <a:endParaRPr lang="en-IN" dirty="0"/>
          </a:p>
        </p:txBody>
      </p:sp>
    </p:spTree>
    <p:extLst>
      <p:ext uri="{BB962C8B-B14F-4D97-AF65-F5344CB8AC3E}">
        <p14:creationId xmlns:p14="http://schemas.microsoft.com/office/powerpoint/2010/main" val="179175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69676" y="635208"/>
            <a:ext cx="3657600" cy="5553075"/>
          </a:xfrm>
          <a:prstGeom prst="rect">
            <a:avLst/>
          </a:prstGeom>
        </p:spPr>
      </p:pic>
      <p:sp>
        <p:nvSpPr>
          <p:cNvPr id="3" name="Rectangle 2"/>
          <p:cNvSpPr/>
          <p:nvPr/>
        </p:nvSpPr>
        <p:spPr>
          <a:xfrm>
            <a:off x="4385671" y="3042414"/>
            <a:ext cx="4217758" cy="369332"/>
          </a:xfrm>
          <a:prstGeom prst="rect">
            <a:avLst/>
          </a:prstGeom>
        </p:spPr>
        <p:txBody>
          <a:bodyPr wrap="none">
            <a:spAutoFit/>
          </a:bodyPr>
          <a:lstStyle/>
          <a:p>
            <a:r>
              <a:rPr lang="en-IN" dirty="0" smtClean="0"/>
              <a:t>The </a:t>
            </a:r>
            <a:r>
              <a:rPr lang="el-GR" dirty="0" smtClean="0"/>
              <a:t>β</a:t>
            </a:r>
            <a:r>
              <a:rPr lang="en-US" dirty="0" smtClean="0"/>
              <a:t> </a:t>
            </a:r>
            <a:r>
              <a:rPr lang="en-IN" dirty="0" smtClean="0"/>
              <a:t>conformation of polypeptide chains</a:t>
            </a:r>
            <a:endParaRPr lang="en-IN" dirty="0"/>
          </a:p>
        </p:txBody>
      </p:sp>
    </p:spTree>
    <p:extLst>
      <p:ext uri="{BB962C8B-B14F-4D97-AF65-F5344CB8AC3E}">
        <p14:creationId xmlns:p14="http://schemas.microsoft.com/office/powerpoint/2010/main" val="3155579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185</Words>
  <Application>Microsoft Office PowerPoint</Application>
  <PresentationFormat>On-screen Show (4:3)</PresentationFormat>
  <Paragraphs>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cp:revision>
  <dcterms:created xsi:type="dcterms:W3CDTF">2023-09-04T08:25:16Z</dcterms:created>
  <dcterms:modified xsi:type="dcterms:W3CDTF">2023-09-04T08:31:54Z</dcterms:modified>
</cp:coreProperties>
</file>