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7" r:id="rId4"/>
    <p:sldId id="258" r:id="rId5"/>
    <p:sldId id="259" r:id="rId6"/>
    <p:sldId id="278" r:id="rId7"/>
    <p:sldId id="261" r:id="rId8"/>
    <p:sldId id="262" r:id="rId9"/>
    <p:sldId id="280" r:id="rId10"/>
    <p:sldId id="263" r:id="rId11"/>
    <p:sldId id="266" r:id="rId12"/>
    <p:sldId id="267" r:id="rId13"/>
    <p:sldId id="279" r:id="rId14"/>
    <p:sldId id="268" r:id="rId15"/>
    <p:sldId id="269" r:id="rId16"/>
    <p:sldId id="270" r:id="rId17"/>
    <p:sldId id="272" r:id="rId18"/>
    <p:sldId id="273" r:id="rId19"/>
    <p:sldId id="274"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6" d="100"/>
          <a:sy n="96" d="100"/>
        </p:scale>
        <p:origin x="-178" y="23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84FC58-68F0-4AA3-9DC3-655E126BCE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1E4914DD-C210-4097-83F5-88AE5C38B3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C7D041D0-481E-4733-8546-F3CCD5503714}"/>
              </a:ext>
            </a:extLst>
          </p:cNvPr>
          <p:cNvSpPr>
            <a:spLocks noGrp="1"/>
          </p:cNvSpPr>
          <p:nvPr>
            <p:ph type="dt" sz="half" idx="10"/>
          </p:nvPr>
        </p:nvSpPr>
        <p:spPr/>
        <p:txBody>
          <a:bodyPr/>
          <a:lstStyle/>
          <a:p>
            <a:fld id="{DCC2F6DB-C20C-477B-9142-DFD3AEC2CEE2}" type="datetimeFigureOut">
              <a:rPr lang="en-IN" smtClean="0"/>
              <a:t>04-01-2022</a:t>
            </a:fld>
            <a:endParaRPr lang="en-IN"/>
          </a:p>
        </p:txBody>
      </p:sp>
      <p:sp>
        <p:nvSpPr>
          <p:cNvPr id="5" name="Footer Placeholder 4">
            <a:extLst>
              <a:ext uri="{FF2B5EF4-FFF2-40B4-BE49-F238E27FC236}">
                <a16:creationId xmlns="" xmlns:a16="http://schemas.microsoft.com/office/drawing/2014/main" id="{3BD1D8EF-3A58-49B5-9C64-6D7D5B2F30A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CA8611EF-12F7-47E1-AD16-C3614D5A1A8D}"/>
              </a:ext>
            </a:extLst>
          </p:cNvPr>
          <p:cNvSpPr>
            <a:spLocks noGrp="1"/>
          </p:cNvSpPr>
          <p:nvPr>
            <p:ph type="sldNum" sz="quarter" idx="12"/>
          </p:nvPr>
        </p:nvSpPr>
        <p:spPr/>
        <p:txBody>
          <a:bodyPr/>
          <a:lstStyle/>
          <a:p>
            <a:fld id="{831E46BF-A2DB-4EF9-B032-37AB28C888FF}" type="slidenum">
              <a:rPr lang="en-IN" smtClean="0"/>
              <a:t>‹#›</a:t>
            </a:fld>
            <a:endParaRPr lang="en-IN"/>
          </a:p>
        </p:txBody>
      </p:sp>
    </p:spTree>
    <p:extLst>
      <p:ext uri="{BB962C8B-B14F-4D97-AF65-F5344CB8AC3E}">
        <p14:creationId xmlns:p14="http://schemas.microsoft.com/office/powerpoint/2010/main" val="130992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D74D68-DF37-4EA3-AB9D-CF2F5E0E1BF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50292C68-A6EF-4842-900D-DFB98B22C5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3E4DA62E-046C-46A8-AC63-4058814DDE08}"/>
              </a:ext>
            </a:extLst>
          </p:cNvPr>
          <p:cNvSpPr>
            <a:spLocks noGrp="1"/>
          </p:cNvSpPr>
          <p:nvPr>
            <p:ph type="dt" sz="half" idx="10"/>
          </p:nvPr>
        </p:nvSpPr>
        <p:spPr/>
        <p:txBody>
          <a:bodyPr/>
          <a:lstStyle/>
          <a:p>
            <a:fld id="{DCC2F6DB-C20C-477B-9142-DFD3AEC2CEE2}" type="datetimeFigureOut">
              <a:rPr lang="en-IN" smtClean="0"/>
              <a:t>04-01-2022</a:t>
            </a:fld>
            <a:endParaRPr lang="en-IN"/>
          </a:p>
        </p:txBody>
      </p:sp>
      <p:sp>
        <p:nvSpPr>
          <p:cNvPr id="5" name="Footer Placeholder 4">
            <a:extLst>
              <a:ext uri="{FF2B5EF4-FFF2-40B4-BE49-F238E27FC236}">
                <a16:creationId xmlns="" xmlns:a16="http://schemas.microsoft.com/office/drawing/2014/main" id="{D10BD07D-CC4B-42D7-A68B-2B8C6A47058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31E04436-FDEA-4C76-892D-EF827F386D6A}"/>
              </a:ext>
            </a:extLst>
          </p:cNvPr>
          <p:cNvSpPr>
            <a:spLocks noGrp="1"/>
          </p:cNvSpPr>
          <p:nvPr>
            <p:ph type="sldNum" sz="quarter" idx="12"/>
          </p:nvPr>
        </p:nvSpPr>
        <p:spPr/>
        <p:txBody>
          <a:bodyPr/>
          <a:lstStyle/>
          <a:p>
            <a:fld id="{831E46BF-A2DB-4EF9-B032-37AB28C888FF}" type="slidenum">
              <a:rPr lang="en-IN" smtClean="0"/>
              <a:t>‹#›</a:t>
            </a:fld>
            <a:endParaRPr lang="en-IN"/>
          </a:p>
        </p:txBody>
      </p:sp>
    </p:spTree>
    <p:extLst>
      <p:ext uri="{BB962C8B-B14F-4D97-AF65-F5344CB8AC3E}">
        <p14:creationId xmlns:p14="http://schemas.microsoft.com/office/powerpoint/2010/main" val="1710430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91C4B231-3562-4432-A1CA-F5815CBACC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C3CF6F8E-2FBB-43DA-90A5-0D290458955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DAB2CA6B-B440-4D26-9597-43C83BFB75E7}"/>
              </a:ext>
            </a:extLst>
          </p:cNvPr>
          <p:cNvSpPr>
            <a:spLocks noGrp="1"/>
          </p:cNvSpPr>
          <p:nvPr>
            <p:ph type="dt" sz="half" idx="10"/>
          </p:nvPr>
        </p:nvSpPr>
        <p:spPr/>
        <p:txBody>
          <a:bodyPr/>
          <a:lstStyle/>
          <a:p>
            <a:fld id="{DCC2F6DB-C20C-477B-9142-DFD3AEC2CEE2}" type="datetimeFigureOut">
              <a:rPr lang="en-IN" smtClean="0"/>
              <a:t>04-01-2022</a:t>
            </a:fld>
            <a:endParaRPr lang="en-IN"/>
          </a:p>
        </p:txBody>
      </p:sp>
      <p:sp>
        <p:nvSpPr>
          <p:cNvPr id="5" name="Footer Placeholder 4">
            <a:extLst>
              <a:ext uri="{FF2B5EF4-FFF2-40B4-BE49-F238E27FC236}">
                <a16:creationId xmlns="" xmlns:a16="http://schemas.microsoft.com/office/drawing/2014/main" id="{2CB35584-A935-4ACA-8BF6-5B2ED122E3C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B356230D-5352-449B-8E18-C102A2512FD3}"/>
              </a:ext>
            </a:extLst>
          </p:cNvPr>
          <p:cNvSpPr>
            <a:spLocks noGrp="1"/>
          </p:cNvSpPr>
          <p:nvPr>
            <p:ph type="sldNum" sz="quarter" idx="12"/>
          </p:nvPr>
        </p:nvSpPr>
        <p:spPr/>
        <p:txBody>
          <a:bodyPr/>
          <a:lstStyle/>
          <a:p>
            <a:fld id="{831E46BF-A2DB-4EF9-B032-37AB28C888FF}" type="slidenum">
              <a:rPr lang="en-IN" smtClean="0"/>
              <a:t>‹#›</a:t>
            </a:fld>
            <a:endParaRPr lang="en-IN"/>
          </a:p>
        </p:txBody>
      </p:sp>
    </p:spTree>
    <p:extLst>
      <p:ext uri="{BB962C8B-B14F-4D97-AF65-F5344CB8AC3E}">
        <p14:creationId xmlns:p14="http://schemas.microsoft.com/office/powerpoint/2010/main" val="250904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5C8499-4813-47FF-8CD1-0E184589DD7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7020E264-CC3A-46EF-B26F-13F872B774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ECDE23BB-3424-4DE7-B1F2-D0776000DED5}"/>
              </a:ext>
            </a:extLst>
          </p:cNvPr>
          <p:cNvSpPr>
            <a:spLocks noGrp="1"/>
          </p:cNvSpPr>
          <p:nvPr>
            <p:ph type="dt" sz="half" idx="10"/>
          </p:nvPr>
        </p:nvSpPr>
        <p:spPr/>
        <p:txBody>
          <a:bodyPr/>
          <a:lstStyle/>
          <a:p>
            <a:fld id="{DCC2F6DB-C20C-477B-9142-DFD3AEC2CEE2}" type="datetimeFigureOut">
              <a:rPr lang="en-IN" smtClean="0"/>
              <a:t>04-01-2022</a:t>
            </a:fld>
            <a:endParaRPr lang="en-IN"/>
          </a:p>
        </p:txBody>
      </p:sp>
      <p:sp>
        <p:nvSpPr>
          <p:cNvPr id="5" name="Footer Placeholder 4">
            <a:extLst>
              <a:ext uri="{FF2B5EF4-FFF2-40B4-BE49-F238E27FC236}">
                <a16:creationId xmlns="" xmlns:a16="http://schemas.microsoft.com/office/drawing/2014/main" id="{17488598-E70E-490B-8E59-1D76DD42D74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8A2FFEAB-1A3E-4764-A381-88E001D0BFB5}"/>
              </a:ext>
            </a:extLst>
          </p:cNvPr>
          <p:cNvSpPr>
            <a:spLocks noGrp="1"/>
          </p:cNvSpPr>
          <p:nvPr>
            <p:ph type="sldNum" sz="quarter" idx="12"/>
          </p:nvPr>
        </p:nvSpPr>
        <p:spPr/>
        <p:txBody>
          <a:bodyPr/>
          <a:lstStyle/>
          <a:p>
            <a:fld id="{831E46BF-A2DB-4EF9-B032-37AB28C888FF}" type="slidenum">
              <a:rPr lang="en-IN" smtClean="0"/>
              <a:t>‹#›</a:t>
            </a:fld>
            <a:endParaRPr lang="en-IN"/>
          </a:p>
        </p:txBody>
      </p:sp>
    </p:spTree>
    <p:extLst>
      <p:ext uri="{BB962C8B-B14F-4D97-AF65-F5344CB8AC3E}">
        <p14:creationId xmlns:p14="http://schemas.microsoft.com/office/powerpoint/2010/main" val="2046279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C56D5A-5DB6-46AD-BEAF-E8C4ABC163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7BA60A4A-49FA-4E05-8545-9208DE8FAF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2E0B513E-F2D8-4BA7-B5A5-6DA89D3DFFE8}"/>
              </a:ext>
            </a:extLst>
          </p:cNvPr>
          <p:cNvSpPr>
            <a:spLocks noGrp="1"/>
          </p:cNvSpPr>
          <p:nvPr>
            <p:ph type="dt" sz="half" idx="10"/>
          </p:nvPr>
        </p:nvSpPr>
        <p:spPr/>
        <p:txBody>
          <a:bodyPr/>
          <a:lstStyle/>
          <a:p>
            <a:fld id="{DCC2F6DB-C20C-477B-9142-DFD3AEC2CEE2}" type="datetimeFigureOut">
              <a:rPr lang="en-IN" smtClean="0"/>
              <a:t>04-01-2022</a:t>
            </a:fld>
            <a:endParaRPr lang="en-IN"/>
          </a:p>
        </p:txBody>
      </p:sp>
      <p:sp>
        <p:nvSpPr>
          <p:cNvPr id="5" name="Footer Placeholder 4">
            <a:extLst>
              <a:ext uri="{FF2B5EF4-FFF2-40B4-BE49-F238E27FC236}">
                <a16:creationId xmlns="" xmlns:a16="http://schemas.microsoft.com/office/drawing/2014/main" id="{192A3302-6E88-4760-B688-32187667E61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E7256753-4915-4726-960A-5750545E4718}"/>
              </a:ext>
            </a:extLst>
          </p:cNvPr>
          <p:cNvSpPr>
            <a:spLocks noGrp="1"/>
          </p:cNvSpPr>
          <p:nvPr>
            <p:ph type="sldNum" sz="quarter" idx="12"/>
          </p:nvPr>
        </p:nvSpPr>
        <p:spPr/>
        <p:txBody>
          <a:bodyPr/>
          <a:lstStyle/>
          <a:p>
            <a:fld id="{831E46BF-A2DB-4EF9-B032-37AB28C888FF}" type="slidenum">
              <a:rPr lang="en-IN" smtClean="0"/>
              <a:t>‹#›</a:t>
            </a:fld>
            <a:endParaRPr lang="en-IN"/>
          </a:p>
        </p:txBody>
      </p:sp>
    </p:spTree>
    <p:extLst>
      <p:ext uri="{BB962C8B-B14F-4D97-AF65-F5344CB8AC3E}">
        <p14:creationId xmlns:p14="http://schemas.microsoft.com/office/powerpoint/2010/main" val="905546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FA3BC4-BF62-4647-8DA5-45E2637E670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BDB84A4C-EEE8-478A-8D5C-ECDEDF6A06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6F797731-2E1F-478A-AB3B-5C6FDAD860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E43D7425-EB2F-4B14-8126-9E825A7BC615}"/>
              </a:ext>
            </a:extLst>
          </p:cNvPr>
          <p:cNvSpPr>
            <a:spLocks noGrp="1"/>
          </p:cNvSpPr>
          <p:nvPr>
            <p:ph type="dt" sz="half" idx="10"/>
          </p:nvPr>
        </p:nvSpPr>
        <p:spPr/>
        <p:txBody>
          <a:bodyPr/>
          <a:lstStyle/>
          <a:p>
            <a:fld id="{DCC2F6DB-C20C-477B-9142-DFD3AEC2CEE2}" type="datetimeFigureOut">
              <a:rPr lang="en-IN" smtClean="0"/>
              <a:t>04-01-2022</a:t>
            </a:fld>
            <a:endParaRPr lang="en-IN"/>
          </a:p>
        </p:txBody>
      </p:sp>
      <p:sp>
        <p:nvSpPr>
          <p:cNvPr id="6" name="Footer Placeholder 5">
            <a:extLst>
              <a:ext uri="{FF2B5EF4-FFF2-40B4-BE49-F238E27FC236}">
                <a16:creationId xmlns="" xmlns:a16="http://schemas.microsoft.com/office/drawing/2014/main" id="{3FB0F177-6DE1-4BE8-9244-4E8D28EA311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BC406F0D-F2AE-4086-8D74-168A5F80E4AE}"/>
              </a:ext>
            </a:extLst>
          </p:cNvPr>
          <p:cNvSpPr>
            <a:spLocks noGrp="1"/>
          </p:cNvSpPr>
          <p:nvPr>
            <p:ph type="sldNum" sz="quarter" idx="12"/>
          </p:nvPr>
        </p:nvSpPr>
        <p:spPr/>
        <p:txBody>
          <a:bodyPr/>
          <a:lstStyle/>
          <a:p>
            <a:fld id="{831E46BF-A2DB-4EF9-B032-37AB28C888FF}" type="slidenum">
              <a:rPr lang="en-IN" smtClean="0"/>
              <a:t>‹#›</a:t>
            </a:fld>
            <a:endParaRPr lang="en-IN"/>
          </a:p>
        </p:txBody>
      </p:sp>
    </p:spTree>
    <p:extLst>
      <p:ext uri="{BB962C8B-B14F-4D97-AF65-F5344CB8AC3E}">
        <p14:creationId xmlns:p14="http://schemas.microsoft.com/office/powerpoint/2010/main" val="53249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9E4482-801F-4A3B-85E8-36A42BF68E31}"/>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4A4C3F8C-1ED2-4934-AAA4-2EBFABD7EF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DCC74FAA-1F3A-46AE-9144-2579F44F53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1F398741-C63B-4794-B241-07C6B3929C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BCBE8081-C5A3-4952-A275-3F0A3B7FEE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04A7B7B1-A1C7-4DF2-A445-B0DC2311EDFC}"/>
              </a:ext>
            </a:extLst>
          </p:cNvPr>
          <p:cNvSpPr>
            <a:spLocks noGrp="1"/>
          </p:cNvSpPr>
          <p:nvPr>
            <p:ph type="dt" sz="half" idx="10"/>
          </p:nvPr>
        </p:nvSpPr>
        <p:spPr/>
        <p:txBody>
          <a:bodyPr/>
          <a:lstStyle/>
          <a:p>
            <a:fld id="{DCC2F6DB-C20C-477B-9142-DFD3AEC2CEE2}" type="datetimeFigureOut">
              <a:rPr lang="en-IN" smtClean="0"/>
              <a:t>04-01-2022</a:t>
            </a:fld>
            <a:endParaRPr lang="en-IN"/>
          </a:p>
        </p:txBody>
      </p:sp>
      <p:sp>
        <p:nvSpPr>
          <p:cNvPr id="8" name="Footer Placeholder 7">
            <a:extLst>
              <a:ext uri="{FF2B5EF4-FFF2-40B4-BE49-F238E27FC236}">
                <a16:creationId xmlns="" xmlns:a16="http://schemas.microsoft.com/office/drawing/2014/main" id="{A7504209-C457-4234-A4EC-888BAA74F5C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 xmlns:a16="http://schemas.microsoft.com/office/drawing/2014/main" id="{F94B0957-9066-460C-B7F3-FB9314218783}"/>
              </a:ext>
            </a:extLst>
          </p:cNvPr>
          <p:cNvSpPr>
            <a:spLocks noGrp="1"/>
          </p:cNvSpPr>
          <p:nvPr>
            <p:ph type="sldNum" sz="quarter" idx="12"/>
          </p:nvPr>
        </p:nvSpPr>
        <p:spPr/>
        <p:txBody>
          <a:bodyPr/>
          <a:lstStyle/>
          <a:p>
            <a:fld id="{831E46BF-A2DB-4EF9-B032-37AB28C888FF}" type="slidenum">
              <a:rPr lang="en-IN" smtClean="0"/>
              <a:t>‹#›</a:t>
            </a:fld>
            <a:endParaRPr lang="en-IN"/>
          </a:p>
        </p:txBody>
      </p:sp>
    </p:spTree>
    <p:extLst>
      <p:ext uri="{BB962C8B-B14F-4D97-AF65-F5344CB8AC3E}">
        <p14:creationId xmlns:p14="http://schemas.microsoft.com/office/powerpoint/2010/main" val="1304918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C14A86-BAC8-4D5C-AB7A-4821FA3DB0F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B4DB556D-6BAF-488C-8678-0F8C7655D5D5}"/>
              </a:ext>
            </a:extLst>
          </p:cNvPr>
          <p:cNvSpPr>
            <a:spLocks noGrp="1"/>
          </p:cNvSpPr>
          <p:nvPr>
            <p:ph type="dt" sz="half" idx="10"/>
          </p:nvPr>
        </p:nvSpPr>
        <p:spPr/>
        <p:txBody>
          <a:bodyPr/>
          <a:lstStyle/>
          <a:p>
            <a:fld id="{DCC2F6DB-C20C-477B-9142-DFD3AEC2CEE2}" type="datetimeFigureOut">
              <a:rPr lang="en-IN" smtClean="0"/>
              <a:t>04-01-2022</a:t>
            </a:fld>
            <a:endParaRPr lang="en-IN"/>
          </a:p>
        </p:txBody>
      </p:sp>
      <p:sp>
        <p:nvSpPr>
          <p:cNvPr id="4" name="Footer Placeholder 3">
            <a:extLst>
              <a:ext uri="{FF2B5EF4-FFF2-40B4-BE49-F238E27FC236}">
                <a16:creationId xmlns="" xmlns:a16="http://schemas.microsoft.com/office/drawing/2014/main" id="{9D25E67A-AB36-4F60-9458-2226398DA60A}"/>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 xmlns:a16="http://schemas.microsoft.com/office/drawing/2014/main" id="{44C6FE3B-E9AC-421C-BDFC-3A79A5440A9F}"/>
              </a:ext>
            </a:extLst>
          </p:cNvPr>
          <p:cNvSpPr>
            <a:spLocks noGrp="1"/>
          </p:cNvSpPr>
          <p:nvPr>
            <p:ph type="sldNum" sz="quarter" idx="12"/>
          </p:nvPr>
        </p:nvSpPr>
        <p:spPr/>
        <p:txBody>
          <a:bodyPr/>
          <a:lstStyle/>
          <a:p>
            <a:fld id="{831E46BF-A2DB-4EF9-B032-37AB28C888FF}" type="slidenum">
              <a:rPr lang="en-IN" smtClean="0"/>
              <a:t>‹#›</a:t>
            </a:fld>
            <a:endParaRPr lang="en-IN"/>
          </a:p>
        </p:txBody>
      </p:sp>
    </p:spTree>
    <p:extLst>
      <p:ext uri="{BB962C8B-B14F-4D97-AF65-F5344CB8AC3E}">
        <p14:creationId xmlns:p14="http://schemas.microsoft.com/office/powerpoint/2010/main" val="2505313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5A2CD5D3-0732-412E-861A-E1AEBFF562EA}"/>
              </a:ext>
            </a:extLst>
          </p:cNvPr>
          <p:cNvSpPr>
            <a:spLocks noGrp="1"/>
          </p:cNvSpPr>
          <p:nvPr>
            <p:ph type="dt" sz="half" idx="10"/>
          </p:nvPr>
        </p:nvSpPr>
        <p:spPr/>
        <p:txBody>
          <a:bodyPr/>
          <a:lstStyle/>
          <a:p>
            <a:fld id="{DCC2F6DB-C20C-477B-9142-DFD3AEC2CEE2}" type="datetimeFigureOut">
              <a:rPr lang="en-IN" smtClean="0"/>
              <a:t>04-01-2022</a:t>
            </a:fld>
            <a:endParaRPr lang="en-IN"/>
          </a:p>
        </p:txBody>
      </p:sp>
      <p:sp>
        <p:nvSpPr>
          <p:cNvPr id="3" name="Footer Placeholder 2">
            <a:extLst>
              <a:ext uri="{FF2B5EF4-FFF2-40B4-BE49-F238E27FC236}">
                <a16:creationId xmlns="" xmlns:a16="http://schemas.microsoft.com/office/drawing/2014/main" id="{6869024E-8C05-4977-B09A-9CA61C59AC8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 xmlns:a16="http://schemas.microsoft.com/office/drawing/2014/main" id="{D51F7CFF-6C53-445F-9F5F-915CF59D9941}"/>
              </a:ext>
            </a:extLst>
          </p:cNvPr>
          <p:cNvSpPr>
            <a:spLocks noGrp="1"/>
          </p:cNvSpPr>
          <p:nvPr>
            <p:ph type="sldNum" sz="quarter" idx="12"/>
          </p:nvPr>
        </p:nvSpPr>
        <p:spPr/>
        <p:txBody>
          <a:bodyPr/>
          <a:lstStyle/>
          <a:p>
            <a:fld id="{831E46BF-A2DB-4EF9-B032-37AB28C888FF}" type="slidenum">
              <a:rPr lang="en-IN" smtClean="0"/>
              <a:t>‹#›</a:t>
            </a:fld>
            <a:endParaRPr lang="en-IN"/>
          </a:p>
        </p:txBody>
      </p:sp>
    </p:spTree>
    <p:extLst>
      <p:ext uri="{BB962C8B-B14F-4D97-AF65-F5344CB8AC3E}">
        <p14:creationId xmlns:p14="http://schemas.microsoft.com/office/powerpoint/2010/main" val="338716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CC8A30-B29D-45D4-A499-F85A5FEEF9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559ED793-7EF6-4D9A-9D71-17DBEAE560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BF007F91-E6F9-4989-9830-BB5D5FEB61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BAC156B3-8C2A-4F94-8010-E70067B54FB4}"/>
              </a:ext>
            </a:extLst>
          </p:cNvPr>
          <p:cNvSpPr>
            <a:spLocks noGrp="1"/>
          </p:cNvSpPr>
          <p:nvPr>
            <p:ph type="dt" sz="half" idx="10"/>
          </p:nvPr>
        </p:nvSpPr>
        <p:spPr/>
        <p:txBody>
          <a:bodyPr/>
          <a:lstStyle/>
          <a:p>
            <a:fld id="{DCC2F6DB-C20C-477B-9142-DFD3AEC2CEE2}" type="datetimeFigureOut">
              <a:rPr lang="en-IN" smtClean="0"/>
              <a:t>04-01-2022</a:t>
            </a:fld>
            <a:endParaRPr lang="en-IN"/>
          </a:p>
        </p:txBody>
      </p:sp>
      <p:sp>
        <p:nvSpPr>
          <p:cNvPr id="6" name="Footer Placeholder 5">
            <a:extLst>
              <a:ext uri="{FF2B5EF4-FFF2-40B4-BE49-F238E27FC236}">
                <a16:creationId xmlns="" xmlns:a16="http://schemas.microsoft.com/office/drawing/2014/main" id="{107AD219-060B-4782-BDB8-90C6937D3F6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283F5825-1785-4CCE-9934-5CBC81E10593}"/>
              </a:ext>
            </a:extLst>
          </p:cNvPr>
          <p:cNvSpPr>
            <a:spLocks noGrp="1"/>
          </p:cNvSpPr>
          <p:nvPr>
            <p:ph type="sldNum" sz="quarter" idx="12"/>
          </p:nvPr>
        </p:nvSpPr>
        <p:spPr/>
        <p:txBody>
          <a:bodyPr/>
          <a:lstStyle/>
          <a:p>
            <a:fld id="{831E46BF-A2DB-4EF9-B032-37AB28C888FF}" type="slidenum">
              <a:rPr lang="en-IN" smtClean="0"/>
              <a:t>‹#›</a:t>
            </a:fld>
            <a:endParaRPr lang="en-IN"/>
          </a:p>
        </p:txBody>
      </p:sp>
    </p:spTree>
    <p:extLst>
      <p:ext uri="{BB962C8B-B14F-4D97-AF65-F5344CB8AC3E}">
        <p14:creationId xmlns:p14="http://schemas.microsoft.com/office/powerpoint/2010/main" val="3298560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B4C8EC-B8D3-4DBC-96D3-1111C45D9B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1DA84413-6255-46AD-9856-6BCF11C45C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2FDAF203-1386-4F01-8FA9-5C93785F7C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D5767BB7-59C8-46EE-B94B-438265054AF9}"/>
              </a:ext>
            </a:extLst>
          </p:cNvPr>
          <p:cNvSpPr>
            <a:spLocks noGrp="1"/>
          </p:cNvSpPr>
          <p:nvPr>
            <p:ph type="dt" sz="half" idx="10"/>
          </p:nvPr>
        </p:nvSpPr>
        <p:spPr/>
        <p:txBody>
          <a:bodyPr/>
          <a:lstStyle/>
          <a:p>
            <a:fld id="{DCC2F6DB-C20C-477B-9142-DFD3AEC2CEE2}" type="datetimeFigureOut">
              <a:rPr lang="en-IN" smtClean="0"/>
              <a:t>04-01-2022</a:t>
            </a:fld>
            <a:endParaRPr lang="en-IN"/>
          </a:p>
        </p:txBody>
      </p:sp>
      <p:sp>
        <p:nvSpPr>
          <p:cNvPr id="6" name="Footer Placeholder 5">
            <a:extLst>
              <a:ext uri="{FF2B5EF4-FFF2-40B4-BE49-F238E27FC236}">
                <a16:creationId xmlns="" xmlns:a16="http://schemas.microsoft.com/office/drawing/2014/main" id="{D1DC47BE-0D21-4412-B450-F50B633586B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5565F28E-B101-428A-A51A-E54E5A67F333}"/>
              </a:ext>
            </a:extLst>
          </p:cNvPr>
          <p:cNvSpPr>
            <a:spLocks noGrp="1"/>
          </p:cNvSpPr>
          <p:nvPr>
            <p:ph type="sldNum" sz="quarter" idx="12"/>
          </p:nvPr>
        </p:nvSpPr>
        <p:spPr/>
        <p:txBody>
          <a:bodyPr/>
          <a:lstStyle/>
          <a:p>
            <a:fld id="{831E46BF-A2DB-4EF9-B032-37AB28C888FF}" type="slidenum">
              <a:rPr lang="en-IN" smtClean="0"/>
              <a:t>‹#›</a:t>
            </a:fld>
            <a:endParaRPr lang="en-IN"/>
          </a:p>
        </p:txBody>
      </p:sp>
    </p:spTree>
    <p:extLst>
      <p:ext uri="{BB962C8B-B14F-4D97-AF65-F5344CB8AC3E}">
        <p14:creationId xmlns:p14="http://schemas.microsoft.com/office/powerpoint/2010/main" val="1601903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A3908E54-F508-43A2-8E8E-B9159E2C3F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C8FAFE5A-593C-4431-B958-EA9661FC43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244BEF6E-5B7F-471B-9F84-56A71745D9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2F6DB-C20C-477B-9142-DFD3AEC2CEE2}" type="datetimeFigureOut">
              <a:rPr lang="en-IN" smtClean="0"/>
              <a:t>04-01-2022</a:t>
            </a:fld>
            <a:endParaRPr lang="en-IN"/>
          </a:p>
        </p:txBody>
      </p:sp>
      <p:sp>
        <p:nvSpPr>
          <p:cNvPr id="5" name="Footer Placeholder 4">
            <a:extLst>
              <a:ext uri="{FF2B5EF4-FFF2-40B4-BE49-F238E27FC236}">
                <a16:creationId xmlns="" xmlns:a16="http://schemas.microsoft.com/office/drawing/2014/main" id="{A78D2140-F663-4878-94DF-7BA1150BE1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 xmlns:a16="http://schemas.microsoft.com/office/drawing/2014/main" id="{3C9CD1F9-5892-4CF7-A7DA-EC85E348E4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1E46BF-A2DB-4EF9-B032-37AB28C888FF}" type="slidenum">
              <a:rPr lang="en-IN" smtClean="0"/>
              <a:t>‹#›</a:t>
            </a:fld>
            <a:endParaRPr lang="en-IN"/>
          </a:p>
        </p:txBody>
      </p:sp>
    </p:spTree>
    <p:extLst>
      <p:ext uri="{BB962C8B-B14F-4D97-AF65-F5344CB8AC3E}">
        <p14:creationId xmlns:p14="http://schemas.microsoft.com/office/powerpoint/2010/main" val="708121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google.com/search?q=dementia+naturalis&amp;spell=1&amp;sa=X&amp;ved=2ahUKEwjZkrLzyY71AhUksVYBHWG_CEQQkeECKAB6BAgBED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2" name="Title 1">
            <a:extLst>
              <a:ext uri="{FF2B5EF4-FFF2-40B4-BE49-F238E27FC236}">
                <a16:creationId xmlns="" xmlns:a16="http://schemas.microsoft.com/office/drawing/2014/main" id="{0B9FDB02-BA89-4083-A8A0-8ED02AF816E9}"/>
              </a:ext>
            </a:extLst>
          </p:cNvPr>
          <p:cNvSpPr>
            <a:spLocks noGrp="1"/>
          </p:cNvSpPr>
          <p:nvPr>
            <p:ph type="ctrTitle"/>
          </p:nvPr>
        </p:nvSpPr>
        <p:spPr>
          <a:xfrm>
            <a:off x="2027583" y="874643"/>
            <a:ext cx="8172468" cy="4545322"/>
          </a:xfrm>
          <a:noFill/>
        </p:spPr>
        <p:txBody>
          <a:bodyPr anchor="ctr">
            <a:noAutofit/>
          </a:bodyPr>
          <a:lstStyle/>
          <a:p>
            <a:r>
              <a:rPr lang="en-IN" sz="5400" b="1" dirty="0" smtClean="0">
                <a:solidFill>
                  <a:srgbClr val="FF0000"/>
                </a:solidFill>
                <a:effectLst>
                  <a:outerShdw blurRad="38100" dist="38100" dir="2700000" algn="tl">
                    <a:srgbClr val="000000">
                      <a:alpha val="43137"/>
                    </a:srgbClr>
                  </a:outerShdw>
                </a:effectLst>
              </a:rPr>
              <a:t>UNSOUNDNESS OF MIND </a:t>
            </a:r>
            <a:br>
              <a:rPr lang="en-IN" sz="5400" b="1" dirty="0" smtClean="0">
                <a:solidFill>
                  <a:srgbClr val="FF0000"/>
                </a:solidFill>
                <a:effectLst>
                  <a:outerShdw blurRad="38100" dist="38100" dir="2700000" algn="tl">
                    <a:srgbClr val="000000">
                      <a:alpha val="43137"/>
                    </a:srgbClr>
                  </a:outerShdw>
                </a:effectLst>
              </a:rPr>
            </a:br>
            <a:r>
              <a:rPr lang="en-IN" sz="5400" b="1" dirty="0" smtClean="0">
                <a:solidFill>
                  <a:srgbClr val="FF0000"/>
                </a:solidFill>
                <a:effectLst>
                  <a:outerShdw blurRad="38100" dist="38100" dir="2700000" algn="tl">
                    <a:srgbClr val="000000">
                      <a:alpha val="43137"/>
                    </a:srgbClr>
                  </a:outerShdw>
                </a:effectLst>
              </a:rPr>
              <a:t>AS DEFENCE IN LAW</a:t>
            </a:r>
            <a:br>
              <a:rPr lang="en-IN" sz="5400" b="1" dirty="0" smtClean="0">
                <a:solidFill>
                  <a:srgbClr val="FF0000"/>
                </a:solidFill>
                <a:effectLst>
                  <a:outerShdw blurRad="38100" dist="38100" dir="2700000" algn="tl">
                    <a:srgbClr val="000000">
                      <a:alpha val="43137"/>
                    </a:srgbClr>
                  </a:outerShdw>
                </a:effectLst>
              </a:rPr>
            </a:br>
            <a:r>
              <a:rPr lang="en-IN" sz="3600" b="1" dirty="0">
                <a:solidFill>
                  <a:srgbClr val="FF0000"/>
                </a:solidFill>
                <a:effectLst>
                  <a:outerShdw blurRad="38100" dist="38100" dir="2700000" algn="tl">
                    <a:srgbClr val="000000">
                      <a:alpha val="43137"/>
                    </a:srgbClr>
                  </a:outerShdw>
                </a:effectLst>
              </a:rPr>
              <a:t/>
            </a:r>
            <a:br>
              <a:rPr lang="en-IN" sz="3600" b="1" dirty="0">
                <a:solidFill>
                  <a:srgbClr val="FF0000"/>
                </a:solidFill>
                <a:effectLst>
                  <a:outerShdw blurRad="38100" dist="38100" dir="2700000" algn="tl">
                    <a:srgbClr val="000000">
                      <a:alpha val="43137"/>
                    </a:srgbClr>
                  </a:outerShdw>
                </a:effectLst>
              </a:rPr>
            </a:br>
            <a:r>
              <a:rPr lang="en-IN" sz="3600" b="1" dirty="0" smtClean="0">
                <a:solidFill>
                  <a:srgbClr val="FF0000"/>
                </a:solidFill>
                <a:effectLst>
                  <a:outerShdw blurRad="38100" dist="38100" dir="2700000" algn="tl">
                    <a:srgbClr val="000000">
                      <a:alpha val="43137"/>
                    </a:srgbClr>
                  </a:outerShdw>
                </a:effectLst>
              </a:rPr>
              <a:t> </a:t>
            </a:r>
            <a:r>
              <a:rPr lang="en-IN" sz="3600" b="1" dirty="0">
                <a:solidFill>
                  <a:srgbClr val="FF0000"/>
                </a:solidFill>
                <a:effectLst>
                  <a:outerShdw blurRad="38100" dist="38100" dir="2700000" algn="tl">
                    <a:srgbClr val="000000">
                      <a:alpha val="43137"/>
                    </a:srgbClr>
                  </a:outerShdw>
                </a:effectLst>
                <a:latin typeface="Algerian" panose="04020705040A02060702" pitchFamily="82" charset="0"/>
              </a:rPr>
              <a:t/>
            </a:r>
            <a:br>
              <a:rPr lang="en-IN" sz="3600" b="1" dirty="0">
                <a:solidFill>
                  <a:srgbClr val="FF0000"/>
                </a:solidFill>
                <a:effectLst>
                  <a:outerShdw blurRad="38100" dist="38100" dir="2700000" algn="tl">
                    <a:srgbClr val="000000">
                      <a:alpha val="43137"/>
                    </a:srgbClr>
                  </a:outerShdw>
                </a:effectLst>
                <a:latin typeface="Algerian" panose="04020705040A02060702" pitchFamily="82" charset="0"/>
              </a:rPr>
            </a:br>
            <a:r>
              <a:rPr lang="en-IN" sz="3600" b="1" dirty="0">
                <a:solidFill>
                  <a:srgbClr val="FF0000"/>
                </a:solidFill>
                <a:effectLst>
                  <a:outerShdw blurRad="38100" dist="38100" dir="2700000" algn="tl">
                    <a:srgbClr val="000000">
                      <a:alpha val="43137"/>
                    </a:srgbClr>
                  </a:outerShdw>
                </a:effectLst>
                <a:latin typeface="Algerian" panose="04020705040A02060702" pitchFamily="82" charset="0"/>
              </a:rPr>
              <a:t>		</a:t>
            </a:r>
            <a:r>
              <a:rPr lang="en-IN" sz="3600" b="1" dirty="0" smtClean="0">
                <a:solidFill>
                  <a:srgbClr val="FF0000"/>
                </a:solidFill>
                <a:effectLst>
                  <a:outerShdw blurRad="38100" dist="38100" dir="2700000" algn="tl">
                    <a:srgbClr val="000000">
                      <a:alpha val="43137"/>
                    </a:srgbClr>
                  </a:outerShdw>
                </a:effectLst>
                <a:latin typeface="Algerian" panose="04020705040A02060702" pitchFamily="82" charset="0"/>
              </a:rPr>
              <a:t/>
            </a:r>
            <a:br>
              <a:rPr lang="en-IN" sz="3600" b="1" dirty="0" smtClean="0">
                <a:solidFill>
                  <a:srgbClr val="FF0000"/>
                </a:solidFill>
                <a:effectLst>
                  <a:outerShdw blurRad="38100" dist="38100" dir="2700000" algn="tl">
                    <a:srgbClr val="000000">
                      <a:alpha val="43137"/>
                    </a:srgbClr>
                  </a:outerShdw>
                </a:effectLst>
                <a:latin typeface="Algerian" panose="04020705040A02060702" pitchFamily="82" charset="0"/>
              </a:rPr>
            </a:br>
            <a:r>
              <a:rPr lang="en-IN" sz="3600" b="1" dirty="0">
                <a:solidFill>
                  <a:srgbClr val="FF0000"/>
                </a:solidFill>
                <a:effectLst>
                  <a:outerShdw blurRad="38100" dist="38100" dir="2700000" algn="tl">
                    <a:srgbClr val="000000">
                      <a:alpha val="43137"/>
                    </a:srgbClr>
                  </a:outerShdw>
                </a:effectLst>
                <a:latin typeface="Algerian" panose="04020705040A02060702" pitchFamily="82" charset="0"/>
              </a:rPr>
              <a:t> </a:t>
            </a:r>
            <a:r>
              <a:rPr lang="en-IN" sz="3600" b="1" dirty="0" smtClean="0">
                <a:solidFill>
                  <a:srgbClr val="FF0000"/>
                </a:solidFill>
                <a:effectLst>
                  <a:outerShdw blurRad="38100" dist="38100" dir="2700000" algn="tl">
                    <a:srgbClr val="000000">
                      <a:alpha val="43137"/>
                    </a:srgbClr>
                  </a:outerShdw>
                </a:effectLst>
                <a:latin typeface="Algerian" panose="04020705040A02060702" pitchFamily="82" charset="0"/>
              </a:rPr>
              <a:t>                                 </a:t>
            </a:r>
            <a:r>
              <a:rPr lang="en-IN" sz="2800" b="1" dirty="0" err="1" smtClean="0">
                <a:effectLst>
                  <a:outerShdw blurRad="38100" dist="38100" dir="2700000" algn="tl">
                    <a:srgbClr val="000000">
                      <a:alpha val="43137"/>
                    </a:srgbClr>
                  </a:outerShdw>
                </a:effectLst>
                <a:latin typeface="+mn-lt"/>
              </a:rPr>
              <a:t>Dr</a:t>
            </a:r>
            <a:r>
              <a:rPr lang="en-IN" sz="2800" b="1" dirty="0" err="1">
                <a:effectLst>
                  <a:outerShdw blurRad="38100" dist="38100" dir="2700000" algn="tl">
                    <a:srgbClr val="000000">
                      <a:alpha val="43137"/>
                    </a:srgbClr>
                  </a:outerShdw>
                </a:effectLst>
                <a:latin typeface="+mn-lt"/>
              </a:rPr>
              <a:t>.</a:t>
            </a:r>
            <a:r>
              <a:rPr lang="en-IN" sz="2800" b="1" dirty="0">
                <a:effectLst>
                  <a:outerShdw blurRad="38100" dist="38100" dir="2700000" algn="tl">
                    <a:srgbClr val="000000">
                      <a:alpha val="43137"/>
                    </a:srgbClr>
                  </a:outerShdw>
                </a:effectLst>
                <a:latin typeface="+mn-lt"/>
              </a:rPr>
              <a:t> Shashi Kant Tripathi</a:t>
            </a:r>
            <a:r>
              <a:rPr lang="en-IN" sz="3600" b="1" dirty="0">
                <a:solidFill>
                  <a:srgbClr val="FF0000"/>
                </a:solidFill>
                <a:effectLst>
                  <a:outerShdw blurRad="38100" dist="38100" dir="2700000" algn="tl">
                    <a:srgbClr val="000000">
                      <a:alpha val="43137"/>
                    </a:srgbClr>
                  </a:outerShdw>
                </a:effectLst>
                <a:latin typeface="Algerian" panose="04020705040A02060702" pitchFamily="82" charset="0"/>
              </a:rPr>
              <a:t/>
            </a:r>
            <a:br>
              <a:rPr lang="en-IN" sz="3600" b="1" dirty="0">
                <a:solidFill>
                  <a:srgbClr val="FF0000"/>
                </a:solidFill>
                <a:effectLst>
                  <a:outerShdw blurRad="38100" dist="38100" dir="2700000" algn="tl">
                    <a:srgbClr val="000000">
                      <a:alpha val="43137"/>
                    </a:srgbClr>
                  </a:outerShdw>
                </a:effectLst>
                <a:latin typeface="Algerian" panose="04020705040A02060702" pitchFamily="82" charset="0"/>
              </a:rPr>
            </a:br>
            <a:r>
              <a:rPr lang="en-IN" sz="3600" b="1" dirty="0">
                <a:solidFill>
                  <a:srgbClr val="FF0000"/>
                </a:solidFill>
                <a:effectLst>
                  <a:outerShdw blurRad="38100" dist="38100" dir="2700000" algn="tl">
                    <a:srgbClr val="000000">
                      <a:alpha val="43137"/>
                    </a:srgbClr>
                  </a:outerShdw>
                </a:effectLst>
                <a:latin typeface="Algerian" panose="04020705040A02060702" pitchFamily="82" charset="0"/>
              </a:rPr>
              <a:t>                       </a:t>
            </a:r>
            <a:endParaRPr lang="en-IN" sz="2400" b="1" dirty="0">
              <a:effectLst>
                <a:outerShdw blurRad="38100" dist="38100" dir="2700000" algn="tl">
                  <a:srgbClr val="000000">
                    <a:alpha val="43137"/>
                  </a:srgbClr>
                </a:outerShdw>
              </a:effectLst>
              <a:latin typeface="+mn-lt"/>
            </a:endParaRPr>
          </a:p>
        </p:txBody>
      </p:sp>
      <p:sp>
        <p:nvSpPr>
          <p:cNvPr id="26"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051824753"/>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CDC6E4-CB48-4F80-AA7F-18A92D62A6D2}"/>
              </a:ext>
            </a:extLst>
          </p:cNvPr>
          <p:cNvSpPr>
            <a:spLocks noGrp="1"/>
          </p:cNvSpPr>
          <p:nvPr>
            <p:ph type="title"/>
          </p:nvPr>
        </p:nvSpPr>
        <p:spPr>
          <a:xfrm>
            <a:off x="684196" y="18255"/>
            <a:ext cx="10515600" cy="1325563"/>
          </a:xfrm>
        </p:spPr>
        <p:txBody>
          <a:bodyPr>
            <a:normAutofit/>
          </a:bodyPr>
          <a:lstStyle/>
          <a:p>
            <a:pPr algn="ctr"/>
            <a:r>
              <a:rPr lang="en-IN" sz="4800" b="1" u="sng" dirty="0">
                <a:solidFill>
                  <a:srgbClr val="002060"/>
                </a:solidFill>
                <a:latin typeface="+mn-lt"/>
              </a:rPr>
              <a:t>Unsoundness of Mind</a:t>
            </a:r>
          </a:p>
        </p:txBody>
      </p:sp>
      <p:sp>
        <p:nvSpPr>
          <p:cNvPr id="3" name="Content Placeholder 2">
            <a:extLst>
              <a:ext uri="{FF2B5EF4-FFF2-40B4-BE49-F238E27FC236}">
                <a16:creationId xmlns="" xmlns:a16="http://schemas.microsoft.com/office/drawing/2014/main" id="{E69FE8A5-3570-44ED-A4B9-B0B2C7F1CB4F}"/>
              </a:ext>
            </a:extLst>
          </p:cNvPr>
          <p:cNvSpPr>
            <a:spLocks noGrp="1"/>
          </p:cNvSpPr>
          <p:nvPr>
            <p:ph idx="1"/>
          </p:nvPr>
        </p:nvSpPr>
        <p:spPr>
          <a:xfrm>
            <a:off x="822297" y="1463040"/>
            <a:ext cx="10515600" cy="4690069"/>
          </a:xfrm>
        </p:spPr>
        <p:txBody>
          <a:bodyPr>
            <a:normAutofit fontScale="92500"/>
          </a:bodyPr>
          <a:lstStyle/>
          <a:p>
            <a:pPr algn="just">
              <a:buFontTx/>
              <a:buChar char="-"/>
            </a:pPr>
            <a:r>
              <a:rPr lang="en-IN" b="1" dirty="0"/>
              <a:t>Unsoundness of mind is not defined in the act.</a:t>
            </a:r>
          </a:p>
          <a:p>
            <a:pPr algn="just">
              <a:buFontTx/>
              <a:buChar char="-"/>
            </a:pPr>
            <a:r>
              <a:rPr lang="en-IN" b="1" i="1" u="sng" dirty="0" err="1"/>
              <a:t>Surendra</a:t>
            </a:r>
            <a:r>
              <a:rPr lang="en-IN" b="1" i="1" u="sng" dirty="0"/>
              <a:t> Mishra Vs. State of Jharkhand, S.C.2011</a:t>
            </a:r>
          </a:p>
          <a:p>
            <a:pPr marL="0" indent="0" algn="just">
              <a:buNone/>
            </a:pPr>
            <a:r>
              <a:rPr lang="en-IN" b="1" i="1" dirty="0"/>
              <a:t>        </a:t>
            </a:r>
            <a:r>
              <a:rPr lang="en-IN" b="1" dirty="0"/>
              <a:t>           -Unsoundness of mind denotes legal insanity.</a:t>
            </a:r>
          </a:p>
          <a:p>
            <a:pPr marL="0" indent="0" algn="just">
              <a:buNone/>
            </a:pPr>
            <a:r>
              <a:rPr lang="en-IN" b="1" dirty="0"/>
              <a:t>                   - It means a disorder of the mind, which impairs the cognitive faculty, that is the reasoning capacity of man to such an extent to render him incapable of understanding consequences of his actions.</a:t>
            </a:r>
          </a:p>
          <a:p>
            <a:pPr marL="0" indent="0" algn="just">
              <a:buNone/>
            </a:pPr>
            <a:r>
              <a:rPr lang="en-IN" b="1" dirty="0"/>
              <a:t>                 - It means that the person is incapable of knowing the nature of the act or of realising that the act is wrong or contrary to law.</a:t>
            </a:r>
          </a:p>
          <a:p>
            <a:pPr marL="0" indent="0" algn="just">
              <a:buNone/>
            </a:pPr>
            <a:r>
              <a:rPr lang="en-IN" b="1" dirty="0"/>
              <a:t>               - A person although of unsound mind, who knows that he is committing an unlawful act may not get the benefit of IPC Sec 84.</a:t>
            </a:r>
          </a:p>
        </p:txBody>
      </p:sp>
    </p:spTree>
    <p:extLst>
      <p:ext uri="{BB962C8B-B14F-4D97-AF65-F5344CB8AC3E}">
        <p14:creationId xmlns:p14="http://schemas.microsoft.com/office/powerpoint/2010/main" val="1197457778"/>
      </p:ext>
    </p:extLst>
  </p:cSld>
  <p:clrMapOvr>
    <a:masterClrMapping/>
  </p:clrMapOvr>
  <mc:AlternateContent xmlns:mc="http://schemas.openxmlformats.org/markup-compatibility/2006" xmlns:p14="http://schemas.microsoft.com/office/powerpoint/2010/main">
    <mc:Choice Requires="p14">
      <p:transition spd="slow" p14:dur="225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60">
          <a:fgClr>
            <a:srgbClr val="FFC000"/>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8BFDC1-4332-4AD2-A0E9-45DCD053C90E}"/>
              </a:ext>
            </a:extLst>
          </p:cNvPr>
          <p:cNvSpPr>
            <a:spLocks noGrp="1"/>
          </p:cNvSpPr>
          <p:nvPr>
            <p:ph type="title"/>
          </p:nvPr>
        </p:nvSpPr>
        <p:spPr/>
        <p:txBody>
          <a:bodyPr>
            <a:normAutofit/>
          </a:bodyPr>
          <a:lstStyle/>
          <a:p>
            <a:pPr algn="ctr"/>
            <a:r>
              <a:rPr lang="en-IN" sz="4800" b="1" u="sng" dirty="0">
                <a:latin typeface="+mn-lt"/>
              </a:rPr>
              <a:t>Test of Insanity</a:t>
            </a:r>
          </a:p>
        </p:txBody>
      </p:sp>
      <p:sp>
        <p:nvSpPr>
          <p:cNvPr id="3" name="Content Placeholder 2">
            <a:extLst>
              <a:ext uri="{FF2B5EF4-FFF2-40B4-BE49-F238E27FC236}">
                <a16:creationId xmlns="" xmlns:a16="http://schemas.microsoft.com/office/drawing/2014/main" id="{D692EEC7-0F3B-4400-956C-BB1A8EC25B92}"/>
              </a:ext>
            </a:extLst>
          </p:cNvPr>
          <p:cNvSpPr>
            <a:spLocks noGrp="1"/>
          </p:cNvSpPr>
          <p:nvPr>
            <p:ph idx="1"/>
          </p:nvPr>
        </p:nvSpPr>
        <p:spPr/>
        <p:txBody>
          <a:bodyPr>
            <a:normAutofit lnSpcReduction="10000"/>
          </a:bodyPr>
          <a:lstStyle/>
          <a:p>
            <a:pPr algn="just"/>
            <a:r>
              <a:rPr lang="en-IN" sz="2800" b="1" i="1" u="sng" dirty="0"/>
              <a:t>Wild Beast Test</a:t>
            </a:r>
            <a:r>
              <a:rPr lang="en-IN" sz="2800" b="1" u="sng" dirty="0">
                <a:solidFill>
                  <a:srgbClr val="002060"/>
                </a:solidFill>
              </a:rPr>
              <a:t>:- </a:t>
            </a:r>
            <a:r>
              <a:rPr lang="en-IN" sz="2800" b="1" dirty="0">
                <a:solidFill>
                  <a:srgbClr val="002060"/>
                </a:solidFill>
              </a:rPr>
              <a:t>In the year 1724  Wild beast </a:t>
            </a:r>
            <a:r>
              <a:rPr lang="en-IN" sz="2800" b="1" dirty="0" err="1">
                <a:solidFill>
                  <a:srgbClr val="002060"/>
                </a:solidFill>
              </a:rPr>
              <a:t>Teast</a:t>
            </a:r>
            <a:r>
              <a:rPr lang="en-IN" sz="2800" b="1" dirty="0">
                <a:solidFill>
                  <a:srgbClr val="002060"/>
                </a:solidFill>
              </a:rPr>
              <a:t> was evolved in the R vs. </a:t>
            </a:r>
            <a:r>
              <a:rPr lang="en-IN" sz="2800" b="1" dirty="0" err="1">
                <a:solidFill>
                  <a:srgbClr val="002060"/>
                </a:solidFill>
              </a:rPr>
              <a:t>Arnorld</a:t>
            </a:r>
            <a:r>
              <a:rPr lang="en-IN" sz="2800" b="1" dirty="0">
                <a:solidFill>
                  <a:srgbClr val="002060"/>
                </a:solidFill>
              </a:rPr>
              <a:t> case. According to this test a person may claim exemption from liability if by reason of unsoundness of mind he was unable to distinguish between good and evil also didn’t know what he did?</a:t>
            </a:r>
          </a:p>
          <a:p>
            <a:pPr algn="just"/>
            <a:r>
              <a:rPr lang="en-IN" sz="2800" b="1" i="1" u="sng" dirty="0"/>
              <a:t>Insane delusion- </a:t>
            </a:r>
            <a:r>
              <a:rPr lang="en-IN" sz="2800" b="1" dirty="0">
                <a:solidFill>
                  <a:srgbClr val="002060"/>
                </a:solidFill>
              </a:rPr>
              <a:t>In the year 1800 the second test was evolved in Hadfield case.</a:t>
            </a:r>
          </a:p>
          <a:p>
            <a:r>
              <a:rPr lang="en-IN" sz="2800" b="1" i="1" u="sng" dirty="0"/>
              <a:t>Right and Wrong </a:t>
            </a:r>
            <a:r>
              <a:rPr lang="en-IN" sz="2800" b="1" u="sng" dirty="0">
                <a:solidFill>
                  <a:srgbClr val="002060"/>
                </a:solidFill>
              </a:rPr>
              <a:t>– </a:t>
            </a:r>
            <a:r>
              <a:rPr lang="en-IN" sz="2800" b="1" dirty="0">
                <a:solidFill>
                  <a:srgbClr val="002060"/>
                </a:solidFill>
              </a:rPr>
              <a:t>In the year 1812 the test of capacity to distinguish between right and wrong was formulated.</a:t>
            </a:r>
          </a:p>
          <a:p>
            <a:r>
              <a:rPr lang="en-IN" sz="2800" b="1" i="1" u="sng" dirty="0" err="1"/>
              <a:t>M’naghten</a:t>
            </a:r>
            <a:r>
              <a:rPr lang="en-IN" sz="2800" b="1" i="1" u="sng" dirty="0"/>
              <a:t> Case-  </a:t>
            </a:r>
            <a:r>
              <a:rPr lang="en-IN" sz="2800" b="1" dirty="0">
                <a:solidFill>
                  <a:srgbClr val="002060"/>
                </a:solidFill>
              </a:rPr>
              <a:t>In the year 1843 House of Lords clearly propounded the law relating to insanity.</a:t>
            </a:r>
            <a:endParaRPr lang="en-US" sz="2800" b="1" dirty="0">
              <a:solidFill>
                <a:srgbClr val="002060"/>
              </a:solidFill>
            </a:endParaRPr>
          </a:p>
          <a:p>
            <a:endParaRPr lang="en-IN" b="1" dirty="0">
              <a:solidFill>
                <a:srgbClr val="002060"/>
              </a:solidFill>
            </a:endParaRPr>
          </a:p>
        </p:txBody>
      </p:sp>
    </p:spTree>
    <p:extLst>
      <p:ext uri="{BB962C8B-B14F-4D97-AF65-F5344CB8AC3E}">
        <p14:creationId xmlns:p14="http://schemas.microsoft.com/office/powerpoint/2010/main" val="4190590447"/>
      </p:ext>
    </p:extLst>
  </p:cSld>
  <p:clrMapOvr>
    <a:masterClrMapping/>
  </p:clrMapOvr>
  <mc:AlternateContent xmlns:mc="http://schemas.openxmlformats.org/markup-compatibility/2006" xmlns:p14="http://schemas.microsoft.com/office/powerpoint/2010/main">
    <mc:Choice Requires="p14">
      <p:transition spd="slow" p14:dur="15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4279AA-4F5E-4160-84D1-2E6E7BA6860B}"/>
              </a:ext>
            </a:extLst>
          </p:cNvPr>
          <p:cNvSpPr>
            <a:spLocks noGrp="1"/>
          </p:cNvSpPr>
          <p:nvPr>
            <p:ph type="title"/>
          </p:nvPr>
        </p:nvSpPr>
        <p:spPr>
          <a:xfrm>
            <a:off x="722697" y="57118"/>
            <a:ext cx="10515600" cy="1325563"/>
          </a:xfrm>
        </p:spPr>
        <p:txBody>
          <a:bodyPr/>
          <a:lstStyle/>
          <a:p>
            <a:pPr algn="ctr"/>
            <a:r>
              <a:rPr lang="en-IN" b="1" u="sng" dirty="0" err="1">
                <a:solidFill>
                  <a:srgbClr val="002060"/>
                </a:solidFill>
                <a:latin typeface="+mn-lt"/>
              </a:rPr>
              <a:t>M’naughten</a:t>
            </a:r>
            <a:r>
              <a:rPr lang="en-IN" b="1" u="sng" dirty="0">
                <a:solidFill>
                  <a:srgbClr val="002060"/>
                </a:solidFill>
                <a:latin typeface="+mn-lt"/>
              </a:rPr>
              <a:t> Rule</a:t>
            </a:r>
          </a:p>
        </p:txBody>
      </p:sp>
      <p:sp>
        <p:nvSpPr>
          <p:cNvPr id="3" name="Content Placeholder 2">
            <a:extLst>
              <a:ext uri="{FF2B5EF4-FFF2-40B4-BE49-F238E27FC236}">
                <a16:creationId xmlns="" xmlns:a16="http://schemas.microsoft.com/office/drawing/2014/main" id="{A468E49E-0020-4162-AF38-CFCA3D548088}"/>
              </a:ext>
            </a:extLst>
          </p:cNvPr>
          <p:cNvSpPr>
            <a:spLocks noGrp="1"/>
          </p:cNvSpPr>
          <p:nvPr>
            <p:ph idx="1"/>
          </p:nvPr>
        </p:nvSpPr>
        <p:spPr>
          <a:xfrm>
            <a:off x="838200" y="1549668"/>
            <a:ext cx="10515600" cy="4803006"/>
          </a:xfrm>
        </p:spPr>
        <p:txBody>
          <a:bodyPr>
            <a:normAutofit fontScale="92500" lnSpcReduction="10000"/>
          </a:bodyPr>
          <a:lstStyle/>
          <a:p>
            <a:pPr algn="just">
              <a:buNone/>
            </a:pPr>
            <a:r>
              <a:rPr lang="en-IN" sz="2800" dirty="0"/>
              <a:t>	</a:t>
            </a:r>
            <a:r>
              <a:rPr lang="en-IN" sz="2600" dirty="0"/>
              <a:t>The accused </a:t>
            </a:r>
            <a:r>
              <a:rPr lang="en-IN" sz="2600" dirty="0" err="1"/>
              <a:t>Dawel</a:t>
            </a:r>
            <a:r>
              <a:rPr lang="en-IN" sz="2600" dirty="0"/>
              <a:t> </a:t>
            </a:r>
            <a:r>
              <a:rPr lang="en-IN" sz="2600" dirty="0" err="1"/>
              <a:t>M’naghten</a:t>
            </a:r>
            <a:r>
              <a:rPr lang="en-IN" sz="2600" dirty="0"/>
              <a:t> suffered from a delusion that sir </a:t>
            </a:r>
            <a:r>
              <a:rPr lang="en-IN" sz="2600" dirty="0" err="1"/>
              <a:t>Robbert</a:t>
            </a:r>
            <a:r>
              <a:rPr lang="en-IN" sz="2600" dirty="0"/>
              <a:t> Peel the then prime minister of Britain had injured him. He mistook Edward </a:t>
            </a:r>
            <a:r>
              <a:rPr lang="en-IN" sz="2600" dirty="0" err="1"/>
              <a:t>Drummend</a:t>
            </a:r>
            <a:r>
              <a:rPr lang="en-IN" sz="2600" dirty="0"/>
              <a:t> secretary to the prime minister for sir Robert Peel. He shot and killed him. The accused took the plea of insanity. He was held to be not guilty, by the jury. This provoked lot of debates in England on the topic. Finally, House of Lords evolved following principles:</a:t>
            </a:r>
          </a:p>
          <a:p>
            <a:pPr marL="971550" lvl="1" indent="-514350" algn="just">
              <a:buFont typeface="+mj-lt"/>
              <a:buAutoNum type="arabicParenR"/>
            </a:pPr>
            <a:r>
              <a:rPr lang="en-IN" b="1" dirty="0"/>
              <a:t>Every person is presumed to be sane, until the contrary is proved.</a:t>
            </a:r>
          </a:p>
          <a:p>
            <a:pPr marL="971550" lvl="1" indent="-514350" algn="just">
              <a:buFont typeface="+mj-lt"/>
              <a:buAutoNum type="arabicParenR"/>
            </a:pPr>
            <a:r>
              <a:rPr lang="en-IN" b="1" dirty="0"/>
              <a:t>To establish the defence of insanity, it must be clearly proved that at the time of committing the crime, the person was so insane as not to know the nature and consequence of  his act.</a:t>
            </a:r>
          </a:p>
          <a:p>
            <a:pPr marL="971550" lvl="1" indent="-514350" algn="just">
              <a:buFont typeface="+mj-lt"/>
              <a:buAutoNum type="arabicParenR"/>
            </a:pPr>
            <a:r>
              <a:rPr lang="en-IN" b="1" dirty="0"/>
              <a:t>The test of wrongfulness of the act is the power to distinguish between the right and wrong not generally speaking but in context of the particular act committed.</a:t>
            </a:r>
          </a:p>
          <a:p>
            <a:pPr marL="0" indent="0" algn="just">
              <a:buNone/>
            </a:pPr>
            <a:endParaRPr lang="en-IN" dirty="0"/>
          </a:p>
          <a:p>
            <a:pPr marL="0" indent="0" algn="just">
              <a:buNone/>
            </a:pPr>
            <a:r>
              <a:rPr lang="en-IN" dirty="0"/>
              <a:t>Sec. 84, IPC more or less embodies the principle laid down in the above case. </a:t>
            </a:r>
            <a:endParaRPr lang="en-US" dirty="0"/>
          </a:p>
          <a:p>
            <a:endParaRPr lang="en-IN" dirty="0"/>
          </a:p>
        </p:txBody>
      </p:sp>
    </p:spTree>
    <p:extLst>
      <p:ext uri="{BB962C8B-B14F-4D97-AF65-F5344CB8AC3E}">
        <p14:creationId xmlns:p14="http://schemas.microsoft.com/office/powerpoint/2010/main" val="3632729436"/>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3811" y="945286"/>
            <a:ext cx="10614991" cy="4555093"/>
          </a:xfrm>
          <a:prstGeom prst="rect">
            <a:avLst/>
          </a:prstGeom>
        </p:spPr>
        <p:txBody>
          <a:bodyPr wrap="square">
            <a:spAutoFit/>
          </a:bodyPr>
          <a:lstStyle/>
          <a:p>
            <a:r>
              <a:rPr lang="en-IN" sz="3200" b="1" u="sng" dirty="0"/>
              <a:t>Burning Cases:</a:t>
            </a:r>
          </a:p>
          <a:p>
            <a:endParaRPr lang="en-IN" b="1" u="sng" dirty="0"/>
          </a:p>
          <a:p>
            <a:pPr>
              <a:buFont typeface="Wingdings" pitchFamily="2" charset="2"/>
              <a:buChar char="Ø"/>
            </a:pPr>
            <a:r>
              <a:rPr lang="en-US" b="1" dirty="0"/>
              <a:t> </a:t>
            </a:r>
            <a:r>
              <a:rPr lang="en-US" sz="2400" b="1" dirty="0"/>
              <a:t>On 25 January 2021 Parents kill daughters in Andhra town: Accused couple have may suffered from ‘</a:t>
            </a:r>
            <a:r>
              <a:rPr lang="en-US" sz="2400" b="1" i="1" u="sng" dirty="0"/>
              <a:t>shared delusion disorder</a:t>
            </a:r>
            <a:r>
              <a:rPr lang="en-US" sz="2400" b="1" dirty="0"/>
              <a:t>’</a:t>
            </a:r>
          </a:p>
          <a:p>
            <a:pPr>
              <a:buFont typeface="Wingdings" pitchFamily="2" charset="2"/>
              <a:buChar char="Ø"/>
            </a:pPr>
            <a:endParaRPr lang="en-US" sz="2400" b="1" dirty="0"/>
          </a:p>
          <a:p>
            <a:pPr>
              <a:buFont typeface="Wingdings" pitchFamily="2" charset="2"/>
              <a:buChar char="Ø"/>
            </a:pPr>
            <a:endParaRPr lang="en-US" sz="2400" b="1" dirty="0"/>
          </a:p>
          <a:p>
            <a:pPr>
              <a:buFont typeface="Wingdings" pitchFamily="2" charset="2"/>
              <a:buChar char="Ø"/>
            </a:pPr>
            <a:r>
              <a:rPr lang="en-US" sz="2400" b="1" dirty="0"/>
              <a:t>Delhi </a:t>
            </a:r>
            <a:r>
              <a:rPr lang="en-US" sz="2400" b="1" dirty="0" err="1"/>
              <a:t>Burari</a:t>
            </a:r>
            <a:r>
              <a:rPr lang="en-US" sz="2400" b="1" dirty="0"/>
              <a:t> Deaths Case: How is </a:t>
            </a:r>
            <a:r>
              <a:rPr lang="en-US" sz="2400" b="1" i="1" u="sng" dirty="0"/>
              <a:t>'shared delusion disorder'</a:t>
            </a:r>
            <a:r>
              <a:rPr lang="en-US" sz="2400" b="1" dirty="0"/>
              <a:t> linked to suicide?</a:t>
            </a:r>
          </a:p>
          <a:p>
            <a:pPr>
              <a:buFont typeface="Wingdings" pitchFamily="2" charset="2"/>
              <a:buChar char="Ø"/>
            </a:pPr>
            <a:endParaRPr lang="en-US" sz="2400" b="1" dirty="0"/>
          </a:p>
          <a:p>
            <a:pPr marL="800100" lvl="1" indent="-342900">
              <a:buFont typeface="Wingdings" panose="05000000000000000000" pitchFamily="2" charset="2"/>
              <a:buChar char="§"/>
            </a:pPr>
            <a:r>
              <a:rPr lang="en-IN" sz="2400" b="1" dirty="0"/>
              <a:t> </a:t>
            </a:r>
            <a:r>
              <a:rPr lang="en-US" sz="2400" b="1" dirty="0"/>
              <a:t>Police investigation into the mysterious case where 11 members of the Bhatia family were found hanging at their </a:t>
            </a:r>
            <a:r>
              <a:rPr lang="en-US" sz="2400" b="1" dirty="0" err="1"/>
              <a:t>Chundawat</a:t>
            </a:r>
            <a:r>
              <a:rPr lang="en-US" sz="2400" b="1" dirty="0"/>
              <a:t> house in </a:t>
            </a:r>
            <a:r>
              <a:rPr lang="en-US" sz="2400" b="1" dirty="0" err="1"/>
              <a:t>Burari</a:t>
            </a:r>
            <a:r>
              <a:rPr lang="en-US" sz="2400" b="1" dirty="0"/>
              <a:t>, North Delhi, indicated that the entire household committed ‘mass suicide’ due to 'shared psychotic disorder'.</a:t>
            </a:r>
          </a:p>
        </p:txBody>
      </p:sp>
    </p:spTree>
    <p:extLst>
      <p:ext uri="{BB962C8B-B14F-4D97-AF65-F5344CB8AC3E}">
        <p14:creationId xmlns:p14="http://schemas.microsoft.com/office/powerpoint/2010/main" val="1539676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DFEA7A-D604-4C9E-8744-DF8B68CC7251}"/>
              </a:ext>
            </a:extLst>
          </p:cNvPr>
          <p:cNvSpPr>
            <a:spLocks noGrp="1"/>
          </p:cNvSpPr>
          <p:nvPr>
            <p:ph type="title"/>
          </p:nvPr>
        </p:nvSpPr>
        <p:spPr>
          <a:xfrm>
            <a:off x="838200" y="396240"/>
            <a:ext cx="10515600" cy="1589088"/>
          </a:xfrm>
          <a:solidFill>
            <a:schemeClr val="accent5">
              <a:lumMod val="60000"/>
              <a:lumOff val="40000"/>
            </a:schemeClr>
          </a:solidFill>
        </p:spPr>
        <p:txBody>
          <a:bodyPr>
            <a:normAutofit fontScale="90000"/>
          </a:bodyPr>
          <a:lstStyle/>
          <a:p>
            <a:pPr algn="ctr"/>
            <a:r>
              <a:rPr lang="en-IN" b="1" u="sng" dirty="0">
                <a:latin typeface="+mn-lt"/>
              </a:rPr>
              <a:t>Difference between </a:t>
            </a:r>
            <a:br>
              <a:rPr lang="en-IN" b="1" u="sng" dirty="0">
                <a:latin typeface="+mn-lt"/>
              </a:rPr>
            </a:br>
            <a:r>
              <a:rPr lang="en-IN" b="1" u="sng" dirty="0">
                <a:latin typeface="+mn-lt"/>
              </a:rPr>
              <a:t>medical and legal Unsoundness of mind</a:t>
            </a:r>
            <a:br>
              <a:rPr lang="en-IN" b="1" u="sng" dirty="0">
                <a:latin typeface="+mn-lt"/>
              </a:rPr>
            </a:br>
            <a:endParaRPr lang="en-IN" b="1" dirty="0">
              <a:latin typeface="+mn-lt"/>
            </a:endParaRPr>
          </a:p>
        </p:txBody>
      </p:sp>
      <p:sp>
        <p:nvSpPr>
          <p:cNvPr id="3" name="Content Placeholder 2">
            <a:extLst>
              <a:ext uri="{FF2B5EF4-FFF2-40B4-BE49-F238E27FC236}">
                <a16:creationId xmlns="" xmlns:a16="http://schemas.microsoft.com/office/drawing/2014/main" id="{8C71ACED-0FF3-45E8-9573-26BE7C8D1770}"/>
              </a:ext>
            </a:extLst>
          </p:cNvPr>
          <p:cNvSpPr>
            <a:spLocks noGrp="1"/>
          </p:cNvSpPr>
          <p:nvPr>
            <p:ph idx="1"/>
          </p:nvPr>
        </p:nvSpPr>
        <p:spPr>
          <a:xfrm>
            <a:off x="838200" y="1645920"/>
            <a:ext cx="10515600" cy="4825683"/>
          </a:xfrm>
          <a:solidFill>
            <a:schemeClr val="accent5">
              <a:lumMod val="60000"/>
              <a:lumOff val="40000"/>
            </a:schemeClr>
          </a:solidFill>
        </p:spPr>
        <p:txBody>
          <a:bodyPr>
            <a:normAutofit/>
          </a:bodyPr>
          <a:lstStyle/>
          <a:p>
            <a:r>
              <a:rPr lang="en-IN" dirty="0">
                <a:solidFill>
                  <a:srgbClr val="002060"/>
                </a:solidFill>
              </a:rPr>
              <a:t>Madness comes from emotion that is medical insanity and not protected under Sec 84.</a:t>
            </a:r>
          </a:p>
          <a:p>
            <a:pPr marL="0" indent="0">
              <a:buNone/>
            </a:pPr>
            <a:r>
              <a:rPr lang="en-IN" dirty="0">
                <a:solidFill>
                  <a:srgbClr val="002060"/>
                </a:solidFill>
              </a:rPr>
              <a:t>        Examples:- </a:t>
            </a:r>
            <a:r>
              <a:rPr lang="en-IN" i="1" dirty="0" err="1">
                <a:solidFill>
                  <a:srgbClr val="002060"/>
                </a:solidFill>
              </a:rPr>
              <a:t>Schizophenia</a:t>
            </a:r>
            <a:r>
              <a:rPr lang="en-IN" dirty="0">
                <a:solidFill>
                  <a:srgbClr val="002060"/>
                </a:solidFill>
              </a:rPr>
              <a:t> (patient live in a kind of delusion)</a:t>
            </a:r>
          </a:p>
          <a:p>
            <a:r>
              <a:rPr lang="en-IN" dirty="0">
                <a:solidFill>
                  <a:srgbClr val="002060"/>
                </a:solidFill>
              </a:rPr>
              <a:t>Medical  and legal unsoundness are different from each other.</a:t>
            </a:r>
          </a:p>
          <a:p>
            <a:r>
              <a:rPr lang="en-IN" dirty="0">
                <a:solidFill>
                  <a:srgbClr val="002060"/>
                </a:solidFill>
              </a:rPr>
              <a:t>Medical unsoundness is solely dependant on the medical ground, and it is not defence.</a:t>
            </a:r>
          </a:p>
          <a:p>
            <a:r>
              <a:rPr lang="en-IN" dirty="0">
                <a:solidFill>
                  <a:srgbClr val="002060"/>
                </a:solidFill>
              </a:rPr>
              <a:t>Legal unsoundness depends on the factors required to be proved in a court of law to enable the accused to be acquitted of charge and it furnishes a good ground of defence.</a:t>
            </a:r>
            <a:endParaRPr lang="en-US" dirty="0">
              <a:solidFill>
                <a:srgbClr val="002060"/>
              </a:solidFill>
            </a:endParaRPr>
          </a:p>
        </p:txBody>
      </p:sp>
    </p:spTree>
    <p:extLst>
      <p:ext uri="{BB962C8B-B14F-4D97-AF65-F5344CB8AC3E}">
        <p14:creationId xmlns:p14="http://schemas.microsoft.com/office/powerpoint/2010/main" val="1533566691"/>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758D6F3-9AAB-4BB5-8591-599EE7ACF64F}"/>
              </a:ext>
            </a:extLst>
          </p:cNvPr>
          <p:cNvSpPr>
            <a:spLocks noGrp="1"/>
          </p:cNvSpPr>
          <p:nvPr>
            <p:ph idx="1"/>
          </p:nvPr>
        </p:nvSpPr>
        <p:spPr>
          <a:xfrm>
            <a:off x="395437" y="351857"/>
            <a:ext cx="11796563" cy="5892483"/>
          </a:xfrm>
        </p:spPr>
        <p:txBody>
          <a:bodyPr>
            <a:normAutofit/>
          </a:bodyPr>
          <a:lstStyle/>
          <a:p>
            <a:pPr marL="0" indent="0" algn="ctr">
              <a:buNone/>
            </a:pPr>
            <a:r>
              <a:rPr lang="en-IN" sz="3600" b="1" u="sng" dirty="0"/>
              <a:t>Criminal Procedure Code, 1973</a:t>
            </a:r>
          </a:p>
          <a:p>
            <a:pPr marL="0" indent="0" algn="ctr">
              <a:buNone/>
            </a:pPr>
            <a:endParaRPr lang="en-IN" sz="3600" b="1" u="sng" dirty="0"/>
          </a:p>
          <a:p>
            <a:pPr>
              <a:buFont typeface="Wingdings" panose="05000000000000000000" pitchFamily="2" charset="2"/>
              <a:buChar char="v"/>
            </a:pPr>
            <a:r>
              <a:rPr lang="en-US" b="1" dirty="0"/>
              <a:t> </a:t>
            </a:r>
            <a:r>
              <a:rPr lang="en-US" sz="2400" b="1" u="sng" dirty="0">
                <a:solidFill>
                  <a:srgbClr val="002060"/>
                </a:solidFill>
              </a:rPr>
              <a:t>CHAPTER XXV </a:t>
            </a:r>
            <a:r>
              <a:rPr lang="en-US" sz="2400" b="1" dirty="0"/>
              <a:t>– Provision as to Accused person of Unsound Person (Sec 328- 339)</a:t>
            </a:r>
          </a:p>
          <a:p>
            <a:pPr>
              <a:buFont typeface="Wingdings" panose="05000000000000000000" pitchFamily="2" charset="2"/>
              <a:buChar char="v"/>
            </a:pPr>
            <a:endParaRPr lang="en-US" sz="2400" b="1" dirty="0"/>
          </a:p>
          <a:p>
            <a:pPr>
              <a:buFont typeface="Wingdings" panose="05000000000000000000" pitchFamily="2" charset="2"/>
              <a:buChar char="v"/>
            </a:pPr>
            <a:r>
              <a:rPr lang="en-IN" sz="2400" b="1" dirty="0">
                <a:solidFill>
                  <a:srgbClr val="002060"/>
                </a:solidFill>
              </a:rPr>
              <a:t>  </a:t>
            </a:r>
            <a:r>
              <a:rPr lang="en-IN" sz="2400" b="1" u="sng" dirty="0">
                <a:solidFill>
                  <a:srgbClr val="002060"/>
                </a:solidFill>
              </a:rPr>
              <a:t>Sec 328- </a:t>
            </a:r>
            <a:r>
              <a:rPr lang="en-US" sz="2400" b="1" dirty="0"/>
              <a:t>Procedure in case of accused being lunatic</a:t>
            </a:r>
          </a:p>
          <a:p>
            <a:pPr>
              <a:buFont typeface="Wingdings" panose="05000000000000000000" pitchFamily="2" charset="2"/>
              <a:buChar char="v"/>
            </a:pPr>
            <a:endParaRPr lang="en-US" sz="2400" b="1" dirty="0"/>
          </a:p>
          <a:p>
            <a:pPr>
              <a:buFont typeface="Wingdings" panose="05000000000000000000" pitchFamily="2" charset="2"/>
              <a:buChar char="v"/>
            </a:pPr>
            <a:r>
              <a:rPr lang="en-IN" sz="2400" b="1" dirty="0"/>
              <a:t>  </a:t>
            </a:r>
            <a:r>
              <a:rPr lang="en-IN" sz="2400" b="1" u="sng" dirty="0">
                <a:solidFill>
                  <a:srgbClr val="002060"/>
                </a:solidFill>
              </a:rPr>
              <a:t>Sec</a:t>
            </a:r>
            <a:r>
              <a:rPr lang="en-IN" sz="2400" b="1" u="sng" dirty="0"/>
              <a:t> </a:t>
            </a:r>
            <a:r>
              <a:rPr lang="en-IN" sz="2400" b="1" u="sng" dirty="0">
                <a:solidFill>
                  <a:srgbClr val="002060"/>
                </a:solidFill>
              </a:rPr>
              <a:t>329-</a:t>
            </a:r>
            <a:r>
              <a:rPr lang="en-IN" sz="2400" b="1" u="sng" dirty="0"/>
              <a:t> </a:t>
            </a:r>
            <a:r>
              <a:rPr lang="en-US" sz="2400" b="1" dirty="0"/>
              <a:t>Procedure in case of person of unsound mind tried before  Court</a:t>
            </a:r>
          </a:p>
          <a:p>
            <a:pPr>
              <a:buFont typeface="Wingdings" panose="05000000000000000000" pitchFamily="2" charset="2"/>
              <a:buChar char="v"/>
            </a:pPr>
            <a:endParaRPr lang="en-US" sz="2400" b="1" dirty="0"/>
          </a:p>
          <a:p>
            <a:pPr>
              <a:buFont typeface="Wingdings" panose="05000000000000000000" pitchFamily="2" charset="2"/>
              <a:buChar char="v"/>
            </a:pPr>
            <a:r>
              <a:rPr lang="en-IN" sz="2400" b="1" u="sng" dirty="0"/>
              <a:t>  </a:t>
            </a:r>
            <a:r>
              <a:rPr lang="en-IN" sz="2400" b="1" u="sng" dirty="0">
                <a:solidFill>
                  <a:srgbClr val="002060"/>
                </a:solidFill>
              </a:rPr>
              <a:t>Sec</a:t>
            </a:r>
            <a:r>
              <a:rPr lang="en-IN" sz="2400" b="1" u="sng" dirty="0"/>
              <a:t> </a:t>
            </a:r>
            <a:r>
              <a:rPr lang="en-IN" sz="2400" b="1" u="sng" dirty="0">
                <a:solidFill>
                  <a:srgbClr val="002060"/>
                </a:solidFill>
              </a:rPr>
              <a:t>330-</a:t>
            </a:r>
            <a:r>
              <a:rPr lang="en-IN" sz="2400" b="1" u="sng" dirty="0"/>
              <a:t> </a:t>
            </a:r>
            <a:r>
              <a:rPr lang="en-US" sz="2400" b="1" dirty="0"/>
              <a:t>Release of person of unsound mind pending investigation or trial</a:t>
            </a:r>
          </a:p>
          <a:p>
            <a:pPr>
              <a:buFont typeface="Wingdings" panose="05000000000000000000" pitchFamily="2" charset="2"/>
              <a:buChar char="v"/>
            </a:pPr>
            <a:endParaRPr lang="en-US" sz="2400" b="1" dirty="0"/>
          </a:p>
          <a:p>
            <a:pPr>
              <a:buFont typeface="Wingdings" panose="05000000000000000000" pitchFamily="2" charset="2"/>
              <a:buChar char="v"/>
            </a:pPr>
            <a:r>
              <a:rPr lang="en-IN" sz="2400" b="1" u="sng" dirty="0"/>
              <a:t>  </a:t>
            </a:r>
            <a:r>
              <a:rPr lang="en-IN" sz="2400" b="1" u="sng" dirty="0">
                <a:solidFill>
                  <a:srgbClr val="002060"/>
                </a:solidFill>
              </a:rPr>
              <a:t>Sec334-</a:t>
            </a:r>
            <a:r>
              <a:rPr lang="en-IN" sz="2400" b="1" u="sng" dirty="0"/>
              <a:t> </a:t>
            </a:r>
            <a:r>
              <a:rPr lang="en-US" sz="2400" b="1" dirty="0"/>
              <a:t>Judgment of acquittal on ground of unsoundness of mind</a:t>
            </a:r>
          </a:p>
          <a:p>
            <a:endParaRPr lang="en-IN" b="1" u="sng" dirty="0">
              <a:solidFill>
                <a:srgbClr val="002060"/>
              </a:solidFill>
            </a:endParaRPr>
          </a:p>
        </p:txBody>
      </p:sp>
    </p:spTree>
    <p:extLst>
      <p:ext uri="{BB962C8B-B14F-4D97-AF65-F5344CB8AC3E}">
        <p14:creationId xmlns:p14="http://schemas.microsoft.com/office/powerpoint/2010/main" val="3645514761"/>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bg>
      <p:bgPr>
        <a:pattFill prst="pct60">
          <a:fgClr>
            <a:srgbClr val="FFC000"/>
          </a:fgClr>
          <a:bgClr>
            <a:schemeClr val="bg1"/>
          </a:bgClr>
        </a:patt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90FC1AB-4882-450F-B779-5F6A1DD5CAF5}"/>
              </a:ext>
            </a:extLst>
          </p:cNvPr>
          <p:cNvSpPr>
            <a:spLocks noGrp="1"/>
          </p:cNvSpPr>
          <p:nvPr>
            <p:ph idx="1"/>
          </p:nvPr>
        </p:nvSpPr>
        <p:spPr>
          <a:xfrm>
            <a:off x="838200" y="325120"/>
            <a:ext cx="10515600" cy="5851843"/>
          </a:xfrm>
        </p:spPr>
        <p:txBody>
          <a:bodyPr>
            <a:normAutofit fontScale="92500" lnSpcReduction="20000"/>
          </a:bodyPr>
          <a:lstStyle/>
          <a:p>
            <a:pPr marL="0" indent="0" algn="ctr">
              <a:buNone/>
            </a:pPr>
            <a:r>
              <a:rPr lang="en-IN" sz="3500" b="1" u="sng" dirty="0"/>
              <a:t>Sec 105, The Indian Evidence Act, 1872 (Burden of Proof)</a:t>
            </a:r>
          </a:p>
          <a:p>
            <a:pPr marL="0" indent="0" algn="ctr">
              <a:buNone/>
            </a:pPr>
            <a:endParaRPr lang="en-IN" b="1" u="sng" dirty="0"/>
          </a:p>
          <a:p>
            <a:pPr algn="just">
              <a:buFont typeface="Wingdings" pitchFamily="2" charset="2"/>
              <a:buChar char="Ø"/>
            </a:pPr>
            <a:r>
              <a:rPr lang="en-IN" b="1" dirty="0"/>
              <a:t> </a:t>
            </a:r>
            <a:r>
              <a:rPr lang="en-IN" dirty="0"/>
              <a:t>The principal that the court follows is that every person is sane unless the contrary is proved. The onus of proving insanity is one the person who is pleading it as a defence.</a:t>
            </a:r>
          </a:p>
          <a:p>
            <a:pPr algn="just">
              <a:buFont typeface="Wingdings" pitchFamily="2" charset="2"/>
              <a:buChar char="Ø"/>
            </a:pPr>
            <a:endParaRPr lang="en-IN" dirty="0"/>
          </a:p>
          <a:p>
            <a:pPr algn="just">
              <a:buFont typeface="Wingdings" pitchFamily="2" charset="2"/>
              <a:buChar char="Ø"/>
            </a:pPr>
            <a:r>
              <a:rPr lang="en-IN" dirty="0"/>
              <a:t> In the case of State of Madya Pradesh vs. A </a:t>
            </a:r>
            <a:r>
              <a:rPr lang="en-IN" dirty="0" err="1"/>
              <a:t>Hamadullah</a:t>
            </a:r>
            <a:r>
              <a:rPr lang="en-IN" dirty="0"/>
              <a:t> AIR 1972 SC 216 it was observed that the burden of proof is on the accused.</a:t>
            </a:r>
          </a:p>
          <a:p>
            <a:pPr algn="just">
              <a:buFont typeface="Wingdings" pitchFamily="2" charset="2"/>
              <a:buChar char="Ø"/>
            </a:pPr>
            <a:endParaRPr lang="en-IN" dirty="0"/>
          </a:p>
          <a:p>
            <a:pPr algn="just">
              <a:buFont typeface="Wingdings" pitchFamily="2" charset="2"/>
              <a:buChar char="Ø"/>
            </a:pPr>
            <a:r>
              <a:rPr lang="en-IN" dirty="0"/>
              <a:t> The Supreme Court also upheld the principle in the case of S.W. </a:t>
            </a:r>
            <a:r>
              <a:rPr lang="en-IN" dirty="0" err="1"/>
              <a:t>Mohamhad</a:t>
            </a:r>
            <a:r>
              <a:rPr lang="en-IN" dirty="0"/>
              <a:t> vs. State of Maharashtra the accused have to prove that he is insane.</a:t>
            </a:r>
          </a:p>
          <a:p>
            <a:pPr algn="just">
              <a:buFont typeface="Wingdings" pitchFamily="2" charset="2"/>
              <a:buChar char="Ø"/>
            </a:pPr>
            <a:endParaRPr lang="en-IN" dirty="0"/>
          </a:p>
          <a:p>
            <a:pPr>
              <a:buFont typeface="Wingdings" pitchFamily="2" charset="2"/>
              <a:buChar char="Ø"/>
            </a:pPr>
            <a:r>
              <a:rPr lang="en-IN" dirty="0"/>
              <a:t>Chapter IV of IPC General Exception of Crime is exception of Adversarial Rule.</a:t>
            </a:r>
          </a:p>
          <a:p>
            <a:endParaRPr lang="en-IN" b="1" dirty="0"/>
          </a:p>
        </p:txBody>
      </p:sp>
    </p:spTree>
    <p:extLst>
      <p:ext uri="{BB962C8B-B14F-4D97-AF65-F5344CB8AC3E}">
        <p14:creationId xmlns:p14="http://schemas.microsoft.com/office/powerpoint/2010/main" val="3079652883"/>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3DCA1A-E6B4-471D-B309-31CCA91F26EC}"/>
              </a:ext>
            </a:extLst>
          </p:cNvPr>
          <p:cNvSpPr>
            <a:spLocks noGrp="1"/>
          </p:cNvSpPr>
          <p:nvPr>
            <p:ph type="title"/>
          </p:nvPr>
        </p:nvSpPr>
        <p:spPr>
          <a:xfrm>
            <a:off x="838200" y="172085"/>
            <a:ext cx="10515600" cy="1325563"/>
          </a:xfrm>
          <a:solidFill>
            <a:schemeClr val="accent5">
              <a:lumMod val="60000"/>
              <a:lumOff val="40000"/>
            </a:schemeClr>
          </a:solidFill>
        </p:spPr>
        <p:txBody>
          <a:bodyPr>
            <a:normAutofit/>
          </a:bodyPr>
          <a:lstStyle/>
          <a:p>
            <a:pPr algn="ctr"/>
            <a:r>
              <a:rPr lang="en-US" b="1" u="sng" dirty="0">
                <a:solidFill>
                  <a:srgbClr val="002060"/>
                </a:solidFill>
                <a:latin typeface="+mn-lt"/>
              </a:rPr>
              <a:t>Rights under Mental Health Care Act, 2017</a:t>
            </a:r>
            <a:br>
              <a:rPr lang="en-US" b="1" u="sng" dirty="0">
                <a:solidFill>
                  <a:srgbClr val="002060"/>
                </a:solidFill>
                <a:latin typeface="+mn-lt"/>
              </a:rPr>
            </a:br>
            <a:endParaRPr lang="en-IN" b="1" dirty="0">
              <a:solidFill>
                <a:srgbClr val="002060"/>
              </a:solidFill>
              <a:latin typeface="+mn-lt"/>
            </a:endParaRPr>
          </a:p>
        </p:txBody>
      </p:sp>
      <p:sp>
        <p:nvSpPr>
          <p:cNvPr id="3" name="Content Placeholder 2">
            <a:extLst>
              <a:ext uri="{FF2B5EF4-FFF2-40B4-BE49-F238E27FC236}">
                <a16:creationId xmlns="" xmlns:a16="http://schemas.microsoft.com/office/drawing/2014/main" id="{BD78D79E-8A56-4450-8E17-D702FC9DB153}"/>
              </a:ext>
            </a:extLst>
          </p:cNvPr>
          <p:cNvSpPr>
            <a:spLocks noGrp="1"/>
          </p:cNvSpPr>
          <p:nvPr>
            <p:ph idx="1"/>
          </p:nvPr>
        </p:nvSpPr>
        <p:spPr>
          <a:xfrm>
            <a:off x="838200" y="1518604"/>
            <a:ext cx="10515600" cy="5167311"/>
          </a:xfrm>
          <a:solidFill>
            <a:schemeClr val="accent5">
              <a:lumMod val="60000"/>
              <a:lumOff val="40000"/>
            </a:schemeClr>
          </a:solidFill>
        </p:spPr>
        <p:txBody>
          <a:bodyPr>
            <a:noAutofit/>
          </a:bodyPr>
          <a:lstStyle/>
          <a:p>
            <a:pPr marL="514350" indent="-514350">
              <a:buAutoNum type="arabicParenR"/>
            </a:pPr>
            <a:r>
              <a:rPr lang="en-US" b="1" dirty="0">
                <a:cs typeface="Times New Roman" pitchFamily="18" charset="0"/>
              </a:rPr>
              <a:t>Right to make an advance directive</a:t>
            </a:r>
          </a:p>
          <a:p>
            <a:pPr marL="514350" indent="-514350">
              <a:buAutoNum type="arabicParenR"/>
            </a:pPr>
            <a:r>
              <a:rPr lang="en-US" b="1" dirty="0">
                <a:cs typeface="Times New Roman" pitchFamily="18" charset="0"/>
              </a:rPr>
              <a:t>Right to access healthcare services</a:t>
            </a:r>
          </a:p>
          <a:p>
            <a:pPr marL="514350" indent="-514350">
              <a:buAutoNum type="arabicParenR"/>
            </a:pPr>
            <a:r>
              <a:rPr lang="en-US" b="1" dirty="0">
                <a:cs typeface="Times New Roman" pitchFamily="18" charset="0"/>
              </a:rPr>
              <a:t>Right to free of cost healthcare services</a:t>
            </a:r>
          </a:p>
          <a:p>
            <a:pPr marL="514350" indent="-514350">
              <a:buAutoNum type="arabicParenR"/>
            </a:pPr>
            <a:r>
              <a:rPr lang="en-US" b="1" dirty="0">
                <a:cs typeface="Times New Roman" pitchFamily="18" charset="0"/>
              </a:rPr>
              <a:t>Right to live in a community</a:t>
            </a:r>
          </a:p>
          <a:p>
            <a:pPr marL="514350" indent="-514350">
              <a:buAutoNum type="arabicParenR"/>
            </a:pPr>
            <a:r>
              <a:rPr lang="en-US" b="1" dirty="0">
                <a:cs typeface="Times New Roman" pitchFamily="18" charset="0"/>
              </a:rPr>
              <a:t>Right to protection from cruel, inhuman and degrading treatment</a:t>
            </a:r>
          </a:p>
          <a:p>
            <a:pPr marL="514350" indent="-514350">
              <a:buAutoNum type="arabicParenR"/>
            </a:pPr>
            <a:r>
              <a:rPr lang="en-US" b="1" dirty="0">
                <a:cs typeface="Times New Roman" pitchFamily="18" charset="0"/>
              </a:rPr>
              <a:t>Right not to be treated under prohibited treatment</a:t>
            </a:r>
          </a:p>
          <a:p>
            <a:pPr marL="514350" indent="-514350">
              <a:buAutoNum type="arabicParenR"/>
            </a:pPr>
            <a:r>
              <a:rPr lang="en-US" b="1" dirty="0">
                <a:cs typeface="Times New Roman" pitchFamily="18" charset="0"/>
              </a:rPr>
              <a:t>Right to information</a:t>
            </a:r>
          </a:p>
          <a:p>
            <a:pPr marL="514350" indent="-514350">
              <a:buAutoNum type="arabicParenR"/>
            </a:pPr>
            <a:r>
              <a:rPr lang="en-US" b="1" dirty="0">
                <a:cs typeface="Times New Roman" pitchFamily="18" charset="0"/>
              </a:rPr>
              <a:t>Right to confidentiality</a:t>
            </a:r>
          </a:p>
          <a:p>
            <a:pPr marL="514350" indent="-514350">
              <a:buAutoNum type="arabicParenR"/>
            </a:pPr>
            <a:r>
              <a:rPr lang="en-US" b="1" dirty="0"/>
              <a:t>Right to legal aid and complain</a:t>
            </a:r>
          </a:p>
        </p:txBody>
      </p:sp>
    </p:spTree>
    <p:extLst>
      <p:ext uri="{BB962C8B-B14F-4D97-AF65-F5344CB8AC3E}">
        <p14:creationId xmlns:p14="http://schemas.microsoft.com/office/powerpoint/2010/main" val="38407133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40518B5-9624-4E20-9F9F-0CA20F358FD9}"/>
              </a:ext>
            </a:extLst>
          </p:cNvPr>
          <p:cNvSpPr>
            <a:spLocks noGrp="1"/>
          </p:cNvSpPr>
          <p:nvPr>
            <p:ph idx="1"/>
          </p:nvPr>
        </p:nvSpPr>
        <p:spPr>
          <a:xfrm>
            <a:off x="520566" y="302126"/>
            <a:ext cx="10991248" cy="5740083"/>
          </a:xfrm>
        </p:spPr>
        <p:txBody>
          <a:bodyPr>
            <a:normAutofit fontScale="92500"/>
          </a:bodyPr>
          <a:lstStyle/>
          <a:p>
            <a:r>
              <a:rPr lang="en-IN" b="1" u="sng" dirty="0"/>
              <a:t>Universal Deceleration on Human Rights 1948 (UDHR)</a:t>
            </a:r>
          </a:p>
          <a:p>
            <a:pPr>
              <a:buNone/>
            </a:pPr>
            <a:r>
              <a:rPr lang="en-IN" dirty="0"/>
              <a:t>        -Article 1- </a:t>
            </a:r>
            <a:r>
              <a:rPr lang="en-US" dirty="0"/>
              <a:t>All human beings are born free and equal in dignity and rights.</a:t>
            </a:r>
          </a:p>
          <a:p>
            <a:pPr>
              <a:buNone/>
            </a:pPr>
            <a:r>
              <a:rPr lang="en-IN" dirty="0"/>
              <a:t>        -Article 2- </a:t>
            </a:r>
            <a:r>
              <a:rPr lang="en-US" dirty="0"/>
              <a:t>Everyone is entitled to all the rights and freedoms set forth in     this Declaration</a:t>
            </a:r>
          </a:p>
          <a:p>
            <a:pPr>
              <a:buNone/>
            </a:pPr>
            <a:r>
              <a:rPr lang="en-IN" dirty="0"/>
              <a:t>        -Article3- </a:t>
            </a:r>
            <a:r>
              <a:rPr lang="en-US" dirty="0"/>
              <a:t>Everyone has the right to life, liberty and the security of person</a:t>
            </a:r>
          </a:p>
          <a:p>
            <a:pPr>
              <a:buNone/>
            </a:pPr>
            <a:r>
              <a:rPr lang="en-IN" dirty="0"/>
              <a:t>        -Article5- </a:t>
            </a:r>
            <a:r>
              <a:rPr lang="en-US" dirty="0"/>
              <a:t>No one shall be subjected to torture or to cruel, inhuman or degrading treatment or punishment. </a:t>
            </a:r>
          </a:p>
          <a:p>
            <a:pPr>
              <a:buNone/>
            </a:pPr>
            <a:endParaRPr lang="en-US" dirty="0"/>
          </a:p>
          <a:p>
            <a:r>
              <a:rPr lang="en-IN" b="1" u="sng" dirty="0"/>
              <a:t>International Covenant on Civil and Political  Rights(ICCPR),1996 and International Covenant on Economic, Social and Cultural Rights(ICESC), 1966- </a:t>
            </a:r>
          </a:p>
          <a:p>
            <a:pPr>
              <a:buNone/>
            </a:pPr>
            <a:r>
              <a:rPr lang="en-IN" dirty="0"/>
              <a:t>   	</a:t>
            </a:r>
            <a:r>
              <a:rPr lang="en-US" dirty="0"/>
              <a:t>Every person with a mental illness shall have the right to exercise all civil, political, economic, social and cultural rights as recognized in the</a:t>
            </a:r>
          </a:p>
          <a:p>
            <a:endParaRPr lang="en-IN" dirty="0"/>
          </a:p>
        </p:txBody>
      </p:sp>
    </p:spTree>
    <p:extLst>
      <p:ext uri="{BB962C8B-B14F-4D97-AF65-F5344CB8AC3E}">
        <p14:creationId xmlns:p14="http://schemas.microsoft.com/office/powerpoint/2010/main" val="3301397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pattFill prst="pct60">
          <a:fgClr>
            <a:srgbClr val="FFC000"/>
          </a:fgClr>
          <a:bgClr>
            <a:schemeClr val="bg1"/>
          </a:bgClr>
        </a:patt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9647209-5CE8-4C82-B40A-E84EF9011377}"/>
              </a:ext>
            </a:extLst>
          </p:cNvPr>
          <p:cNvSpPr>
            <a:spLocks noGrp="1"/>
          </p:cNvSpPr>
          <p:nvPr>
            <p:ph idx="1"/>
          </p:nvPr>
        </p:nvSpPr>
        <p:spPr>
          <a:xfrm>
            <a:off x="648502" y="637941"/>
            <a:ext cx="10894996" cy="5943283"/>
          </a:xfrm>
        </p:spPr>
        <p:txBody>
          <a:bodyPr/>
          <a:lstStyle/>
          <a:p>
            <a:r>
              <a:rPr lang="en-US" b="1" u="sng" dirty="0"/>
              <a:t>Principles for the protection of persons with mental illness and the improvement of mental health care</a:t>
            </a:r>
            <a:r>
              <a:rPr lang="en-US" b="1" dirty="0"/>
              <a:t> </a:t>
            </a:r>
          </a:p>
          <a:p>
            <a:pPr marL="0" indent="0">
              <a:buNone/>
            </a:pPr>
            <a:r>
              <a:rPr lang="en-US" sz="2800" b="1" dirty="0"/>
              <a:t>   </a:t>
            </a:r>
            <a:r>
              <a:rPr lang="en-US" sz="2800" dirty="0"/>
              <a:t>Adopted by General Assembly resolution 46/119 of 17 December 1991</a:t>
            </a:r>
            <a:r>
              <a:rPr lang="en-US" sz="2800" b="1" dirty="0"/>
              <a:t/>
            </a:r>
            <a:br>
              <a:rPr lang="en-US" sz="2800" b="1" dirty="0"/>
            </a:br>
            <a:endParaRPr lang="en-US" sz="2800" b="1" dirty="0"/>
          </a:p>
          <a:p>
            <a:pPr marL="0" indent="0">
              <a:buNone/>
            </a:pPr>
            <a:endParaRPr lang="en-US" sz="2800" b="1" dirty="0"/>
          </a:p>
          <a:p>
            <a:r>
              <a:rPr lang="en-US" sz="2800" b="1" u="sng" dirty="0"/>
              <a:t>Convention on the rights of persons with disabilities (CRPD)</a:t>
            </a:r>
          </a:p>
          <a:p>
            <a:pPr>
              <a:buNone/>
            </a:pPr>
            <a:r>
              <a:rPr lang="en-IN" sz="2800" b="1" dirty="0"/>
              <a:t>   </a:t>
            </a:r>
            <a:r>
              <a:rPr lang="en-US" sz="2800" dirty="0"/>
              <a:t>The CRPD was passed by the UN General Assembly in 2006. It was signed and ratified by India in 2007.</a:t>
            </a:r>
            <a:endParaRPr lang="en-US" sz="2800" b="1" dirty="0"/>
          </a:p>
        </p:txBody>
      </p:sp>
    </p:spTree>
    <p:extLst>
      <p:ext uri="{BB962C8B-B14F-4D97-AF65-F5344CB8AC3E}">
        <p14:creationId xmlns:p14="http://schemas.microsoft.com/office/powerpoint/2010/main" val="3361363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C3B60FC-D566-4B9B-9129-F7F730B8227E}"/>
              </a:ext>
            </a:extLst>
          </p:cNvPr>
          <p:cNvSpPr>
            <a:spLocks noGrp="1"/>
          </p:cNvSpPr>
          <p:nvPr>
            <p:ph idx="1"/>
          </p:nvPr>
        </p:nvSpPr>
        <p:spPr>
          <a:xfrm>
            <a:off x="970280" y="2211705"/>
            <a:ext cx="10493408" cy="2341044"/>
          </a:xfrm>
          <a:effectLst>
            <a:outerShdw blurRad="50800" dist="38100" dir="5400000" algn="t" rotWithShape="0">
              <a:prstClr val="black">
                <a:alpha val="40000"/>
              </a:prstClr>
            </a:outerShdw>
          </a:effectLst>
        </p:spPr>
        <p:txBody>
          <a:bodyPr>
            <a:normAutofit/>
          </a:bodyPr>
          <a:lstStyle/>
          <a:p>
            <a:pPr marL="0" indent="0" algn="ctr">
              <a:buNone/>
            </a:pPr>
            <a:r>
              <a:rPr lang="en-IN" sz="5400" b="1" u="sng" dirty="0">
                <a:solidFill>
                  <a:srgbClr val="0070C0"/>
                </a:solidFill>
              </a:rPr>
              <a:t>UNSOUNDNESS OF MIND </a:t>
            </a:r>
          </a:p>
          <a:p>
            <a:pPr marL="0" indent="0" algn="ctr">
              <a:buNone/>
            </a:pPr>
            <a:endParaRPr lang="en-IN" sz="800" b="1" u="sng" dirty="0">
              <a:solidFill>
                <a:srgbClr val="0070C0"/>
              </a:solidFill>
            </a:endParaRPr>
          </a:p>
          <a:p>
            <a:pPr marL="0" indent="0" algn="ctr">
              <a:buNone/>
            </a:pPr>
            <a:r>
              <a:rPr lang="en-IN" sz="5400" b="1" u="sng" dirty="0">
                <a:solidFill>
                  <a:srgbClr val="0070C0"/>
                </a:solidFill>
              </a:rPr>
              <a:t>AS DEFENCE IN LAW</a:t>
            </a:r>
          </a:p>
        </p:txBody>
      </p:sp>
    </p:spTree>
    <p:extLst>
      <p:ext uri="{BB962C8B-B14F-4D97-AF65-F5344CB8AC3E}">
        <p14:creationId xmlns:p14="http://schemas.microsoft.com/office/powerpoint/2010/main" val="202871258"/>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696DBA0-C172-4ACE-9354-3C5784CDC516}"/>
              </a:ext>
            </a:extLst>
          </p:cNvPr>
          <p:cNvSpPr>
            <a:spLocks noGrp="1"/>
          </p:cNvSpPr>
          <p:nvPr>
            <p:ph idx="1"/>
          </p:nvPr>
        </p:nvSpPr>
        <p:spPr>
          <a:xfrm>
            <a:off x="158115" y="3102610"/>
            <a:ext cx="11471910" cy="955040"/>
          </a:xfrm>
          <a:effectLst>
            <a:outerShdw blurRad="50800" dist="38100" dir="5400000" algn="t" rotWithShape="0">
              <a:prstClr val="black">
                <a:alpha val="40000"/>
              </a:prstClr>
            </a:outerShdw>
          </a:effectLst>
        </p:spPr>
        <p:txBody>
          <a:bodyPr>
            <a:normAutofit fontScale="85000" lnSpcReduction="10000"/>
          </a:bodyPr>
          <a:lstStyle/>
          <a:p>
            <a:pPr marL="0" indent="0" algn="ctr">
              <a:buNone/>
            </a:pPr>
            <a:r>
              <a:rPr lang="en-IN" sz="6000" b="1" dirty="0">
                <a:solidFill>
                  <a:srgbClr val="0070C0"/>
                </a:solidFill>
                <a:effectLst>
                  <a:outerShdw blurRad="38100" dist="38100" dir="2700000" algn="tl">
                    <a:srgbClr val="000000">
                      <a:alpha val="43137"/>
                    </a:srgbClr>
                  </a:outerShdw>
                </a:effectLst>
              </a:rPr>
              <a:t>Thank You for your time and patience…</a:t>
            </a:r>
          </a:p>
        </p:txBody>
      </p:sp>
    </p:spTree>
    <p:extLst>
      <p:ext uri="{BB962C8B-B14F-4D97-AF65-F5344CB8AC3E}">
        <p14:creationId xmlns:p14="http://schemas.microsoft.com/office/powerpoint/2010/main" val="3888031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5634FB6-2883-4F90-9AB0-79246A3A3E7A}"/>
              </a:ext>
            </a:extLst>
          </p:cNvPr>
          <p:cNvSpPr>
            <a:spLocks noGrp="1"/>
          </p:cNvSpPr>
          <p:nvPr>
            <p:ph idx="1"/>
          </p:nvPr>
        </p:nvSpPr>
        <p:spPr>
          <a:xfrm>
            <a:off x="838200" y="2146467"/>
            <a:ext cx="10515600" cy="3522813"/>
          </a:xfrm>
        </p:spPr>
        <p:txBody>
          <a:bodyPr>
            <a:normAutofit/>
          </a:bodyPr>
          <a:lstStyle/>
          <a:p>
            <a:pPr>
              <a:buFont typeface="Wingdings" panose="05000000000000000000" pitchFamily="2" charset="2"/>
              <a:buChar char="v"/>
            </a:pPr>
            <a:r>
              <a:rPr lang="en-IN" sz="3200" b="1" dirty="0"/>
              <a:t>Sec 84 of Indian Penal Code,1860</a:t>
            </a:r>
          </a:p>
          <a:p>
            <a:pPr marL="0" indent="0">
              <a:buNone/>
            </a:pPr>
            <a:endParaRPr lang="en-IN" sz="3200" b="1" dirty="0"/>
          </a:p>
          <a:p>
            <a:pPr>
              <a:buFont typeface="Wingdings" panose="05000000000000000000" pitchFamily="2" charset="2"/>
              <a:buChar char="v"/>
            </a:pPr>
            <a:r>
              <a:rPr lang="en-IN" sz="3200" b="1" dirty="0"/>
              <a:t>Sec. 328 and 329 of Criminal Procedure Code, 1973</a:t>
            </a:r>
          </a:p>
          <a:p>
            <a:pPr marL="0" indent="0">
              <a:buNone/>
            </a:pPr>
            <a:endParaRPr lang="en-IN" sz="3200" b="1" dirty="0"/>
          </a:p>
          <a:p>
            <a:pPr>
              <a:buFont typeface="Wingdings" panose="05000000000000000000" pitchFamily="2" charset="2"/>
              <a:buChar char="v"/>
            </a:pPr>
            <a:r>
              <a:rPr lang="en-IN" sz="3200" b="1" dirty="0"/>
              <a:t>Sec. 105 of Indian Evidence Act, 1872</a:t>
            </a:r>
          </a:p>
        </p:txBody>
      </p:sp>
      <p:sp>
        <p:nvSpPr>
          <p:cNvPr id="4" name="Title 1">
            <a:extLst>
              <a:ext uri="{FF2B5EF4-FFF2-40B4-BE49-F238E27FC236}">
                <a16:creationId xmlns="" xmlns:a16="http://schemas.microsoft.com/office/drawing/2014/main" id="{3DC17824-A304-40B1-BD01-E324F0A23D94}"/>
              </a:ext>
            </a:extLst>
          </p:cNvPr>
          <p:cNvSpPr>
            <a:spLocks noGrp="1"/>
          </p:cNvSpPr>
          <p:nvPr>
            <p:ph type="title"/>
          </p:nvPr>
        </p:nvSpPr>
        <p:spPr>
          <a:xfrm>
            <a:off x="838200" y="365125"/>
            <a:ext cx="10515600" cy="1325563"/>
          </a:xfrm>
        </p:spPr>
        <p:txBody>
          <a:bodyPr>
            <a:normAutofit/>
          </a:bodyPr>
          <a:lstStyle/>
          <a:p>
            <a:pPr algn="ctr"/>
            <a:r>
              <a:rPr lang="en-IN" sz="4800" b="1" u="sng" dirty="0">
                <a:effectLst>
                  <a:outerShdw blurRad="38100" dist="38100" dir="2700000" algn="tl">
                    <a:srgbClr val="000000">
                      <a:alpha val="43137"/>
                    </a:srgbClr>
                  </a:outerShdw>
                </a:effectLst>
                <a:latin typeface="+mn-lt"/>
              </a:rPr>
              <a:t>Content</a:t>
            </a:r>
          </a:p>
        </p:txBody>
      </p:sp>
    </p:spTree>
    <p:extLst>
      <p:ext uri="{BB962C8B-B14F-4D97-AF65-F5344CB8AC3E}">
        <p14:creationId xmlns:p14="http://schemas.microsoft.com/office/powerpoint/2010/main" val="26279841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60">
          <a:fgClr>
            <a:srgbClr val="FFC000"/>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3AF251-27BF-4621-86D3-87D02E2BCF38}"/>
              </a:ext>
            </a:extLst>
          </p:cNvPr>
          <p:cNvSpPr>
            <a:spLocks noGrp="1"/>
          </p:cNvSpPr>
          <p:nvPr>
            <p:ph type="title"/>
          </p:nvPr>
        </p:nvSpPr>
        <p:spPr/>
        <p:txBody>
          <a:bodyPr>
            <a:normAutofit/>
          </a:bodyPr>
          <a:lstStyle/>
          <a:p>
            <a:pPr algn="ctr"/>
            <a:r>
              <a:rPr lang="en-IN" sz="4800" b="1" u="sng" dirty="0">
                <a:effectLst>
                  <a:outerShdw blurRad="38100" dist="38100" dir="2700000" algn="tl">
                    <a:srgbClr val="000000">
                      <a:alpha val="43137"/>
                    </a:srgbClr>
                  </a:outerShdw>
                </a:effectLst>
                <a:latin typeface="+mn-lt"/>
              </a:rPr>
              <a:t>Introduction</a:t>
            </a:r>
          </a:p>
        </p:txBody>
      </p:sp>
      <p:sp>
        <p:nvSpPr>
          <p:cNvPr id="3" name="Content Placeholder 2">
            <a:extLst>
              <a:ext uri="{FF2B5EF4-FFF2-40B4-BE49-F238E27FC236}">
                <a16:creationId xmlns="" xmlns:a16="http://schemas.microsoft.com/office/drawing/2014/main" id="{F384C817-FB10-45FF-949E-0E8009AADD21}"/>
              </a:ext>
            </a:extLst>
          </p:cNvPr>
          <p:cNvSpPr>
            <a:spLocks noGrp="1"/>
          </p:cNvSpPr>
          <p:nvPr>
            <p:ph idx="1"/>
          </p:nvPr>
        </p:nvSpPr>
        <p:spPr>
          <a:xfrm>
            <a:off x="838200" y="1825624"/>
            <a:ext cx="10515600" cy="4734201"/>
          </a:xfrm>
        </p:spPr>
        <p:txBody>
          <a:bodyPr>
            <a:noAutofit/>
          </a:bodyPr>
          <a:lstStyle/>
          <a:p>
            <a:pPr algn="just">
              <a:buNone/>
            </a:pPr>
            <a:r>
              <a:rPr lang="en-IN" dirty="0">
                <a:solidFill>
                  <a:srgbClr val="002060"/>
                </a:solidFill>
                <a:cs typeface="Times New Roman" pitchFamily="18" charset="0"/>
              </a:rPr>
              <a:t>  The fundamental principle of criminal liability is that there must be a wrongful act </a:t>
            </a:r>
            <a:r>
              <a:rPr lang="en-IN" b="1" dirty="0">
                <a:cs typeface="Times New Roman" pitchFamily="18" charset="0"/>
              </a:rPr>
              <a:t>“</a:t>
            </a:r>
            <a:r>
              <a:rPr lang="en-IN" b="1" i="1" dirty="0">
                <a:cs typeface="Times New Roman" pitchFamily="18" charset="0"/>
              </a:rPr>
              <a:t>actus </a:t>
            </a:r>
            <a:r>
              <a:rPr lang="en-IN" b="1" i="1" dirty="0" err="1">
                <a:cs typeface="Times New Roman" pitchFamily="18" charset="0"/>
              </a:rPr>
              <a:t>reus</a:t>
            </a:r>
            <a:r>
              <a:rPr lang="en-IN" b="1" i="1" dirty="0">
                <a:cs typeface="Times New Roman" pitchFamily="18" charset="0"/>
              </a:rPr>
              <a:t>”.</a:t>
            </a:r>
            <a:r>
              <a:rPr lang="en-IN" i="1" dirty="0">
                <a:solidFill>
                  <a:srgbClr val="002060"/>
                </a:solidFill>
                <a:cs typeface="Times New Roman" pitchFamily="18" charset="0"/>
              </a:rPr>
              <a:t> </a:t>
            </a:r>
            <a:r>
              <a:rPr lang="en-IN" dirty="0">
                <a:solidFill>
                  <a:srgbClr val="002060"/>
                </a:solidFill>
                <a:cs typeface="Times New Roman" pitchFamily="18" charset="0"/>
              </a:rPr>
              <a:t>This principle is embodied in the maxim </a:t>
            </a:r>
            <a:r>
              <a:rPr lang="en-IN" b="1" dirty="0">
                <a:cs typeface="Times New Roman" pitchFamily="18" charset="0"/>
              </a:rPr>
              <a:t>“</a:t>
            </a:r>
            <a:r>
              <a:rPr lang="en-IN" b="1" i="1" u="sng" dirty="0">
                <a:cs typeface="Times New Roman" pitchFamily="18" charset="0"/>
              </a:rPr>
              <a:t>actus reus non </a:t>
            </a:r>
            <a:r>
              <a:rPr lang="en-IN" b="1" i="1" u="sng" dirty="0" err="1">
                <a:cs typeface="Times New Roman" pitchFamily="18" charset="0"/>
              </a:rPr>
              <a:t>facit</a:t>
            </a:r>
            <a:r>
              <a:rPr lang="en-IN" b="1" i="1" u="sng" dirty="0">
                <a:cs typeface="Times New Roman" pitchFamily="18" charset="0"/>
              </a:rPr>
              <a:t> </a:t>
            </a:r>
            <a:r>
              <a:rPr lang="en-IN" b="1" i="1" u="sng" dirty="0" err="1">
                <a:cs typeface="Times New Roman" pitchFamily="18" charset="0"/>
              </a:rPr>
              <a:t>reum</a:t>
            </a:r>
            <a:r>
              <a:rPr lang="en-IN" b="1" i="1" u="sng" dirty="0">
                <a:cs typeface="Times New Roman" pitchFamily="18" charset="0"/>
              </a:rPr>
              <a:t> nisi </a:t>
            </a:r>
            <a:r>
              <a:rPr lang="en-IN" b="1" i="1" u="sng" dirty="0" err="1">
                <a:cs typeface="Times New Roman" pitchFamily="18" charset="0"/>
              </a:rPr>
              <a:t>mens</a:t>
            </a:r>
            <a:r>
              <a:rPr lang="en-IN" b="1" i="1" u="sng" dirty="0">
                <a:cs typeface="Times New Roman" pitchFamily="18" charset="0"/>
              </a:rPr>
              <a:t> sit rea</a:t>
            </a:r>
            <a:r>
              <a:rPr lang="en-IN" b="1" i="1" dirty="0">
                <a:cs typeface="Times New Roman" pitchFamily="18" charset="0"/>
              </a:rPr>
              <a:t>”.</a:t>
            </a:r>
            <a:r>
              <a:rPr lang="en-IN" i="1" dirty="0">
                <a:solidFill>
                  <a:srgbClr val="002060"/>
                </a:solidFill>
                <a:cs typeface="Times New Roman" pitchFamily="18" charset="0"/>
              </a:rPr>
              <a:t> </a:t>
            </a:r>
            <a:r>
              <a:rPr lang="en-IN" dirty="0">
                <a:solidFill>
                  <a:srgbClr val="002060"/>
                </a:solidFill>
                <a:cs typeface="Times New Roman" pitchFamily="18" charset="0"/>
              </a:rPr>
              <a:t>This maxim means an act does not make one guilty unless his/her mind were so. </a:t>
            </a:r>
            <a:r>
              <a:rPr lang="en-US" dirty="0">
                <a:solidFill>
                  <a:srgbClr val="002060"/>
                </a:solidFill>
                <a:cs typeface="Times New Roman" pitchFamily="18" charset="0"/>
              </a:rPr>
              <a:t>There are basically four elements of a crime are as follows:</a:t>
            </a:r>
          </a:p>
          <a:p>
            <a:pPr algn="just">
              <a:buNone/>
            </a:pPr>
            <a:endParaRPr lang="en-US" sz="700" dirty="0">
              <a:cs typeface="Times New Roman" pitchFamily="18" charset="0"/>
            </a:endParaRPr>
          </a:p>
          <a:p>
            <a:pPr lvl="2" algn="just">
              <a:buFont typeface="Wingdings" panose="05000000000000000000" pitchFamily="2" charset="2"/>
              <a:buChar char="q"/>
            </a:pPr>
            <a:r>
              <a:rPr lang="en-US" dirty="0">
                <a:cs typeface="Times New Roman" pitchFamily="18" charset="0"/>
              </a:rPr>
              <a:t> </a:t>
            </a:r>
            <a:r>
              <a:rPr lang="en-US" sz="2400" b="1" dirty="0">
                <a:cs typeface="Times New Roman" pitchFamily="18" charset="0"/>
              </a:rPr>
              <a:t>Person: (Sec.11 of I.P. C.,1860)</a:t>
            </a:r>
          </a:p>
          <a:p>
            <a:pPr lvl="2" algn="just">
              <a:buFont typeface="Wingdings" panose="05000000000000000000" pitchFamily="2" charset="2"/>
              <a:buChar char="q"/>
            </a:pPr>
            <a:r>
              <a:rPr lang="en-US" sz="2400" b="1" dirty="0">
                <a:cs typeface="Times New Roman" pitchFamily="18" charset="0"/>
              </a:rPr>
              <a:t> </a:t>
            </a:r>
            <a:r>
              <a:rPr lang="en-US" sz="2400" b="1" i="1" dirty="0" err="1">
                <a:cs typeface="Times New Roman" pitchFamily="18" charset="0"/>
              </a:rPr>
              <a:t>Mens</a:t>
            </a:r>
            <a:r>
              <a:rPr lang="en-US" sz="2400" b="1" i="1" dirty="0">
                <a:cs typeface="Times New Roman" pitchFamily="18" charset="0"/>
              </a:rPr>
              <a:t> rea </a:t>
            </a:r>
            <a:r>
              <a:rPr lang="en-US" sz="2400" b="1" dirty="0">
                <a:cs typeface="Times New Roman" pitchFamily="18" charset="0"/>
              </a:rPr>
              <a:t>or Guilty intention</a:t>
            </a:r>
          </a:p>
          <a:p>
            <a:pPr lvl="2" algn="just">
              <a:buFont typeface="Wingdings" panose="05000000000000000000" pitchFamily="2" charset="2"/>
              <a:buChar char="q"/>
            </a:pPr>
            <a:r>
              <a:rPr lang="en-US" sz="2400" b="1" dirty="0">
                <a:cs typeface="Times New Roman" pitchFamily="18" charset="0"/>
              </a:rPr>
              <a:t> </a:t>
            </a:r>
            <a:r>
              <a:rPr lang="en-US" sz="2400" b="1" i="1" dirty="0">
                <a:cs typeface="Times New Roman" pitchFamily="18" charset="0"/>
              </a:rPr>
              <a:t>Actus </a:t>
            </a:r>
            <a:r>
              <a:rPr lang="en-US" sz="2400" b="1" i="1" dirty="0" err="1">
                <a:cs typeface="Times New Roman" pitchFamily="18" charset="0"/>
              </a:rPr>
              <a:t>reus</a:t>
            </a:r>
            <a:r>
              <a:rPr lang="en-US" sz="2400" b="1" i="1" dirty="0">
                <a:cs typeface="Times New Roman" pitchFamily="18" charset="0"/>
              </a:rPr>
              <a:t> </a:t>
            </a:r>
            <a:r>
              <a:rPr lang="en-US" sz="2400" b="1" dirty="0">
                <a:cs typeface="Times New Roman" pitchFamily="18" charset="0"/>
              </a:rPr>
              <a:t>i e illegal Act or omission</a:t>
            </a:r>
          </a:p>
          <a:p>
            <a:pPr lvl="2" algn="just">
              <a:buFont typeface="Wingdings" panose="05000000000000000000" pitchFamily="2" charset="2"/>
              <a:buChar char="q"/>
            </a:pPr>
            <a:r>
              <a:rPr lang="en-US" sz="2400" b="1" dirty="0">
                <a:cs typeface="Times New Roman" pitchFamily="18" charset="0"/>
              </a:rPr>
              <a:t> Injury under (Sec.44 of I.P.C.,1860)</a:t>
            </a:r>
          </a:p>
          <a:p>
            <a:pPr marL="0" indent="0">
              <a:buNone/>
            </a:pPr>
            <a:r>
              <a:rPr lang="en-IN" dirty="0">
                <a:solidFill>
                  <a:srgbClr val="002060"/>
                </a:solidFill>
              </a:rPr>
              <a:t>                                                            </a:t>
            </a:r>
          </a:p>
          <a:p>
            <a:pPr marL="0" indent="0">
              <a:buNone/>
            </a:pPr>
            <a:r>
              <a:rPr lang="en-IN" dirty="0">
                <a:solidFill>
                  <a:srgbClr val="002060"/>
                </a:solidFill>
              </a:rPr>
              <a:t>                                                                                                 Continued……..</a:t>
            </a:r>
          </a:p>
        </p:txBody>
      </p:sp>
    </p:spTree>
    <p:extLst>
      <p:ext uri="{BB962C8B-B14F-4D97-AF65-F5344CB8AC3E}">
        <p14:creationId xmlns:p14="http://schemas.microsoft.com/office/powerpoint/2010/main" val="39803089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anim calcmode="lin" valueType="num">
                                      <p:cBhvr>
                                        <p:cTn id="8" dur="125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125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5" end="5"/>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 dur="1000" fill="hold"/>
                                        <p:tgtEl>
                                          <p:spTgt spid="3">
                                            <p:txEl>
                                              <p:pRg st="6" end="6"/>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 calcmode="lin" valueType="num">
                                      <p:cBhvr additive="base">
                                        <p:cTn id="3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5"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2C8483-FEBB-4D46-AAEE-DED991B907A2}"/>
              </a:ext>
            </a:extLst>
          </p:cNvPr>
          <p:cNvSpPr>
            <a:spLocks noGrp="1"/>
          </p:cNvSpPr>
          <p:nvPr>
            <p:ph type="title"/>
          </p:nvPr>
        </p:nvSpPr>
        <p:spPr>
          <a:xfrm>
            <a:off x="308811" y="0"/>
            <a:ext cx="10515600" cy="1325563"/>
          </a:xfrm>
        </p:spPr>
        <p:txBody>
          <a:bodyPr/>
          <a:lstStyle/>
          <a:p>
            <a:pPr algn="ctr"/>
            <a:r>
              <a:rPr lang="en-IN" sz="4800" b="1" u="sng" dirty="0">
                <a:effectLst>
                  <a:outerShdw blurRad="38100" dist="38100" dir="2700000" algn="tl">
                    <a:srgbClr val="000000">
                      <a:alpha val="43137"/>
                    </a:srgbClr>
                  </a:outerShdw>
                </a:effectLst>
                <a:latin typeface="+mn-lt"/>
              </a:rPr>
              <a:t>Introduction…continued</a:t>
            </a:r>
          </a:p>
        </p:txBody>
      </p:sp>
      <p:sp>
        <p:nvSpPr>
          <p:cNvPr id="3" name="Content Placeholder 2">
            <a:extLst>
              <a:ext uri="{FF2B5EF4-FFF2-40B4-BE49-F238E27FC236}">
                <a16:creationId xmlns="" xmlns:a16="http://schemas.microsoft.com/office/drawing/2014/main" id="{712F3E49-80C1-43AF-B178-E1C6F3934BD2}"/>
              </a:ext>
            </a:extLst>
          </p:cNvPr>
          <p:cNvSpPr>
            <a:spLocks noGrp="1"/>
          </p:cNvSpPr>
          <p:nvPr>
            <p:ph idx="1"/>
          </p:nvPr>
        </p:nvSpPr>
        <p:spPr>
          <a:xfrm>
            <a:off x="838200" y="1184744"/>
            <a:ext cx="10515600" cy="4992219"/>
          </a:xfrm>
        </p:spPr>
        <p:txBody>
          <a:bodyPr>
            <a:noAutofit/>
          </a:bodyPr>
          <a:lstStyle/>
          <a:p>
            <a:pPr algn="just">
              <a:lnSpc>
                <a:spcPct val="100000"/>
              </a:lnSpc>
            </a:pPr>
            <a:r>
              <a:rPr lang="en-IN" sz="2200" dirty="0">
                <a:cs typeface="Times New Roman" pitchFamily="18" charset="0"/>
              </a:rPr>
              <a:t>Right from the Ancient Law like </a:t>
            </a:r>
            <a:r>
              <a:rPr lang="en-IN" sz="2200" i="1" dirty="0" err="1">
                <a:cs typeface="Times New Roman" pitchFamily="18" charset="0"/>
              </a:rPr>
              <a:t>Manusmriti</a:t>
            </a:r>
            <a:r>
              <a:rPr lang="en-IN" sz="2200" dirty="0">
                <a:cs typeface="Times New Roman" pitchFamily="18" charset="0"/>
              </a:rPr>
              <a:t> Vol. VIII, Page 312 speaks about a Child and Insane Person are immune from Criminal Liability.</a:t>
            </a:r>
          </a:p>
          <a:p>
            <a:pPr algn="just">
              <a:lnSpc>
                <a:spcPct val="100000"/>
              </a:lnSpc>
            </a:pPr>
            <a:endParaRPr lang="en-IN" sz="2200" dirty="0">
              <a:cs typeface="Times New Roman" pitchFamily="18" charset="0"/>
            </a:endParaRPr>
          </a:p>
          <a:p>
            <a:pPr algn="just">
              <a:lnSpc>
                <a:spcPct val="100000"/>
              </a:lnSpc>
            </a:pPr>
            <a:r>
              <a:rPr lang="en-IN" sz="2200" dirty="0">
                <a:cs typeface="Times New Roman" pitchFamily="18" charset="0"/>
              </a:rPr>
              <a:t>In the case of unsoundness of mind person may not understand the nature of the act.</a:t>
            </a:r>
          </a:p>
          <a:p>
            <a:pPr algn="just">
              <a:lnSpc>
                <a:spcPct val="100000"/>
              </a:lnSpc>
            </a:pPr>
            <a:endParaRPr lang="en-IN" sz="2200" dirty="0">
              <a:cs typeface="Times New Roman" pitchFamily="18" charset="0"/>
            </a:endParaRPr>
          </a:p>
          <a:p>
            <a:pPr algn="just">
              <a:lnSpc>
                <a:spcPct val="100000"/>
              </a:lnSpc>
            </a:pPr>
            <a:r>
              <a:rPr lang="en-IN" sz="2200" dirty="0" err="1">
                <a:cs typeface="Times New Roman" pitchFamily="18" charset="0"/>
              </a:rPr>
              <a:t>He/She</a:t>
            </a:r>
            <a:r>
              <a:rPr lang="en-IN" sz="2200" dirty="0">
                <a:cs typeface="Times New Roman" pitchFamily="18" charset="0"/>
              </a:rPr>
              <a:t> does not have the sufficient </a:t>
            </a:r>
            <a:r>
              <a:rPr lang="en-IN" sz="2200" i="1" dirty="0" err="1">
                <a:cs typeface="Times New Roman" pitchFamily="18" charset="0"/>
              </a:rPr>
              <a:t>mens</a:t>
            </a:r>
            <a:r>
              <a:rPr lang="en-IN" sz="2200" i="1" dirty="0">
                <a:cs typeface="Times New Roman" pitchFamily="18" charset="0"/>
              </a:rPr>
              <a:t>-rea</a:t>
            </a:r>
            <a:r>
              <a:rPr lang="en-IN" sz="2200" dirty="0">
                <a:cs typeface="Times New Roman" pitchFamily="18" charset="0"/>
              </a:rPr>
              <a:t> to commit a crime.</a:t>
            </a:r>
          </a:p>
          <a:p>
            <a:pPr algn="just">
              <a:lnSpc>
                <a:spcPct val="100000"/>
              </a:lnSpc>
            </a:pPr>
            <a:endParaRPr lang="en-IN" sz="2200" dirty="0">
              <a:cs typeface="Times New Roman" pitchFamily="18" charset="0"/>
            </a:endParaRPr>
          </a:p>
          <a:p>
            <a:pPr algn="just">
              <a:lnSpc>
                <a:spcPct val="100000"/>
              </a:lnSpc>
            </a:pPr>
            <a:r>
              <a:rPr lang="en-IN" sz="2200" dirty="0">
                <a:cs typeface="Times New Roman" pitchFamily="18" charset="0"/>
              </a:rPr>
              <a:t>Since a </a:t>
            </a:r>
            <a:r>
              <a:rPr lang="en-IN" sz="2200" i="1" dirty="0" err="1">
                <a:cs typeface="Times New Roman" pitchFamily="18" charset="0"/>
              </a:rPr>
              <a:t>mens</a:t>
            </a:r>
            <a:r>
              <a:rPr lang="en-IN" sz="2200" i="1" dirty="0">
                <a:cs typeface="Times New Roman" pitchFamily="18" charset="0"/>
              </a:rPr>
              <a:t>-rea</a:t>
            </a:r>
            <a:r>
              <a:rPr lang="en-IN" sz="2200" dirty="0">
                <a:cs typeface="Times New Roman" pitchFamily="18" charset="0"/>
              </a:rPr>
              <a:t> is an indispensable element in every crime, a person incapable of having such </a:t>
            </a:r>
            <a:r>
              <a:rPr lang="en-IN" sz="2200" i="1" dirty="0" err="1">
                <a:cs typeface="Times New Roman" pitchFamily="18" charset="0"/>
              </a:rPr>
              <a:t>mens</a:t>
            </a:r>
            <a:r>
              <a:rPr lang="en-IN" sz="2200" i="1" dirty="0">
                <a:cs typeface="Times New Roman" pitchFamily="18" charset="0"/>
              </a:rPr>
              <a:t>-rea </a:t>
            </a:r>
            <a:r>
              <a:rPr lang="en-IN" sz="2200" dirty="0">
                <a:cs typeface="Times New Roman" pitchFamily="18" charset="0"/>
              </a:rPr>
              <a:t>may not incur guilty.</a:t>
            </a:r>
          </a:p>
          <a:p>
            <a:pPr algn="just">
              <a:lnSpc>
                <a:spcPct val="100000"/>
              </a:lnSpc>
            </a:pPr>
            <a:endParaRPr lang="en-IN" sz="2200" dirty="0">
              <a:cs typeface="Times New Roman" pitchFamily="18" charset="0"/>
            </a:endParaRPr>
          </a:p>
          <a:p>
            <a:pPr algn="just">
              <a:lnSpc>
                <a:spcPct val="100000"/>
              </a:lnSpc>
            </a:pPr>
            <a:r>
              <a:rPr lang="en-IN" sz="2200" dirty="0">
                <a:cs typeface="Times New Roman" pitchFamily="18" charset="0"/>
              </a:rPr>
              <a:t>An unsound person is not punished because he does not have any guilty mind to commit the crime. </a:t>
            </a:r>
            <a:endParaRPr lang="en-IN" sz="2200" dirty="0"/>
          </a:p>
        </p:txBody>
      </p:sp>
    </p:spTree>
    <p:extLst>
      <p:ext uri="{BB962C8B-B14F-4D97-AF65-F5344CB8AC3E}">
        <p14:creationId xmlns:p14="http://schemas.microsoft.com/office/powerpoint/2010/main" val="3192995968"/>
      </p:ext>
    </p:extLst>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1000"/>
                                        <p:tgtEl>
                                          <p:spTgt spid="3">
                                            <p:txEl>
                                              <p:pRg st="8" end="8"/>
                                            </p:txEl>
                                          </p:spTgt>
                                        </p:tgtEl>
                                      </p:cBhvr>
                                    </p:animEffect>
                                    <p:anim calcmode="lin" valueType="num">
                                      <p:cBhvr>
                                        <p:cTn id="2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812" y="103569"/>
            <a:ext cx="11212630" cy="1325563"/>
          </a:xfrm>
        </p:spPr>
        <p:txBody>
          <a:bodyPr/>
          <a:lstStyle/>
          <a:p>
            <a:pPr algn="ctr"/>
            <a:r>
              <a:rPr lang="en-US" sz="4800" b="1" u="sng" dirty="0">
                <a:effectLst>
                  <a:outerShdw blurRad="38100" dist="38100" dir="2700000" algn="tl">
                    <a:srgbClr val="000000">
                      <a:alpha val="43137"/>
                    </a:srgbClr>
                  </a:outerShdw>
                </a:effectLst>
                <a:latin typeface="+mn-lt"/>
              </a:rPr>
              <a:t>Introduction…continued</a:t>
            </a:r>
          </a:p>
        </p:txBody>
      </p:sp>
      <p:sp>
        <p:nvSpPr>
          <p:cNvPr id="3" name="Content Placeholder 2"/>
          <p:cNvSpPr>
            <a:spLocks noGrp="1"/>
          </p:cNvSpPr>
          <p:nvPr>
            <p:ph idx="1"/>
          </p:nvPr>
        </p:nvSpPr>
        <p:spPr>
          <a:xfrm>
            <a:off x="838199" y="1825625"/>
            <a:ext cx="10586987" cy="4351338"/>
          </a:xfrm>
        </p:spPr>
        <p:txBody>
          <a:bodyPr/>
          <a:lstStyle/>
          <a:p>
            <a:pPr marL="0" indent="0">
              <a:buNone/>
            </a:pPr>
            <a:r>
              <a:rPr lang="en-US" b="1" dirty="0"/>
              <a:t>English Law</a:t>
            </a:r>
            <a:r>
              <a:rPr lang="en-US" dirty="0"/>
              <a:t>:- In English Law  three maxims are related with unsoundness of mind -</a:t>
            </a:r>
          </a:p>
          <a:p>
            <a:endParaRPr lang="en-US" dirty="0"/>
          </a:p>
          <a:p>
            <a:pPr marL="514350" indent="-514350">
              <a:buFont typeface="+mj-lt"/>
              <a:buAutoNum type="arabicPeriod"/>
            </a:pPr>
            <a:r>
              <a:rPr lang="en-IN" b="1" i="1" dirty="0" err="1">
                <a:solidFill>
                  <a:srgbClr val="FF0000"/>
                </a:solidFill>
              </a:rPr>
              <a:t>Furiosis</a:t>
            </a:r>
            <a:r>
              <a:rPr lang="en-IN" b="1" i="1" dirty="0">
                <a:solidFill>
                  <a:srgbClr val="FF0000"/>
                </a:solidFill>
              </a:rPr>
              <a:t> </a:t>
            </a:r>
            <a:r>
              <a:rPr lang="en-IN" b="1" i="1" dirty="0" err="1">
                <a:solidFill>
                  <a:srgbClr val="FF0000"/>
                </a:solidFill>
              </a:rPr>
              <a:t>nulla</a:t>
            </a:r>
            <a:r>
              <a:rPr lang="en-IN" b="1" i="1" dirty="0">
                <a:solidFill>
                  <a:srgbClr val="FF0000"/>
                </a:solidFill>
              </a:rPr>
              <a:t> </a:t>
            </a:r>
            <a:r>
              <a:rPr lang="en-IN" b="1" i="1" dirty="0" err="1">
                <a:solidFill>
                  <a:srgbClr val="FF0000"/>
                </a:solidFill>
              </a:rPr>
              <a:t>voluntas</a:t>
            </a:r>
            <a:r>
              <a:rPr lang="en-IN" b="1" i="1" dirty="0">
                <a:solidFill>
                  <a:srgbClr val="FF0000"/>
                </a:solidFill>
              </a:rPr>
              <a:t> </a:t>
            </a:r>
            <a:r>
              <a:rPr lang="en-IN" b="1" i="1" dirty="0" err="1">
                <a:solidFill>
                  <a:srgbClr val="FF0000"/>
                </a:solidFill>
              </a:rPr>
              <a:t>est</a:t>
            </a:r>
            <a:r>
              <a:rPr lang="en-IN" b="1" i="1" dirty="0">
                <a:solidFill>
                  <a:srgbClr val="FF0000"/>
                </a:solidFill>
              </a:rPr>
              <a:t>- </a:t>
            </a:r>
            <a:r>
              <a:rPr lang="en-IN" b="1" dirty="0">
                <a:solidFill>
                  <a:srgbClr val="FF0000"/>
                </a:solidFill>
              </a:rPr>
              <a:t>a mad man has no will.</a:t>
            </a:r>
          </a:p>
          <a:p>
            <a:pPr marL="514350" indent="-514350">
              <a:buFont typeface="+mj-lt"/>
              <a:buAutoNum type="arabicPeriod"/>
            </a:pPr>
            <a:r>
              <a:rPr lang="en-IN" b="1" i="1" dirty="0" err="1">
                <a:solidFill>
                  <a:srgbClr val="FF0000"/>
                </a:solidFill>
              </a:rPr>
              <a:t>Furiosus</a:t>
            </a:r>
            <a:r>
              <a:rPr lang="en-IN" b="1" i="1" dirty="0">
                <a:solidFill>
                  <a:srgbClr val="FF0000"/>
                </a:solidFill>
              </a:rPr>
              <a:t> </a:t>
            </a:r>
            <a:r>
              <a:rPr lang="en-IN" b="1" i="1" dirty="0" err="1">
                <a:solidFill>
                  <a:srgbClr val="FF0000"/>
                </a:solidFill>
              </a:rPr>
              <a:t>absentis</a:t>
            </a:r>
            <a:r>
              <a:rPr lang="en-IN" b="1" i="1" dirty="0">
                <a:solidFill>
                  <a:srgbClr val="FF0000"/>
                </a:solidFill>
              </a:rPr>
              <a:t> low </a:t>
            </a:r>
            <a:r>
              <a:rPr lang="en-IN" b="1" i="1" dirty="0" err="1">
                <a:solidFill>
                  <a:srgbClr val="FF0000"/>
                </a:solidFill>
              </a:rPr>
              <a:t>est</a:t>
            </a:r>
            <a:r>
              <a:rPr lang="en-IN" b="1" i="1" dirty="0">
                <a:solidFill>
                  <a:srgbClr val="FF0000"/>
                </a:solidFill>
              </a:rPr>
              <a:t>- </a:t>
            </a:r>
            <a:r>
              <a:rPr lang="en-IN" b="1" dirty="0">
                <a:solidFill>
                  <a:srgbClr val="FF0000"/>
                </a:solidFill>
              </a:rPr>
              <a:t>a mad man is like one who is absent. </a:t>
            </a:r>
          </a:p>
          <a:p>
            <a:pPr marL="514350" indent="-514350">
              <a:buFont typeface="+mj-lt"/>
              <a:buAutoNum type="arabicPeriod"/>
            </a:pPr>
            <a:r>
              <a:rPr lang="en-IN" b="1" i="1" dirty="0" err="1">
                <a:solidFill>
                  <a:srgbClr val="FF0000"/>
                </a:solidFill>
              </a:rPr>
              <a:t>Furiosus</a:t>
            </a:r>
            <a:r>
              <a:rPr lang="en-IN" b="1" i="1" dirty="0">
                <a:solidFill>
                  <a:srgbClr val="FF0000"/>
                </a:solidFill>
              </a:rPr>
              <a:t> furore sui punier- </a:t>
            </a:r>
            <a:r>
              <a:rPr lang="en-IN" b="1" dirty="0">
                <a:solidFill>
                  <a:srgbClr val="FF0000"/>
                </a:solidFill>
              </a:rPr>
              <a:t>in fact a mad man is punished by his/her own madness.</a:t>
            </a:r>
            <a:endParaRPr lang="en-US" b="1" dirty="0">
              <a:solidFill>
                <a:srgbClr val="FF0000"/>
              </a:solidFill>
            </a:endParaRPr>
          </a:p>
          <a:p>
            <a:pPr marL="0" indent="0">
              <a:buNone/>
            </a:pPr>
            <a:endParaRPr lang="en-IN" dirty="0"/>
          </a:p>
          <a:p>
            <a:pPr marL="0" indent="0">
              <a:buNone/>
            </a:pPr>
            <a:endParaRPr lang="en-US" dirty="0"/>
          </a:p>
        </p:txBody>
      </p:sp>
    </p:spTree>
    <p:extLst>
      <p:ext uri="{BB962C8B-B14F-4D97-AF65-F5344CB8AC3E}">
        <p14:creationId xmlns:p14="http://schemas.microsoft.com/office/powerpoint/2010/main" val="2251228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CBA9E3-52F8-4C27-BBD2-82E306626D03}"/>
              </a:ext>
            </a:extLst>
          </p:cNvPr>
          <p:cNvSpPr>
            <a:spLocks noGrp="1"/>
          </p:cNvSpPr>
          <p:nvPr>
            <p:ph type="title"/>
          </p:nvPr>
        </p:nvSpPr>
        <p:spPr/>
        <p:txBody>
          <a:bodyPr>
            <a:normAutofit/>
          </a:bodyPr>
          <a:lstStyle/>
          <a:p>
            <a:pPr algn="ctr"/>
            <a:r>
              <a:rPr lang="en-IN" sz="4800" b="1" u="sng" dirty="0">
                <a:solidFill>
                  <a:srgbClr val="002060"/>
                </a:solidFill>
                <a:latin typeface="+mn-lt"/>
              </a:rPr>
              <a:t>Bare Provision</a:t>
            </a:r>
          </a:p>
        </p:txBody>
      </p:sp>
      <p:sp>
        <p:nvSpPr>
          <p:cNvPr id="3" name="Content Placeholder 2">
            <a:extLst>
              <a:ext uri="{FF2B5EF4-FFF2-40B4-BE49-F238E27FC236}">
                <a16:creationId xmlns="" xmlns:a16="http://schemas.microsoft.com/office/drawing/2014/main" id="{43510426-714C-496F-B843-30A9B747609D}"/>
              </a:ext>
            </a:extLst>
          </p:cNvPr>
          <p:cNvSpPr>
            <a:spLocks noGrp="1"/>
          </p:cNvSpPr>
          <p:nvPr>
            <p:ph idx="1"/>
          </p:nvPr>
        </p:nvSpPr>
        <p:spPr/>
        <p:txBody>
          <a:bodyPr>
            <a:normAutofit/>
          </a:bodyPr>
          <a:lstStyle/>
          <a:p>
            <a:pPr marL="0" indent="0" algn="ctr">
              <a:buNone/>
            </a:pPr>
            <a:r>
              <a:rPr lang="en-IN" sz="3200" b="1" u="sng" dirty="0">
                <a:cs typeface="Times New Roman" pitchFamily="18" charset="0"/>
              </a:rPr>
              <a:t>Sec. 84,I.P.C.,186</a:t>
            </a:r>
            <a:r>
              <a:rPr lang="en-IN" sz="3200" b="1" dirty="0">
                <a:cs typeface="Times New Roman" pitchFamily="18" charset="0"/>
              </a:rPr>
              <a:t>0</a:t>
            </a:r>
          </a:p>
          <a:p>
            <a:pPr marL="0" indent="0" algn="ctr">
              <a:buNone/>
            </a:pPr>
            <a:endParaRPr lang="en-IN" sz="3200" b="1" dirty="0">
              <a:cs typeface="Times New Roman" pitchFamily="18" charset="0"/>
            </a:endParaRPr>
          </a:p>
          <a:p>
            <a:pPr marL="0" indent="0" algn="ctr">
              <a:buNone/>
            </a:pPr>
            <a:r>
              <a:rPr lang="en-IN" sz="3200" b="1" dirty="0">
                <a:cs typeface="Times New Roman" pitchFamily="18" charset="0"/>
              </a:rPr>
              <a:t>Nothing is an offence which is done by a person who, at the time of doing it, by reason of unsoundness of mind, is incapable of knowing the nature of the act, or that he is doing what is either wrong or contrary to law</a:t>
            </a:r>
            <a:endParaRPr lang="en-IN" sz="3200" b="1" dirty="0"/>
          </a:p>
        </p:txBody>
      </p:sp>
    </p:spTree>
    <p:extLst>
      <p:ext uri="{BB962C8B-B14F-4D97-AF65-F5344CB8AC3E}">
        <p14:creationId xmlns:p14="http://schemas.microsoft.com/office/powerpoint/2010/main" val="37368755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pattFill prst="pct60">
          <a:fgClr>
            <a:srgbClr val="FFC000"/>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AB11B7-3CEC-4F9E-BA16-205EA1BC9CCF}"/>
              </a:ext>
            </a:extLst>
          </p:cNvPr>
          <p:cNvSpPr>
            <a:spLocks noGrp="1"/>
          </p:cNvSpPr>
          <p:nvPr>
            <p:ph type="title"/>
          </p:nvPr>
        </p:nvSpPr>
        <p:spPr/>
        <p:txBody>
          <a:bodyPr>
            <a:normAutofit/>
          </a:bodyPr>
          <a:lstStyle/>
          <a:p>
            <a:pPr algn="ctr"/>
            <a:r>
              <a:rPr lang="en-IN" sz="4800" b="1" u="sng" dirty="0">
                <a:latin typeface="+mn-lt"/>
              </a:rPr>
              <a:t>Ingredients of Sec. 84</a:t>
            </a:r>
          </a:p>
        </p:txBody>
      </p:sp>
      <p:sp>
        <p:nvSpPr>
          <p:cNvPr id="3" name="Content Placeholder 2">
            <a:extLst>
              <a:ext uri="{FF2B5EF4-FFF2-40B4-BE49-F238E27FC236}">
                <a16:creationId xmlns="" xmlns:a16="http://schemas.microsoft.com/office/drawing/2014/main" id="{CA2CFC26-4E33-49A0-BBF7-0AB22DA8F7FB}"/>
              </a:ext>
            </a:extLst>
          </p:cNvPr>
          <p:cNvSpPr>
            <a:spLocks noGrp="1"/>
          </p:cNvSpPr>
          <p:nvPr>
            <p:ph idx="1"/>
          </p:nvPr>
        </p:nvSpPr>
        <p:spPr>
          <a:xfrm>
            <a:off x="830249" y="1439185"/>
            <a:ext cx="10515600" cy="5017273"/>
          </a:xfrm>
        </p:spPr>
        <p:txBody>
          <a:bodyPr>
            <a:normAutofit fontScale="85000" lnSpcReduction="20000"/>
          </a:bodyPr>
          <a:lstStyle/>
          <a:p>
            <a:pPr marL="514350" indent="-514350">
              <a:buFont typeface="+mj-lt"/>
              <a:buAutoNum type="alphaLcParenR"/>
            </a:pPr>
            <a:r>
              <a:rPr lang="en-IN" b="1" dirty="0">
                <a:solidFill>
                  <a:srgbClr val="002060"/>
                </a:solidFill>
              </a:rPr>
              <a:t>Nothing is an offence :- Complete Immunity from act</a:t>
            </a:r>
          </a:p>
          <a:p>
            <a:pPr marL="514350" indent="-514350">
              <a:buFont typeface="+mj-lt"/>
              <a:buAutoNum type="alphaLcParenR"/>
            </a:pPr>
            <a:r>
              <a:rPr lang="en-IN" b="1" dirty="0">
                <a:solidFill>
                  <a:srgbClr val="002060"/>
                </a:solidFill>
              </a:rPr>
              <a:t>Act must be done by a person of unsound mind.</a:t>
            </a:r>
          </a:p>
          <a:p>
            <a:pPr marL="0" indent="0">
              <a:buNone/>
            </a:pPr>
            <a:r>
              <a:rPr lang="en-IN" b="1" dirty="0">
                <a:solidFill>
                  <a:srgbClr val="002060"/>
                </a:solidFill>
              </a:rPr>
              <a:t>          Sec.84 does not use the word “Lunacy”, “Insanity”, “Idiocy”</a:t>
            </a:r>
          </a:p>
          <a:p>
            <a:pPr marL="0" indent="0">
              <a:buNone/>
            </a:pPr>
            <a:r>
              <a:rPr lang="en-IN" b="1" dirty="0">
                <a:solidFill>
                  <a:srgbClr val="002060"/>
                </a:solidFill>
              </a:rPr>
              <a:t>             </a:t>
            </a:r>
            <a:r>
              <a:rPr lang="en-IN" b="1" u="sng" dirty="0">
                <a:solidFill>
                  <a:srgbClr val="002060"/>
                </a:solidFill>
              </a:rPr>
              <a:t>Lunacy</a:t>
            </a:r>
            <a:r>
              <a:rPr lang="en-IN" b="1" dirty="0">
                <a:solidFill>
                  <a:srgbClr val="002060"/>
                </a:solidFill>
              </a:rPr>
              <a:t>:-Lunacy is connected with lunar. Lunacy depends upon the position of moon.</a:t>
            </a:r>
          </a:p>
          <a:p>
            <a:pPr marL="0" indent="0" algn="just">
              <a:buNone/>
            </a:pPr>
            <a:r>
              <a:rPr lang="en-IN" b="1" dirty="0">
                <a:solidFill>
                  <a:srgbClr val="002060"/>
                </a:solidFill>
              </a:rPr>
              <a:t>             </a:t>
            </a:r>
            <a:r>
              <a:rPr lang="en-IN" b="1" u="sng" dirty="0">
                <a:solidFill>
                  <a:srgbClr val="002060"/>
                </a:solidFill>
              </a:rPr>
              <a:t>Idiocy</a:t>
            </a:r>
            <a:r>
              <a:rPr lang="en-IN" b="1" dirty="0">
                <a:solidFill>
                  <a:srgbClr val="002060"/>
                </a:solidFill>
              </a:rPr>
              <a:t>:- (</a:t>
            </a:r>
            <a:r>
              <a:rPr lang="en-IN" b="1" i="1" dirty="0" err="1">
                <a:solidFill>
                  <a:srgbClr val="002060"/>
                </a:solidFill>
              </a:rPr>
              <a:t>dimentia</a:t>
            </a:r>
            <a:r>
              <a:rPr lang="en-IN" b="1" i="1" dirty="0">
                <a:solidFill>
                  <a:srgbClr val="002060"/>
                </a:solidFill>
              </a:rPr>
              <a:t> </a:t>
            </a:r>
            <a:r>
              <a:rPr lang="en-IN" b="1" i="1" dirty="0" err="1">
                <a:solidFill>
                  <a:srgbClr val="002060"/>
                </a:solidFill>
              </a:rPr>
              <a:t>naturalis</a:t>
            </a:r>
            <a:r>
              <a:rPr lang="en-IN" b="1" dirty="0">
                <a:solidFill>
                  <a:srgbClr val="002060"/>
                </a:solidFill>
              </a:rPr>
              <a:t>) Idiot by birth called an Idiot, it cannot be cured. </a:t>
            </a:r>
            <a:r>
              <a:rPr lang="en-IN" b="1" i="1" dirty="0">
                <a:solidFill>
                  <a:srgbClr val="002060"/>
                </a:solidFill>
              </a:rPr>
              <a:t>Stephen </a:t>
            </a:r>
            <a:r>
              <a:rPr lang="en-IN" b="1" dirty="0">
                <a:solidFill>
                  <a:srgbClr val="002060"/>
                </a:solidFill>
              </a:rPr>
              <a:t>give explain with the help of example Man cut off his friend head only because of fun that when he will wake up next morning then he will search his head.</a:t>
            </a:r>
          </a:p>
          <a:p>
            <a:pPr marL="0" indent="0" algn="just">
              <a:buNone/>
            </a:pPr>
            <a:r>
              <a:rPr lang="en-IN" b="1" dirty="0">
                <a:solidFill>
                  <a:srgbClr val="002060"/>
                </a:solidFill>
              </a:rPr>
              <a:t>             </a:t>
            </a:r>
            <a:r>
              <a:rPr lang="en-IN" b="1" u="sng" dirty="0">
                <a:solidFill>
                  <a:srgbClr val="002060"/>
                </a:solidFill>
              </a:rPr>
              <a:t>Insanity</a:t>
            </a:r>
            <a:r>
              <a:rPr lang="en-IN" b="1" dirty="0">
                <a:solidFill>
                  <a:srgbClr val="002060"/>
                </a:solidFill>
              </a:rPr>
              <a:t>:-Most of countries use the word Insanity. It is of many types.</a:t>
            </a:r>
          </a:p>
          <a:p>
            <a:pPr marL="0" indent="0" algn="just">
              <a:buNone/>
            </a:pPr>
            <a:r>
              <a:rPr lang="en-IN" b="1" dirty="0">
                <a:solidFill>
                  <a:srgbClr val="002060"/>
                </a:solidFill>
              </a:rPr>
              <a:t>                            </a:t>
            </a:r>
            <a:r>
              <a:rPr lang="en-US" b="1" i="1" u="sng" dirty="0"/>
              <a:t>dementia</a:t>
            </a:r>
            <a:r>
              <a:rPr lang="en-US" u="sng" dirty="0"/>
              <a:t> </a:t>
            </a:r>
            <a:r>
              <a:rPr lang="en-US" u="sng" dirty="0" err="1"/>
              <a:t>naturalis</a:t>
            </a:r>
            <a:r>
              <a:rPr lang="en-US" dirty="0">
                <a:hlinkClick r:id="rId2"/>
              </a:rPr>
              <a:t> </a:t>
            </a:r>
            <a:r>
              <a:rPr lang="en-IN" b="1" i="1" dirty="0" smtClean="0">
                <a:solidFill>
                  <a:srgbClr val="002060"/>
                </a:solidFill>
              </a:rPr>
              <a:t>:-   </a:t>
            </a:r>
            <a:r>
              <a:rPr lang="en-IN" dirty="0" smtClean="0"/>
              <a:t>Born with the Idiocy</a:t>
            </a:r>
            <a:r>
              <a:rPr lang="en-IN" dirty="0" smtClean="0">
                <a:solidFill>
                  <a:srgbClr val="002060"/>
                </a:solidFill>
              </a:rPr>
              <a:t>.</a:t>
            </a:r>
            <a:endParaRPr lang="en-IN" dirty="0">
              <a:solidFill>
                <a:srgbClr val="002060"/>
              </a:solidFill>
            </a:endParaRPr>
          </a:p>
          <a:p>
            <a:pPr marL="0" indent="0" algn="just">
              <a:buNone/>
            </a:pPr>
            <a:r>
              <a:rPr lang="en-IN" b="1" dirty="0">
                <a:solidFill>
                  <a:srgbClr val="002060"/>
                </a:solidFill>
              </a:rPr>
              <a:t>                           </a:t>
            </a:r>
            <a:r>
              <a:rPr lang="en-US" b="1" i="1" dirty="0"/>
              <a:t>dementia</a:t>
            </a:r>
            <a:r>
              <a:rPr lang="en-US" dirty="0"/>
              <a:t> </a:t>
            </a:r>
            <a:r>
              <a:rPr lang="en-US" dirty="0" err="1"/>
              <a:t>accidentalis</a:t>
            </a:r>
            <a:r>
              <a:rPr lang="en-US" dirty="0"/>
              <a:t>:- Due to accident mind affect.</a:t>
            </a:r>
          </a:p>
          <a:p>
            <a:pPr marL="0" indent="0" algn="just">
              <a:buNone/>
            </a:pPr>
            <a:r>
              <a:rPr lang="en-US" b="1" dirty="0">
                <a:solidFill>
                  <a:srgbClr val="002060"/>
                </a:solidFill>
              </a:rPr>
              <a:t>                           </a:t>
            </a:r>
            <a:r>
              <a:rPr lang="en-US" b="1" i="1" dirty="0"/>
              <a:t>dementia</a:t>
            </a:r>
            <a:r>
              <a:rPr lang="en-US" dirty="0"/>
              <a:t> </a:t>
            </a:r>
            <a:r>
              <a:rPr lang="en-US" dirty="0" err="1"/>
              <a:t>adventuris</a:t>
            </a:r>
            <a:r>
              <a:rPr lang="en-US" dirty="0"/>
              <a:t>:- Gradually his madness grows.</a:t>
            </a:r>
          </a:p>
          <a:p>
            <a:pPr marL="0" indent="0" algn="just">
              <a:buNone/>
            </a:pPr>
            <a:r>
              <a:rPr lang="en-US" b="1" dirty="0" smtClean="0">
                <a:solidFill>
                  <a:srgbClr val="002060"/>
                </a:solidFill>
              </a:rPr>
              <a:t>                           Insanity due to behavior </a:t>
            </a:r>
            <a:endParaRPr lang="en-IN" b="1" dirty="0" smtClean="0">
              <a:solidFill>
                <a:srgbClr val="002060"/>
              </a:solidFill>
            </a:endParaRPr>
          </a:p>
          <a:p>
            <a:pPr marL="0" indent="0">
              <a:buNone/>
            </a:pPr>
            <a:endParaRPr lang="en-IN" b="1" dirty="0" smtClean="0">
              <a:solidFill>
                <a:srgbClr val="002060"/>
              </a:solidFill>
            </a:endParaRPr>
          </a:p>
          <a:p>
            <a:pPr>
              <a:buFont typeface="Wingdings" panose="05000000000000000000" pitchFamily="2" charset="2"/>
              <a:buChar char="Ø"/>
            </a:pPr>
            <a:endParaRPr lang="en-IN" b="1" dirty="0">
              <a:solidFill>
                <a:srgbClr val="002060"/>
              </a:solidFill>
            </a:endParaRPr>
          </a:p>
          <a:p>
            <a:endParaRPr lang="en-IN" b="1" dirty="0">
              <a:solidFill>
                <a:srgbClr val="002060"/>
              </a:solidFill>
            </a:endParaRPr>
          </a:p>
        </p:txBody>
      </p:sp>
    </p:spTree>
    <p:extLst>
      <p:ext uri="{BB962C8B-B14F-4D97-AF65-F5344CB8AC3E}">
        <p14:creationId xmlns:p14="http://schemas.microsoft.com/office/powerpoint/2010/main" val="312152649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IN" sz="4800" b="1" u="sng" dirty="0" smtClean="0"/>
              <a:t>Ingredients </a:t>
            </a:r>
            <a:r>
              <a:rPr lang="en-IN" sz="4800" b="1" u="sng" dirty="0"/>
              <a:t>of Sec. </a:t>
            </a:r>
            <a:r>
              <a:rPr lang="en-IN" sz="4800" b="1" u="sng" dirty="0" smtClean="0"/>
              <a:t>84…..Continued</a:t>
            </a:r>
            <a:endParaRPr lang="en-US" sz="4800" dirty="0"/>
          </a:p>
        </p:txBody>
      </p:sp>
      <p:sp>
        <p:nvSpPr>
          <p:cNvPr id="5" name="Content Placeholder 4"/>
          <p:cNvSpPr>
            <a:spLocks noGrp="1"/>
          </p:cNvSpPr>
          <p:nvPr>
            <p:ph idx="1"/>
          </p:nvPr>
        </p:nvSpPr>
        <p:spPr/>
        <p:txBody>
          <a:bodyPr/>
          <a:lstStyle/>
          <a:p>
            <a:pPr marL="0" indent="0">
              <a:buNone/>
            </a:pPr>
            <a:r>
              <a:rPr lang="en-IN" b="1" dirty="0">
                <a:solidFill>
                  <a:srgbClr val="002060"/>
                </a:solidFill>
              </a:rPr>
              <a:t>c)  At the time of doing the act by reason of unsoundness of mind he is incapable of knowing-</a:t>
            </a:r>
          </a:p>
          <a:p>
            <a:pPr marL="0" indent="0">
              <a:buNone/>
            </a:pPr>
            <a:r>
              <a:rPr lang="en-IN" b="1" dirty="0" smtClean="0">
                <a:solidFill>
                  <a:srgbClr val="002060"/>
                </a:solidFill>
              </a:rPr>
              <a:t>            -  </a:t>
            </a:r>
            <a:r>
              <a:rPr lang="en-IN" b="1" dirty="0">
                <a:solidFill>
                  <a:srgbClr val="002060"/>
                </a:solidFill>
              </a:rPr>
              <a:t>The nature of the act; or</a:t>
            </a:r>
          </a:p>
          <a:p>
            <a:pPr marL="0" indent="0">
              <a:buNone/>
            </a:pPr>
            <a:r>
              <a:rPr lang="en-IN" b="1" dirty="0" smtClean="0">
                <a:solidFill>
                  <a:srgbClr val="002060"/>
                </a:solidFill>
              </a:rPr>
              <a:t>            - That </a:t>
            </a:r>
            <a:r>
              <a:rPr lang="en-IN" b="1" dirty="0">
                <a:solidFill>
                  <a:srgbClr val="002060"/>
                </a:solidFill>
              </a:rPr>
              <a:t>he is doing what is either wrong or contrary to </a:t>
            </a:r>
            <a:r>
              <a:rPr lang="en-IN" b="1" dirty="0" smtClean="0">
                <a:solidFill>
                  <a:srgbClr val="002060"/>
                </a:solidFill>
              </a:rPr>
              <a:t>law.</a:t>
            </a:r>
          </a:p>
          <a:p>
            <a:pPr marL="0" indent="0">
              <a:buNone/>
            </a:pPr>
            <a:endParaRPr lang="en-IN" b="1" dirty="0" smtClean="0">
              <a:solidFill>
                <a:srgbClr val="002060"/>
              </a:solidFill>
            </a:endParaRPr>
          </a:p>
          <a:p>
            <a:pPr marL="0" indent="0">
              <a:buNone/>
            </a:pPr>
            <a:r>
              <a:rPr lang="en-IN" b="1" dirty="0" smtClean="0">
                <a:solidFill>
                  <a:srgbClr val="002060"/>
                </a:solidFill>
              </a:rPr>
              <a:t>  </a:t>
            </a:r>
            <a:r>
              <a:rPr lang="en-IN" b="1" dirty="0">
                <a:solidFill>
                  <a:srgbClr val="002060"/>
                </a:solidFill>
              </a:rPr>
              <a:t>Cognitive Faculty </a:t>
            </a:r>
            <a:r>
              <a:rPr lang="en-IN" b="1" dirty="0" smtClean="0">
                <a:solidFill>
                  <a:srgbClr val="002060"/>
                </a:solidFill>
              </a:rPr>
              <a:t>i- </a:t>
            </a:r>
            <a:r>
              <a:rPr lang="en-IN" b="1" dirty="0">
                <a:solidFill>
                  <a:srgbClr val="002060"/>
                </a:solidFill>
              </a:rPr>
              <a:t>e Reasoning Faculty is intact or impaired.</a:t>
            </a:r>
          </a:p>
          <a:p>
            <a:endParaRPr lang="en-US" dirty="0"/>
          </a:p>
        </p:txBody>
      </p:sp>
    </p:spTree>
    <p:extLst>
      <p:ext uri="{BB962C8B-B14F-4D97-AF65-F5344CB8AC3E}">
        <p14:creationId xmlns:p14="http://schemas.microsoft.com/office/powerpoint/2010/main" val="3664441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2839</TotalTime>
  <Words>1307</Words>
  <Application>Microsoft Office PowerPoint</Application>
  <PresentationFormat>Custom</PresentationFormat>
  <Paragraphs>134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UNSOUNDNESS OF MIND  AS DEFENCE IN LAW                                         Dr. Shashi Kant Tripathi                        </vt:lpstr>
      <vt:lpstr>PowerPoint Presentation</vt:lpstr>
      <vt:lpstr>Content</vt:lpstr>
      <vt:lpstr>Introduction</vt:lpstr>
      <vt:lpstr>Introduction…continued</vt:lpstr>
      <vt:lpstr>Introduction…continued</vt:lpstr>
      <vt:lpstr>Bare Provision</vt:lpstr>
      <vt:lpstr>Ingredients of Sec. 84</vt:lpstr>
      <vt:lpstr>Ingredients of Sec. 84…..Continued</vt:lpstr>
      <vt:lpstr>Unsoundness of Mind</vt:lpstr>
      <vt:lpstr>Test of Insanity</vt:lpstr>
      <vt:lpstr>M’naughten Rule</vt:lpstr>
      <vt:lpstr>PowerPoint Presentation</vt:lpstr>
      <vt:lpstr>Difference between  medical and legal Unsoundness of mind </vt:lpstr>
      <vt:lpstr>PowerPoint Presentation</vt:lpstr>
      <vt:lpstr>PowerPoint Presentation</vt:lpstr>
      <vt:lpstr>Rights under Mental Health Care Act, 2017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Unsoundness of Mind as Defence in Law and Human Rights of Unsound Person</dc:title>
  <dc:creator>Kanika Tripathi</dc:creator>
  <cp:lastModifiedBy>DELL</cp:lastModifiedBy>
  <cp:revision>86</cp:revision>
  <dcterms:created xsi:type="dcterms:W3CDTF">2021-04-02T06:19:36Z</dcterms:created>
  <dcterms:modified xsi:type="dcterms:W3CDTF">2022-01-04T16:45:59Z</dcterms:modified>
</cp:coreProperties>
</file>