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5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22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4ADB758-7550-45B9-946D-7C9EE23DE3BF}" type="datetimeFigureOut">
              <a:rPr lang="en-IN" smtClean="0"/>
              <a:t>08-10-2022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3988638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3920412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44050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748152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35064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2070036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63968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1093802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161001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DB758-7550-45B9-946D-7C9EE23DE3BF}" type="datetimeFigureOut">
              <a:rPr lang="en-IN" smtClean="0"/>
              <a:t>08-10-2022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49832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ADB758-7550-45B9-946D-7C9EE23DE3BF}"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105834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ADB758-7550-45B9-946D-7C9EE23DE3BF}" type="datetimeFigureOut">
              <a:rPr lang="en-IN" smtClean="0"/>
              <a:t>08-10-2022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185061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ADB758-7550-45B9-946D-7C9EE23DE3BF}" type="datetimeFigureOut">
              <a:rPr lang="en-IN" smtClean="0"/>
              <a:t>08-10-2022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183249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DB758-7550-45B9-946D-7C9EE23DE3BF}" type="datetimeFigureOut">
              <a:rPr lang="en-IN" smtClean="0"/>
              <a:t>08-10-2022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291328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DB758-7550-45B9-946D-7C9EE23DE3BF}"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404945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ADB758-7550-45B9-946D-7C9EE23DE3BF}" type="datetimeFigureOut">
              <a:rPr lang="en-IN" smtClean="0"/>
              <a:t>08-10-2022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367D97-7337-4CCB-95C8-077DE30F68C4}" type="slidenum">
              <a:rPr lang="en-IN" smtClean="0"/>
              <a:t>‹#›</a:t>
            </a:fld>
            <a:endParaRPr lang="en-IN"/>
          </a:p>
        </p:txBody>
      </p:sp>
    </p:spTree>
    <p:extLst>
      <p:ext uri="{BB962C8B-B14F-4D97-AF65-F5344CB8AC3E}">
        <p14:creationId xmlns:p14="http://schemas.microsoft.com/office/powerpoint/2010/main" val="376394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4ADB758-7550-45B9-946D-7C9EE23DE3BF}" type="datetimeFigureOut">
              <a:rPr lang="en-IN" smtClean="0"/>
              <a:t>08-10-2022</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8367D97-7337-4CCB-95C8-077DE30F68C4}" type="slidenum">
              <a:rPr lang="en-IN" smtClean="0"/>
              <a:t>‹#›</a:t>
            </a:fld>
            <a:endParaRPr lang="en-IN"/>
          </a:p>
        </p:txBody>
      </p:sp>
    </p:spTree>
    <p:extLst>
      <p:ext uri="{BB962C8B-B14F-4D97-AF65-F5344CB8AC3E}">
        <p14:creationId xmlns:p14="http://schemas.microsoft.com/office/powerpoint/2010/main" val="364925614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4C16-DBEE-55D5-32CF-29DAC1719D66}"/>
              </a:ext>
            </a:extLst>
          </p:cNvPr>
          <p:cNvSpPr>
            <a:spLocks noGrp="1"/>
          </p:cNvSpPr>
          <p:nvPr>
            <p:ph type="ctrTitle"/>
          </p:nvPr>
        </p:nvSpPr>
        <p:spPr/>
        <p:txBody>
          <a:bodyPr>
            <a:normAutofit fontScale="90000"/>
          </a:bodyPr>
          <a:lstStyle/>
          <a:p>
            <a:pPr algn="r"/>
            <a:r>
              <a:rPr lang="en-US" dirty="0" err="1"/>
              <a:t>B.A.Sociology</a:t>
            </a:r>
            <a:r>
              <a:rPr lang="en-US" dirty="0"/>
              <a:t> (Hons)</a:t>
            </a:r>
            <a:br>
              <a:rPr lang="en-US" dirty="0"/>
            </a:br>
            <a:r>
              <a:rPr lang="en-US" dirty="0"/>
              <a:t>BAHS- 301</a:t>
            </a:r>
            <a:br>
              <a:rPr lang="en-US" dirty="0"/>
            </a:br>
            <a:r>
              <a:rPr lang="en-US" dirty="0"/>
              <a:t>Semester- 3</a:t>
            </a:r>
            <a:r>
              <a:rPr lang="en-US" baseline="30000" dirty="0"/>
              <a:t>rd</a:t>
            </a:r>
            <a:br>
              <a:rPr lang="en-US" dirty="0"/>
            </a:br>
            <a:r>
              <a:rPr lang="en-US" dirty="0"/>
              <a:t>Social Stratification</a:t>
            </a:r>
            <a:endParaRPr lang="en-IN" dirty="0"/>
          </a:p>
        </p:txBody>
      </p:sp>
      <p:sp>
        <p:nvSpPr>
          <p:cNvPr id="3" name="Subtitle 2">
            <a:extLst>
              <a:ext uri="{FF2B5EF4-FFF2-40B4-BE49-F238E27FC236}">
                <a16:creationId xmlns:a16="http://schemas.microsoft.com/office/drawing/2014/main" id="{9D9F3CA2-6BCD-1533-4538-B8BEBB2F9118}"/>
              </a:ext>
            </a:extLst>
          </p:cNvPr>
          <p:cNvSpPr>
            <a:spLocks noGrp="1"/>
          </p:cNvSpPr>
          <p:nvPr>
            <p:ph type="subTitle" idx="1"/>
          </p:nvPr>
        </p:nvSpPr>
        <p:spPr/>
        <p:txBody>
          <a:bodyPr>
            <a:normAutofit/>
          </a:bodyPr>
          <a:lstStyle/>
          <a:p>
            <a:endParaRPr lang="en-US" dirty="0"/>
          </a:p>
          <a:p>
            <a:endParaRPr lang="en-US" dirty="0"/>
          </a:p>
          <a:p>
            <a:pPr algn="r"/>
            <a:r>
              <a:rPr lang="en-IN" sz="3600" dirty="0" err="1"/>
              <a:t>Dr.</a:t>
            </a:r>
            <a:r>
              <a:rPr lang="en-IN" sz="3600" dirty="0"/>
              <a:t> Kiran Jha</a:t>
            </a:r>
          </a:p>
        </p:txBody>
      </p:sp>
    </p:spTree>
    <p:extLst>
      <p:ext uri="{BB962C8B-B14F-4D97-AF65-F5344CB8AC3E}">
        <p14:creationId xmlns:p14="http://schemas.microsoft.com/office/powerpoint/2010/main" val="171960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7DB0-CC65-2F78-22BC-1053EB26BDFD}"/>
              </a:ext>
            </a:extLst>
          </p:cNvPr>
          <p:cNvSpPr>
            <a:spLocks noGrp="1"/>
          </p:cNvSpPr>
          <p:nvPr>
            <p:ph type="title"/>
          </p:nvPr>
        </p:nvSpPr>
        <p:spPr/>
        <p:txBody>
          <a:bodyPr/>
          <a:lstStyle/>
          <a:p>
            <a:r>
              <a:rPr lang="en-US" dirty="0"/>
              <a:t>Estate System</a:t>
            </a:r>
            <a:endParaRPr lang="en-IN" dirty="0"/>
          </a:p>
        </p:txBody>
      </p:sp>
      <p:sp>
        <p:nvSpPr>
          <p:cNvPr id="3" name="Content Placeholder 2">
            <a:extLst>
              <a:ext uri="{FF2B5EF4-FFF2-40B4-BE49-F238E27FC236}">
                <a16:creationId xmlns:a16="http://schemas.microsoft.com/office/drawing/2014/main" id="{BC2A219F-4F01-2233-6017-E3D6CC8DFF47}"/>
              </a:ext>
            </a:extLst>
          </p:cNvPr>
          <p:cNvSpPr>
            <a:spLocks noGrp="1"/>
          </p:cNvSpPr>
          <p:nvPr>
            <p:ph idx="1"/>
          </p:nvPr>
        </p:nvSpPr>
        <p:spPr>
          <a:xfrm>
            <a:off x="684212" y="685800"/>
            <a:ext cx="8534400" cy="4272094"/>
          </a:xfrm>
        </p:spPr>
        <p:txBody>
          <a:bodyPr>
            <a:normAutofit fontScale="85000" lnSpcReduction="20000"/>
          </a:bodyPr>
          <a:lstStyle/>
          <a:p>
            <a:r>
              <a:rPr lang="en-US" dirty="0"/>
              <a:t>The term ‘Estates‘ represents a type of stratification that existed in Europe during the Middle Ages. Estates system has a long history. The system emerged in the ancient Roman Empire, and existed in Europe between the 9</a:t>
            </a:r>
            <a:r>
              <a:rPr lang="en-US" baseline="30000" dirty="0"/>
              <a:t>th</a:t>
            </a:r>
            <a:r>
              <a:rPr lang="en-US" dirty="0"/>
              <a:t> – 13</a:t>
            </a:r>
            <a:r>
              <a:rPr lang="en-US" baseline="30000" dirty="0"/>
              <a:t>th</a:t>
            </a:r>
            <a:r>
              <a:rPr lang="en-US" dirty="0"/>
              <a:t> century</a:t>
            </a:r>
          </a:p>
          <a:p>
            <a:r>
              <a:rPr lang="en-US" dirty="0"/>
              <a:t>It was a closed system of stratification where social position was based on land ownership, occupation and hereditary status. Each strata had rights and duties.</a:t>
            </a:r>
          </a:p>
          <a:p>
            <a:r>
              <a:rPr lang="en-US" dirty="0"/>
              <a:t>The main </a:t>
            </a:r>
            <a:r>
              <a:rPr lang="en-US" dirty="0" err="1"/>
              <a:t>stratas</a:t>
            </a:r>
            <a:r>
              <a:rPr lang="en-US" dirty="0"/>
              <a:t> –</a:t>
            </a:r>
          </a:p>
          <a:p>
            <a:r>
              <a:rPr lang="en-US" dirty="0"/>
              <a:t>1. Landed Aristocracy – Had wealth, enjoyed hereditary status and prestige. They owned land and the serfs worked on their land</a:t>
            </a:r>
          </a:p>
          <a:p>
            <a:r>
              <a:rPr lang="en-US" dirty="0"/>
              <a:t>2. Clergy – Enjoyed prestige and also owned vast tracts of land</a:t>
            </a:r>
          </a:p>
          <a:p>
            <a:r>
              <a:rPr lang="en-US" dirty="0"/>
              <a:t>3. Merchants and craftsmen -  They could achieve wealth and had influence in society</a:t>
            </a:r>
          </a:p>
          <a:p>
            <a:r>
              <a:rPr lang="en-US" dirty="0"/>
              <a:t>4 Serfs – Were tied to the land and similar to slaves but had clearly defined rights</a:t>
            </a:r>
          </a:p>
          <a:p>
            <a:endParaRPr lang="en-IN" dirty="0"/>
          </a:p>
        </p:txBody>
      </p:sp>
    </p:spTree>
    <p:extLst>
      <p:ext uri="{BB962C8B-B14F-4D97-AF65-F5344CB8AC3E}">
        <p14:creationId xmlns:p14="http://schemas.microsoft.com/office/powerpoint/2010/main" val="235429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994D-7D44-54A0-8E11-2DC2D448E6F0}"/>
              </a:ext>
            </a:extLst>
          </p:cNvPr>
          <p:cNvSpPr>
            <a:spLocks noGrp="1"/>
          </p:cNvSpPr>
          <p:nvPr>
            <p:ph type="title"/>
          </p:nvPr>
        </p:nvSpPr>
        <p:spPr/>
        <p:txBody>
          <a:bodyPr/>
          <a:lstStyle/>
          <a:p>
            <a:r>
              <a:rPr lang="en-US" dirty="0"/>
              <a:t>Caste System</a:t>
            </a:r>
            <a:endParaRPr lang="en-IN" dirty="0"/>
          </a:p>
        </p:txBody>
      </p:sp>
      <p:sp>
        <p:nvSpPr>
          <p:cNvPr id="3" name="Content Placeholder 2">
            <a:extLst>
              <a:ext uri="{FF2B5EF4-FFF2-40B4-BE49-F238E27FC236}">
                <a16:creationId xmlns:a16="http://schemas.microsoft.com/office/drawing/2014/main" id="{737BAED8-D606-41E2-0D5C-C18D822392CE}"/>
              </a:ext>
            </a:extLst>
          </p:cNvPr>
          <p:cNvSpPr>
            <a:spLocks noGrp="1"/>
          </p:cNvSpPr>
          <p:nvPr>
            <p:ph idx="1"/>
          </p:nvPr>
        </p:nvSpPr>
        <p:spPr>
          <a:xfrm>
            <a:off x="684212" y="863601"/>
            <a:ext cx="8534400" cy="3615267"/>
          </a:xfrm>
        </p:spPr>
        <p:txBody>
          <a:bodyPr>
            <a:normAutofit fontScale="70000" lnSpcReduction="20000"/>
          </a:bodyPr>
          <a:lstStyle/>
          <a:p>
            <a:r>
              <a:rPr lang="en-US" dirty="0"/>
              <a:t>Caste is a form of social stratification characterized by endogamy, hereditary transmission of a style of life which often includes an occupation, ritual status in a hierarchy, and customary social interaction and exclusion based on cultural notions of purity and pollution.</a:t>
            </a:r>
          </a:p>
          <a:p>
            <a:r>
              <a:rPr lang="en-US" dirty="0"/>
              <a:t>Historically, the caste system in India consisted of four well known categories: </a:t>
            </a:r>
          </a:p>
          <a:p>
            <a:r>
              <a:rPr lang="en-US" dirty="0"/>
              <a:t>1.Brahmins (priests)</a:t>
            </a:r>
          </a:p>
          <a:p>
            <a:r>
              <a:rPr lang="en-US" dirty="0"/>
              <a:t> Kshatriyas (warriors)</a:t>
            </a:r>
          </a:p>
          <a:p>
            <a:r>
              <a:rPr lang="en-US" dirty="0"/>
              <a:t> Vaishyas (commerce)</a:t>
            </a:r>
          </a:p>
          <a:p>
            <a:r>
              <a:rPr lang="en-US" dirty="0"/>
              <a:t> Shudras (workmen) </a:t>
            </a:r>
          </a:p>
          <a:p>
            <a:r>
              <a:rPr lang="en-US" dirty="0"/>
              <a:t>Some people left out of these four caste classifications were called “outcastes” or “untouchables” and were shunned and ostracized.</a:t>
            </a:r>
          </a:p>
          <a:p>
            <a:r>
              <a:rPr lang="en-US" dirty="0"/>
              <a:t>It is a rigid form of stratification which means that social mobility was not possible between the castes</a:t>
            </a:r>
          </a:p>
          <a:p>
            <a:r>
              <a:rPr lang="en-US" dirty="0"/>
              <a:t>Also considered to be the oldest form of stratification</a:t>
            </a:r>
          </a:p>
          <a:p>
            <a:endParaRPr lang="en-IN" dirty="0"/>
          </a:p>
        </p:txBody>
      </p:sp>
    </p:spTree>
    <p:extLst>
      <p:ext uri="{BB962C8B-B14F-4D97-AF65-F5344CB8AC3E}">
        <p14:creationId xmlns:p14="http://schemas.microsoft.com/office/powerpoint/2010/main" val="2374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E7EC-9BB1-9EA4-C96A-06717E6D5B46}"/>
              </a:ext>
            </a:extLst>
          </p:cNvPr>
          <p:cNvSpPr>
            <a:spLocks noGrp="1"/>
          </p:cNvSpPr>
          <p:nvPr>
            <p:ph type="title"/>
          </p:nvPr>
        </p:nvSpPr>
        <p:spPr/>
        <p:txBody>
          <a:bodyPr/>
          <a:lstStyle/>
          <a:p>
            <a:r>
              <a:rPr lang="en-US" dirty="0"/>
              <a:t>Class system</a:t>
            </a:r>
            <a:endParaRPr lang="en-IN" dirty="0"/>
          </a:p>
        </p:txBody>
      </p:sp>
      <p:sp>
        <p:nvSpPr>
          <p:cNvPr id="3" name="Content Placeholder 2">
            <a:extLst>
              <a:ext uri="{FF2B5EF4-FFF2-40B4-BE49-F238E27FC236}">
                <a16:creationId xmlns:a16="http://schemas.microsoft.com/office/drawing/2014/main" id="{4F923872-2D2B-EED3-1910-BDA553A5F38C}"/>
              </a:ext>
            </a:extLst>
          </p:cNvPr>
          <p:cNvSpPr>
            <a:spLocks noGrp="1"/>
          </p:cNvSpPr>
          <p:nvPr>
            <p:ph idx="1"/>
          </p:nvPr>
        </p:nvSpPr>
        <p:spPr/>
        <p:txBody>
          <a:bodyPr>
            <a:normAutofit fontScale="85000" lnSpcReduction="20000"/>
          </a:bodyPr>
          <a:lstStyle/>
          <a:p>
            <a:r>
              <a:rPr lang="en-US" dirty="0"/>
              <a:t>A large scale grouping of people who share common economic resources which strongly influence their life style. Ownership of wealth and occupation are the chief bases of class differences.</a:t>
            </a:r>
          </a:p>
          <a:p>
            <a:r>
              <a:rPr lang="en-US" dirty="0"/>
              <a:t>Class systems are open as they are not established by legal or religious provisions. There is no formal restriction on intermarriage between classes.</a:t>
            </a:r>
          </a:p>
          <a:p>
            <a:r>
              <a:rPr lang="en-US" dirty="0"/>
              <a:t>Class positions are in some part achieved and not simply given at birth like other systems of stratification. Social mobility is therefore possible.</a:t>
            </a:r>
          </a:p>
          <a:p>
            <a:r>
              <a:rPr lang="en-US" dirty="0"/>
              <a:t>Class is economically based. Depends on economic differences between groups and individuals and the inequalities in the possession of material resources.</a:t>
            </a:r>
          </a:p>
          <a:p>
            <a:r>
              <a:rPr lang="en-US" dirty="0"/>
              <a:t>Class systems are large scale and impersonal. In other systems inequalities are ex[pressed in personal relationships of duty and obligations</a:t>
            </a:r>
          </a:p>
          <a:p>
            <a:r>
              <a:rPr lang="en-US" dirty="0"/>
              <a:t>Three major classes – Upper class, middle class and lower class</a:t>
            </a:r>
          </a:p>
          <a:p>
            <a:endParaRPr lang="en-IN" dirty="0"/>
          </a:p>
        </p:txBody>
      </p:sp>
    </p:spTree>
    <p:extLst>
      <p:ext uri="{BB962C8B-B14F-4D97-AF65-F5344CB8AC3E}">
        <p14:creationId xmlns:p14="http://schemas.microsoft.com/office/powerpoint/2010/main" val="339067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BF11-1BB7-C21E-6691-3A86EA59D27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ED08103-AF79-5E2F-6759-09969582FA2C}"/>
              </a:ext>
            </a:extLst>
          </p:cNvPr>
          <p:cNvSpPr>
            <a:spLocks noGrp="1"/>
          </p:cNvSpPr>
          <p:nvPr>
            <p:ph idx="1"/>
          </p:nvPr>
        </p:nvSpPr>
        <p:spPr/>
        <p:txBody>
          <a:bodyPr/>
          <a:lstStyle/>
          <a:p>
            <a:r>
              <a:rPr lang="en-US" dirty="0"/>
              <a:t>Material used in these slides have been based on –</a:t>
            </a:r>
          </a:p>
          <a:p>
            <a:r>
              <a:rPr lang="en-US" dirty="0"/>
              <a:t>1. </a:t>
            </a:r>
            <a:r>
              <a:rPr lang="en-US" dirty="0" err="1"/>
              <a:t>Haralambos</a:t>
            </a:r>
            <a:r>
              <a:rPr lang="en-US" dirty="0"/>
              <a:t> M. and R. M. Heald. 1980. Sociology Themes and Perspectives, Oxford University Press, New Delhi</a:t>
            </a:r>
          </a:p>
          <a:p>
            <a:r>
              <a:rPr lang="en-US" dirty="0"/>
              <a:t>2. Giddens Anthony. 2009. Sociology, Wiley India Private Ltd., New Delhi</a:t>
            </a:r>
          </a:p>
          <a:p>
            <a:r>
              <a:rPr lang="en-US" dirty="0"/>
              <a:t>3. Shankar Rao, C. N.. 2019. Sociology Principles of Sociology with an Introduction to Sociological Thought, S. Chand and Company Ltd, </a:t>
            </a:r>
            <a:r>
              <a:rPr lang="en-US"/>
              <a:t>New Delhi</a:t>
            </a:r>
            <a:endParaRPr lang="en-IN" dirty="0"/>
          </a:p>
        </p:txBody>
      </p:sp>
    </p:spTree>
    <p:extLst>
      <p:ext uri="{BB962C8B-B14F-4D97-AF65-F5344CB8AC3E}">
        <p14:creationId xmlns:p14="http://schemas.microsoft.com/office/powerpoint/2010/main" val="89422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6E95C-7621-520B-D18F-3EF0AD375E73}"/>
              </a:ext>
            </a:extLst>
          </p:cNvPr>
          <p:cNvSpPr>
            <a:spLocks noGrp="1"/>
          </p:cNvSpPr>
          <p:nvPr>
            <p:ph type="ctrTitle"/>
          </p:nvPr>
        </p:nvSpPr>
        <p:spPr>
          <a:xfrm>
            <a:off x="1744910" y="1122363"/>
            <a:ext cx="8923090" cy="1083942"/>
          </a:xfrm>
        </p:spPr>
        <p:txBody>
          <a:bodyPr>
            <a:normAutofit fontScale="90000"/>
          </a:bodyPr>
          <a:lstStyle/>
          <a:p>
            <a:r>
              <a:rPr lang="en-US" sz="4400" dirty="0"/>
              <a:t>Unit -1</a:t>
            </a:r>
            <a:br>
              <a:rPr lang="en-US" sz="4400" dirty="0"/>
            </a:br>
            <a:r>
              <a:rPr lang="en-US" sz="4400" dirty="0"/>
              <a:t>Introducing Stratification</a:t>
            </a:r>
            <a:endParaRPr lang="en-IN" sz="4400" dirty="0"/>
          </a:p>
        </p:txBody>
      </p:sp>
      <p:sp>
        <p:nvSpPr>
          <p:cNvPr id="3" name="Subtitle 2">
            <a:extLst>
              <a:ext uri="{FF2B5EF4-FFF2-40B4-BE49-F238E27FC236}">
                <a16:creationId xmlns:a16="http://schemas.microsoft.com/office/drawing/2014/main" id="{2FD83AC5-A284-8A22-C969-3F68A79151E4}"/>
              </a:ext>
            </a:extLst>
          </p:cNvPr>
          <p:cNvSpPr>
            <a:spLocks noGrp="1"/>
          </p:cNvSpPr>
          <p:nvPr>
            <p:ph type="subTitle" idx="1"/>
          </p:nvPr>
        </p:nvSpPr>
        <p:spPr>
          <a:xfrm>
            <a:off x="1524000" y="2206304"/>
            <a:ext cx="9364910" cy="4462943"/>
          </a:xfrm>
        </p:spPr>
        <p:txBody>
          <a:bodyPr>
            <a:normAutofit fontScale="92500" lnSpcReduction="10000"/>
          </a:bodyPr>
          <a:lstStyle/>
          <a:p>
            <a:r>
              <a:rPr lang="en-US" dirty="0"/>
              <a:t>All societies have systems of classification where people are ranked in a social hierarchy. Stratification is a system of structured inequality which rates and ranks people on wealth, power, privilege and opportunities. </a:t>
            </a:r>
          </a:p>
          <a:p>
            <a:pPr algn="l"/>
            <a:r>
              <a:rPr lang="en-US" dirty="0"/>
              <a:t>Definitions :-</a:t>
            </a:r>
          </a:p>
          <a:p>
            <a:pPr algn="l"/>
            <a:r>
              <a:rPr lang="en-US" dirty="0"/>
              <a:t>Ogburn and </a:t>
            </a:r>
            <a:r>
              <a:rPr lang="en-US" dirty="0" err="1"/>
              <a:t>Nimkoff</a:t>
            </a:r>
            <a:r>
              <a:rPr lang="en-US" dirty="0"/>
              <a:t> -The process by which individuals and groups are ranked in more or less. enduring hierarchy of status is known as stratification”</a:t>
            </a:r>
          </a:p>
          <a:p>
            <a:pPr algn="l"/>
            <a:r>
              <a:rPr lang="en-US" dirty="0"/>
              <a:t> Lundberg- “A stratified society is one marked by inequality, by differences among people that are evaluated by them as being “lower” and “higher”.</a:t>
            </a:r>
          </a:p>
          <a:p>
            <a:pPr algn="l"/>
            <a:r>
              <a:rPr lang="en-US" dirty="0" err="1"/>
              <a:t>Gisbert</a:t>
            </a:r>
            <a:r>
              <a:rPr lang="en-US" dirty="0"/>
              <a:t> -“Social stratification is the division of society into permanent groups or categories linked with each other by the relationship of superiority and subordination”.</a:t>
            </a:r>
          </a:p>
          <a:p>
            <a:pPr algn="l"/>
            <a:endParaRPr lang="en-US" dirty="0"/>
          </a:p>
          <a:p>
            <a:pPr algn="l"/>
            <a:r>
              <a:rPr lang="en-US" dirty="0"/>
              <a:t> </a:t>
            </a:r>
          </a:p>
          <a:p>
            <a:endParaRPr lang="en-IN" dirty="0"/>
          </a:p>
        </p:txBody>
      </p:sp>
    </p:spTree>
    <p:extLst>
      <p:ext uri="{BB962C8B-B14F-4D97-AF65-F5344CB8AC3E}">
        <p14:creationId xmlns:p14="http://schemas.microsoft.com/office/powerpoint/2010/main" val="380996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9212-99F9-C5FB-92A6-A8A9BBFE6AAC}"/>
              </a:ext>
            </a:extLst>
          </p:cNvPr>
          <p:cNvSpPr>
            <a:spLocks noGrp="1"/>
          </p:cNvSpPr>
          <p:nvPr>
            <p:ph type="title"/>
          </p:nvPr>
        </p:nvSpPr>
        <p:spPr/>
        <p:txBody>
          <a:bodyPr/>
          <a:lstStyle/>
          <a:p>
            <a:r>
              <a:rPr lang="en-US" dirty="0"/>
              <a:t>Characteristics of Social Stratification</a:t>
            </a:r>
            <a:endParaRPr lang="en-IN" dirty="0"/>
          </a:p>
        </p:txBody>
      </p:sp>
      <p:sp>
        <p:nvSpPr>
          <p:cNvPr id="3" name="Content Placeholder 2">
            <a:extLst>
              <a:ext uri="{FF2B5EF4-FFF2-40B4-BE49-F238E27FC236}">
                <a16:creationId xmlns:a16="http://schemas.microsoft.com/office/drawing/2014/main" id="{95F83C06-EC92-EF59-7D54-27721CFD4FBE}"/>
              </a:ext>
            </a:extLst>
          </p:cNvPr>
          <p:cNvSpPr>
            <a:spLocks noGrp="1"/>
          </p:cNvSpPr>
          <p:nvPr>
            <p:ph idx="1"/>
          </p:nvPr>
        </p:nvSpPr>
        <p:spPr/>
        <p:txBody>
          <a:bodyPr>
            <a:normAutofit fontScale="77500" lnSpcReduction="20000"/>
          </a:bodyPr>
          <a:lstStyle/>
          <a:p>
            <a:r>
              <a:rPr lang="en-US" b="1" dirty="0"/>
              <a:t>It is social </a:t>
            </a:r>
            <a:r>
              <a:rPr lang="en-US" dirty="0"/>
              <a:t>– Does not represent biologically caused inequalities. Biological traits do not determine social superiority and inferiority until they are socially recognized and given importance. For </a:t>
            </a:r>
            <a:r>
              <a:rPr lang="en-US" dirty="0" err="1"/>
              <a:t>eg.</a:t>
            </a:r>
            <a:r>
              <a:rPr lang="en-US" dirty="0"/>
              <a:t> White/Black</a:t>
            </a:r>
          </a:p>
          <a:p>
            <a:r>
              <a:rPr lang="en-US" b="1" dirty="0"/>
              <a:t> It is ancient and universal </a:t>
            </a:r>
            <a:r>
              <a:rPr lang="en-US" dirty="0"/>
              <a:t>– An old system that was present even in small wandering bands of pre historic age. Difference between rich and poor or haves/have nots is a world wide phenomenon.</a:t>
            </a:r>
          </a:p>
          <a:p>
            <a:r>
              <a:rPr lang="en-US" b="1" dirty="0"/>
              <a:t>Has diverse Forms – </a:t>
            </a:r>
            <a:r>
              <a:rPr lang="en-US" dirty="0"/>
              <a:t>Not uniform.</a:t>
            </a:r>
          </a:p>
          <a:p>
            <a:r>
              <a:rPr lang="en-US" dirty="0"/>
              <a:t>Ancient Rome -     Patricians and Plebians</a:t>
            </a:r>
          </a:p>
          <a:p>
            <a:r>
              <a:rPr lang="en-US" dirty="0"/>
              <a:t>Ancient India -  Brahmin, Kshatriya, Vaishya, Shudra</a:t>
            </a:r>
          </a:p>
          <a:p>
            <a:r>
              <a:rPr lang="en-US" dirty="0"/>
              <a:t>Greek Society – Freemen and Slaves</a:t>
            </a:r>
          </a:p>
          <a:p>
            <a:r>
              <a:rPr lang="en-US" dirty="0"/>
              <a:t>Ancient China – Mandarins, Merchants, Farmers, Soldiers</a:t>
            </a:r>
          </a:p>
          <a:p>
            <a:r>
              <a:rPr lang="en-US" b="1" dirty="0"/>
              <a:t>It is consequential </a:t>
            </a:r>
            <a:r>
              <a:rPr lang="en-US" dirty="0"/>
              <a:t>– Two main consequences – Impacts life chances and life style</a:t>
            </a:r>
            <a:endParaRPr lang="en-IN" dirty="0"/>
          </a:p>
        </p:txBody>
      </p:sp>
      <p:sp>
        <p:nvSpPr>
          <p:cNvPr id="18" name="Arrow: Right 17">
            <a:extLst>
              <a:ext uri="{FF2B5EF4-FFF2-40B4-BE49-F238E27FC236}">
                <a16:creationId xmlns:a16="http://schemas.microsoft.com/office/drawing/2014/main" id="{5928A854-1B79-16E7-C985-F4EDFF385629}"/>
              </a:ext>
            </a:extLst>
          </p:cNvPr>
          <p:cNvSpPr/>
          <p:nvPr/>
        </p:nvSpPr>
        <p:spPr>
          <a:xfrm>
            <a:off x="-1208015" y="5300313"/>
            <a:ext cx="978408" cy="142614"/>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16821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97C45-1FBC-5CE9-F4E0-EB05ABEF44E6}"/>
              </a:ext>
            </a:extLst>
          </p:cNvPr>
          <p:cNvSpPr>
            <a:spLocks noGrp="1"/>
          </p:cNvSpPr>
          <p:nvPr>
            <p:ph type="title"/>
          </p:nvPr>
        </p:nvSpPr>
        <p:spPr/>
        <p:txBody>
          <a:bodyPr/>
          <a:lstStyle/>
          <a:p>
            <a:r>
              <a:rPr lang="en-US" dirty="0"/>
              <a:t>Some Basic Concepts - Hierarchy</a:t>
            </a:r>
            <a:endParaRPr lang="en-IN" dirty="0"/>
          </a:p>
        </p:txBody>
      </p:sp>
      <p:sp>
        <p:nvSpPr>
          <p:cNvPr id="3" name="Content Placeholder 2">
            <a:extLst>
              <a:ext uri="{FF2B5EF4-FFF2-40B4-BE49-F238E27FC236}">
                <a16:creationId xmlns:a16="http://schemas.microsoft.com/office/drawing/2014/main" id="{17332CE2-8542-C5AC-44A8-BA55E4C9C641}"/>
              </a:ext>
            </a:extLst>
          </p:cNvPr>
          <p:cNvSpPr>
            <a:spLocks noGrp="1"/>
          </p:cNvSpPr>
          <p:nvPr>
            <p:ph idx="1"/>
          </p:nvPr>
        </p:nvSpPr>
        <p:spPr/>
        <p:txBody>
          <a:bodyPr/>
          <a:lstStyle/>
          <a:p>
            <a:r>
              <a:rPr lang="en-US" dirty="0"/>
              <a:t>Concept of Hierarchy – Refers to a relationship of individuals, groups or classes involving a system of ranking or gradation of  </a:t>
            </a:r>
            <a:r>
              <a:rPr lang="en-US" dirty="0" err="1"/>
              <a:t>stratas</a:t>
            </a:r>
            <a:r>
              <a:rPr lang="en-US" dirty="0"/>
              <a:t> or layers one on top of the other. It determines the relative status or position of an individual or group in society, for </a:t>
            </a:r>
            <a:r>
              <a:rPr lang="en-US" dirty="0" err="1"/>
              <a:t>eg.</a:t>
            </a:r>
            <a:r>
              <a:rPr lang="en-US" dirty="0"/>
              <a:t>  caste system, class system. </a:t>
            </a:r>
          </a:p>
          <a:p>
            <a:r>
              <a:rPr lang="en-US" dirty="0"/>
              <a:t>Also important in the areas of power and authority which flows from higher to lower level </a:t>
            </a:r>
            <a:r>
              <a:rPr lang="en-US" dirty="0" err="1"/>
              <a:t>eg.</a:t>
            </a:r>
            <a:r>
              <a:rPr lang="en-US" dirty="0"/>
              <a:t> Bureaucracies. Higher the position, greater the power.</a:t>
            </a:r>
            <a:endParaRPr lang="en-IN" dirty="0"/>
          </a:p>
        </p:txBody>
      </p:sp>
    </p:spTree>
    <p:extLst>
      <p:ext uri="{BB962C8B-B14F-4D97-AF65-F5344CB8AC3E}">
        <p14:creationId xmlns:p14="http://schemas.microsoft.com/office/powerpoint/2010/main" val="115684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55F7-AB5B-3468-4FAC-4A672D246DD8}"/>
              </a:ext>
            </a:extLst>
          </p:cNvPr>
          <p:cNvSpPr>
            <a:spLocks noGrp="1"/>
          </p:cNvSpPr>
          <p:nvPr>
            <p:ph type="title"/>
          </p:nvPr>
        </p:nvSpPr>
        <p:spPr/>
        <p:txBody>
          <a:bodyPr/>
          <a:lstStyle/>
          <a:p>
            <a:r>
              <a:rPr lang="en-US" dirty="0"/>
              <a:t>Concept of </a:t>
            </a:r>
            <a:r>
              <a:rPr lang="en-US" dirty="0" err="1"/>
              <a:t>InEquality</a:t>
            </a:r>
            <a:endParaRPr lang="en-IN" dirty="0"/>
          </a:p>
        </p:txBody>
      </p:sp>
      <p:sp>
        <p:nvSpPr>
          <p:cNvPr id="3" name="Content Placeholder 2">
            <a:extLst>
              <a:ext uri="{FF2B5EF4-FFF2-40B4-BE49-F238E27FC236}">
                <a16:creationId xmlns:a16="http://schemas.microsoft.com/office/drawing/2014/main" id="{A3EC10ED-ECC6-4503-6FDB-FBA93C39F960}"/>
              </a:ext>
            </a:extLst>
          </p:cNvPr>
          <p:cNvSpPr>
            <a:spLocks noGrp="1"/>
          </p:cNvSpPr>
          <p:nvPr>
            <p:ph idx="1"/>
          </p:nvPr>
        </p:nvSpPr>
        <p:spPr/>
        <p:txBody>
          <a:bodyPr>
            <a:normAutofit fontScale="92500" lnSpcReduction="20000"/>
          </a:bodyPr>
          <a:lstStyle/>
          <a:p>
            <a:r>
              <a:rPr lang="en-US" dirty="0"/>
              <a:t>All human societies from the simplest to the most complex have some form of social inequality. The unequal distribution of power, prestige and wealth results in inequality.</a:t>
            </a:r>
          </a:p>
          <a:p>
            <a:r>
              <a:rPr lang="en-US" dirty="0"/>
              <a:t>Power – Refers to the degree to which individuals or groups can impose their will on others, with or without their consent.</a:t>
            </a:r>
          </a:p>
          <a:p>
            <a:r>
              <a:rPr lang="en-US" dirty="0"/>
              <a:t>Prestige – Relates to the amount of esteem or honour associated with social positions, qualities of individuals and styles of life.</a:t>
            </a:r>
          </a:p>
          <a:p>
            <a:r>
              <a:rPr lang="en-US" dirty="0"/>
              <a:t>Wealth – Refers to material possessions defined as valuables in particular societies. May include land, livestock, buildings, money</a:t>
            </a:r>
          </a:p>
          <a:p>
            <a:r>
              <a:rPr lang="en-US" dirty="0"/>
              <a:t>Social inequality is distinct from social stratification. Social inequality refers to the existence of socially created inequalities. Social stratification is a particular form of social inequality. </a:t>
            </a:r>
            <a:endParaRPr lang="en-IN" dirty="0"/>
          </a:p>
        </p:txBody>
      </p:sp>
    </p:spTree>
    <p:extLst>
      <p:ext uri="{BB962C8B-B14F-4D97-AF65-F5344CB8AC3E}">
        <p14:creationId xmlns:p14="http://schemas.microsoft.com/office/powerpoint/2010/main" val="435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D28E-B8F7-4EA8-D455-395F9552D643}"/>
              </a:ext>
            </a:extLst>
          </p:cNvPr>
          <p:cNvSpPr>
            <a:spLocks noGrp="1"/>
          </p:cNvSpPr>
          <p:nvPr>
            <p:ph type="title"/>
          </p:nvPr>
        </p:nvSpPr>
        <p:spPr/>
        <p:txBody>
          <a:bodyPr/>
          <a:lstStyle/>
          <a:p>
            <a:r>
              <a:rPr lang="en-US" dirty="0"/>
              <a:t>Concept of Social Exclusion</a:t>
            </a:r>
            <a:endParaRPr lang="en-IN" dirty="0"/>
          </a:p>
        </p:txBody>
      </p:sp>
      <p:sp>
        <p:nvSpPr>
          <p:cNvPr id="3" name="Content Placeholder 2">
            <a:extLst>
              <a:ext uri="{FF2B5EF4-FFF2-40B4-BE49-F238E27FC236}">
                <a16:creationId xmlns:a16="http://schemas.microsoft.com/office/drawing/2014/main" id="{22C6A0A6-2D5E-1FD9-74EC-F2C9B9A7C88D}"/>
              </a:ext>
            </a:extLst>
          </p:cNvPr>
          <p:cNvSpPr>
            <a:spLocks noGrp="1"/>
          </p:cNvSpPr>
          <p:nvPr>
            <p:ph idx="1"/>
          </p:nvPr>
        </p:nvSpPr>
        <p:spPr/>
        <p:txBody>
          <a:bodyPr>
            <a:normAutofit lnSpcReduction="10000"/>
          </a:bodyPr>
          <a:lstStyle/>
          <a:p>
            <a:r>
              <a:rPr lang="en-US" dirty="0"/>
              <a:t>Refers to the ways in which individuals may be cut off from full involvement in the wider society. </a:t>
            </a:r>
          </a:p>
          <a:p>
            <a:r>
              <a:rPr lang="en-US" dirty="0"/>
              <a:t>Indicates deprivation of opportunities, access to health, education and social security.</a:t>
            </a:r>
          </a:p>
          <a:p>
            <a:r>
              <a:rPr lang="en-US" dirty="0"/>
              <a:t>It is not accidental. Based on the structural features of the society</a:t>
            </a:r>
          </a:p>
          <a:p>
            <a:r>
              <a:rPr lang="en-US" dirty="0"/>
              <a:t>It is involuntary. Practiced regardless of the wishes of those who are excluded.</a:t>
            </a:r>
          </a:p>
          <a:p>
            <a:r>
              <a:rPr lang="en-US" dirty="0"/>
              <a:t>Prolonged exclusion leads to a reaction against inclusion. Excluded groups may after a point of time stop making attempts for inclusion.</a:t>
            </a:r>
            <a:endParaRPr lang="en-IN" dirty="0"/>
          </a:p>
        </p:txBody>
      </p:sp>
    </p:spTree>
    <p:extLst>
      <p:ext uri="{BB962C8B-B14F-4D97-AF65-F5344CB8AC3E}">
        <p14:creationId xmlns:p14="http://schemas.microsoft.com/office/powerpoint/2010/main" val="230803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A510-7610-B5EA-4E11-863326553E4F}"/>
              </a:ext>
            </a:extLst>
          </p:cNvPr>
          <p:cNvSpPr>
            <a:spLocks noGrp="1"/>
          </p:cNvSpPr>
          <p:nvPr>
            <p:ph type="title"/>
          </p:nvPr>
        </p:nvSpPr>
        <p:spPr/>
        <p:txBody>
          <a:bodyPr/>
          <a:lstStyle/>
          <a:p>
            <a:r>
              <a:rPr lang="en-US" dirty="0"/>
              <a:t>Concept of Deprivation</a:t>
            </a:r>
            <a:endParaRPr lang="en-IN" dirty="0"/>
          </a:p>
        </p:txBody>
      </p:sp>
      <p:sp>
        <p:nvSpPr>
          <p:cNvPr id="3" name="Content Placeholder 2">
            <a:extLst>
              <a:ext uri="{FF2B5EF4-FFF2-40B4-BE49-F238E27FC236}">
                <a16:creationId xmlns:a16="http://schemas.microsoft.com/office/drawing/2014/main" id="{44A44C8B-E4A6-AE79-BF0A-0B784C573673}"/>
              </a:ext>
            </a:extLst>
          </p:cNvPr>
          <p:cNvSpPr>
            <a:spLocks noGrp="1"/>
          </p:cNvSpPr>
          <p:nvPr>
            <p:ph idx="1"/>
          </p:nvPr>
        </p:nvSpPr>
        <p:spPr/>
        <p:txBody>
          <a:bodyPr>
            <a:normAutofit fontScale="77500" lnSpcReduction="20000"/>
          </a:bodyPr>
          <a:lstStyle/>
          <a:p>
            <a:r>
              <a:rPr lang="en-US" dirty="0"/>
              <a:t>Refers to a condition in which people lack what they need. Lack of economic and emotional support generally accepted as basic essentials of human experience. Important to fulfill these needs for a fuller and more comfortable life experience and complete development of the individual’s potential.</a:t>
            </a:r>
          </a:p>
          <a:p>
            <a:r>
              <a:rPr lang="en-US" dirty="0"/>
              <a:t>Two types of deprivation – Absolute and Relative</a:t>
            </a:r>
          </a:p>
          <a:p>
            <a:r>
              <a:rPr lang="en-US" dirty="0"/>
              <a:t>Absolute deprivation refers to lack of life necessities such as food, shelter and clothing – basic needs</a:t>
            </a:r>
          </a:p>
          <a:p>
            <a:r>
              <a:rPr lang="en-US" dirty="0"/>
              <a:t>Relative deprivation refers to deprivations experienced when individuals compare themselves with others. Linked with the concept of ‘ reference group’. This concept is generally used in the study of revolutions, social movements.  It is argued that relative deprivation and not absolute deprivation leads to pressure for change.</a:t>
            </a:r>
          </a:p>
          <a:p>
            <a:r>
              <a:rPr lang="en-US" dirty="0"/>
              <a:t>Was originally used by Samuel A. Stouffer in the classic socio-psychological study “ The American Soldier.”</a:t>
            </a:r>
            <a:endParaRPr lang="en-IN" dirty="0"/>
          </a:p>
        </p:txBody>
      </p:sp>
    </p:spTree>
    <p:extLst>
      <p:ext uri="{BB962C8B-B14F-4D97-AF65-F5344CB8AC3E}">
        <p14:creationId xmlns:p14="http://schemas.microsoft.com/office/powerpoint/2010/main" val="216750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C12E-3944-56B8-B340-D60EBF1C8E92}"/>
              </a:ext>
            </a:extLst>
          </p:cNvPr>
          <p:cNvSpPr>
            <a:spLocks noGrp="1"/>
          </p:cNvSpPr>
          <p:nvPr>
            <p:ph type="title"/>
          </p:nvPr>
        </p:nvSpPr>
        <p:spPr/>
        <p:txBody>
          <a:bodyPr/>
          <a:lstStyle/>
          <a:p>
            <a:r>
              <a:rPr lang="en-US" dirty="0"/>
              <a:t>Bases of Stratification</a:t>
            </a:r>
            <a:endParaRPr lang="en-IN" dirty="0"/>
          </a:p>
        </p:txBody>
      </p:sp>
      <p:sp>
        <p:nvSpPr>
          <p:cNvPr id="3" name="Content Placeholder 2">
            <a:extLst>
              <a:ext uri="{FF2B5EF4-FFF2-40B4-BE49-F238E27FC236}">
                <a16:creationId xmlns:a16="http://schemas.microsoft.com/office/drawing/2014/main" id="{9987F823-2B6F-AB5C-848D-A94D91347C8C}"/>
              </a:ext>
            </a:extLst>
          </p:cNvPr>
          <p:cNvSpPr>
            <a:spLocks noGrp="1"/>
          </p:cNvSpPr>
          <p:nvPr>
            <p:ph idx="1"/>
          </p:nvPr>
        </p:nvSpPr>
        <p:spPr/>
        <p:txBody>
          <a:bodyPr>
            <a:normAutofit fontScale="92500"/>
          </a:bodyPr>
          <a:lstStyle/>
          <a:p>
            <a:r>
              <a:rPr lang="en-US" dirty="0"/>
              <a:t>In the earliest human societies there was little social stratification because very little resources and wealth was available that could be divided. </a:t>
            </a:r>
          </a:p>
          <a:p>
            <a:r>
              <a:rPr lang="en-US" dirty="0"/>
              <a:t>Development of agriculture produced more wealth and resulted in increase in stratification. With industrialization societies became more diversified and presented a complex form of stratification.</a:t>
            </a:r>
          </a:p>
          <a:p>
            <a:r>
              <a:rPr lang="en-US" dirty="0"/>
              <a:t> Historically four basic systems of stratification can be distinguished – slavery, caste, estates and class. These are sometimes found together with one another – slavery existed with classes in ancient Greece and Rome and in southern United States before the civil war of 1860s. In India caste and class co exist.</a:t>
            </a:r>
            <a:endParaRPr lang="en-IN" dirty="0"/>
          </a:p>
        </p:txBody>
      </p:sp>
    </p:spTree>
    <p:extLst>
      <p:ext uri="{BB962C8B-B14F-4D97-AF65-F5344CB8AC3E}">
        <p14:creationId xmlns:p14="http://schemas.microsoft.com/office/powerpoint/2010/main" val="280935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098B-4B5D-6355-10DF-9D703B74C245}"/>
              </a:ext>
            </a:extLst>
          </p:cNvPr>
          <p:cNvSpPr>
            <a:spLocks noGrp="1"/>
          </p:cNvSpPr>
          <p:nvPr>
            <p:ph type="title"/>
          </p:nvPr>
        </p:nvSpPr>
        <p:spPr/>
        <p:txBody>
          <a:bodyPr/>
          <a:lstStyle/>
          <a:p>
            <a:r>
              <a:rPr lang="en-US" dirty="0"/>
              <a:t>Slavery</a:t>
            </a:r>
            <a:endParaRPr lang="en-IN" dirty="0"/>
          </a:p>
        </p:txBody>
      </p:sp>
      <p:sp>
        <p:nvSpPr>
          <p:cNvPr id="3" name="Content Placeholder 2">
            <a:extLst>
              <a:ext uri="{FF2B5EF4-FFF2-40B4-BE49-F238E27FC236}">
                <a16:creationId xmlns:a16="http://schemas.microsoft.com/office/drawing/2014/main" id="{74399204-A0D7-9455-8A61-6116771BCAAE}"/>
              </a:ext>
            </a:extLst>
          </p:cNvPr>
          <p:cNvSpPr>
            <a:spLocks noGrp="1"/>
          </p:cNvSpPr>
          <p:nvPr>
            <p:ph idx="1"/>
          </p:nvPr>
        </p:nvSpPr>
        <p:spPr>
          <a:xfrm>
            <a:off x="684212" y="863601"/>
            <a:ext cx="8534400" cy="4119385"/>
          </a:xfrm>
        </p:spPr>
        <p:txBody>
          <a:bodyPr>
            <a:normAutofit fontScale="85000" lnSpcReduction="20000"/>
          </a:bodyPr>
          <a:lstStyle/>
          <a:p>
            <a:r>
              <a:rPr lang="en-US" dirty="0"/>
              <a:t>An extreme form of inequality where people are owned as property by others. Legal ownership of slaves was different in different societies.</a:t>
            </a:r>
          </a:p>
          <a:p>
            <a:r>
              <a:rPr lang="en-US" dirty="0"/>
              <a:t>In some societies slaves had no rights at all, as in southern states of United States.</a:t>
            </a:r>
          </a:p>
          <a:p>
            <a:r>
              <a:rPr lang="en-US" dirty="0"/>
              <a:t> In some other societies they were treated as servants, as in ancient Greek city state of Athens. Some slaves occupied position of responsibility. Were not allowed in military and political positions but accepted in other occupations.</a:t>
            </a:r>
          </a:p>
          <a:p>
            <a:r>
              <a:rPr lang="en-US" dirty="0"/>
              <a:t>Slave systems were unstable as slaves often rebelled against subjection</a:t>
            </a:r>
          </a:p>
          <a:p>
            <a:r>
              <a:rPr lang="en-US" dirty="0"/>
              <a:t>Eventually the system broke down. Main reasons-</a:t>
            </a:r>
          </a:p>
          <a:p>
            <a:r>
              <a:rPr lang="en-US" dirty="0"/>
              <a:t>1. Because of the struggle of the slaves</a:t>
            </a:r>
          </a:p>
          <a:p>
            <a:r>
              <a:rPr lang="en-US" dirty="0"/>
              <a:t>2. Not a very productive system. People are more productive when given incentives rather than being forced</a:t>
            </a:r>
          </a:p>
          <a:p>
            <a:r>
              <a:rPr lang="en-US" dirty="0"/>
              <a:t>3. Not economically efficient</a:t>
            </a:r>
          </a:p>
          <a:p>
            <a:r>
              <a:rPr lang="en-US" dirty="0"/>
              <a:t>4. People in the western societies saw it as morally wrong</a:t>
            </a:r>
          </a:p>
          <a:p>
            <a:endParaRPr lang="en-IN" dirty="0"/>
          </a:p>
        </p:txBody>
      </p:sp>
    </p:spTree>
    <p:extLst>
      <p:ext uri="{BB962C8B-B14F-4D97-AF65-F5344CB8AC3E}">
        <p14:creationId xmlns:p14="http://schemas.microsoft.com/office/powerpoint/2010/main" val="141063930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212</TotalTime>
  <Words>1496</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3</vt:lpstr>
      <vt:lpstr>Slice</vt:lpstr>
      <vt:lpstr>B.A.Sociology (Hons) BAHS- 301 Semester- 3rd Social Stratification</vt:lpstr>
      <vt:lpstr>Unit -1 Introducing Stratification</vt:lpstr>
      <vt:lpstr>Characteristics of Social Stratification</vt:lpstr>
      <vt:lpstr>Some Basic Concepts - Hierarchy</vt:lpstr>
      <vt:lpstr>Concept of InEquality</vt:lpstr>
      <vt:lpstr>Concept of Social Exclusion</vt:lpstr>
      <vt:lpstr>Concept of Deprivation</vt:lpstr>
      <vt:lpstr>Bases of Stratification</vt:lpstr>
      <vt:lpstr>Slavery</vt:lpstr>
      <vt:lpstr>Estate System</vt:lpstr>
      <vt:lpstr>Caste System</vt:lpstr>
      <vt:lpstr>Class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B.A.Sociology (Hons) BAHS- 301 Semester- 3rd Social Stratification</dc:title>
  <dc:creator>Munmun Jha</dc:creator>
  <cp:lastModifiedBy>S. P. VERMA</cp:lastModifiedBy>
  <cp:revision>2</cp:revision>
  <dcterms:created xsi:type="dcterms:W3CDTF">2022-10-07T13:00:40Z</dcterms:created>
  <dcterms:modified xsi:type="dcterms:W3CDTF">2022-10-08T05:39:02Z</dcterms:modified>
</cp:coreProperties>
</file>