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2" r:id="rId2"/>
    <p:sldId id="273" r:id="rId3"/>
    <p:sldId id="274" r:id="rId4"/>
    <p:sldId id="256" r:id="rId5"/>
    <p:sldId id="270" r:id="rId6"/>
    <p:sldId id="271" r:id="rId7"/>
    <p:sldId id="261" r:id="rId8"/>
    <p:sldId id="257" r:id="rId9"/>
    <p:sldId id="258" r:id="rId10"/>
    <p:sldId id="259" r:id="rId11"/>
    <p:sldId id="260" r:id="rId12"/>
    <p:sldId id="262" r:id="rId13"/>
    <p:sldId id="263" r:id="rId14"/>
    <p:sldId id="264" r:id="rId15"/>
    <p:sldId id="265" r:id="rId16"/>
    <p:sldId id="266" r:id="rId17"/>
    <p:sldId id="267" r:id="rId18"/>
    <p:sldId id="269"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07" autoAdjust="0"/>
  </p:normalViewPr>
  <p:slideViewPr>
    <p:cSldViewPr>
      <p:cViewPr varScale="1">
        <p:scale>
          <a:sx n="81" d="100"/>
          <a:sy n="81" d="100"/>
        </p:scale>
        <p:origin x="-10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1378C7-F29E-410F-AB29-E571D7F047DD}" type="doc">
      <dgm:prSet loTypeId="urn:microsoft.com/office/officeart/2005/8/layout/pyramid2" loCatId="list" qsTypeId="urn:microsoft.com/office/officeart/2005/8/quickstyle/simple1" qsCatId="simple" csTypeId="urn:microsoft.com/office/officeart/2005/8/colors/accent1_2" csCatId="accent1" phldr="1"/>
      <dgm:spPr/>
    </dgm:pt>
    <dgm:pt modelId="{E58239E8-A406-4BE8-9B8C-6EF6391A44B4}">
      <dgm:prSet phldrT="[Text]"/>
      <dgm:spPr/>
      <dgm:t>
        <a:bodyPr/>
        <a:lstStyle/>
        <a:p>
          <a:r>
            <a:rPr lang="en-US" b="1" dirty="0" smtClean="0"/>
            <a:t>Component of Case work</a:t>
          </a:r>
          <a:endParaRPr lang="en-US" b="1" dirty="0"/>
        </a:p>
      </dgm:t>
    </dgm:pt>
    <dgm:pt modelId="{5281EAD2-53D3-4886-A3FC-9ACE1E04F698}" type="parTrans" cxnId="{80A24976-3A72-40B6-9254-89F5CEEF1CD7}">
      <dgm:prSet/>
      <dgm:spPr/>
      <dgm:t>
        <a:bodyPr/>
        <a:lstStyle/>
        <a:p>
          <a:endParaRPr lang="en-US"/>
        </a:p>
      </dgm:t>
    </dgm:pt>
    <dgm:pt modelId="{27554A01-A629-4A74-B60C-2A752B77C67D}" type="sibTrans" cxnId="{80A24976-3A72-40B6-9254-89F5CEEF1CD7}">
      <dgm:prSet/>
      <dgm:spPr/>
      <dgm:t>
        <a:bodyPr/>
        <a:lstStyle/>
        <a:p>
          <a:endParaRPr lang="en-US"/>
        </a:p>
      </dgm:t>
    </dgm:pt>
    <dgm:pt modelId="{9D521E4C-052A-4F38-B552-90029D6D323B}">
      <dgm:prSet phldrT="[Text]"/>
      <dgm:spPr/>
      <dgm:t>
        <a:bodyPr/>
        <a:lstStyle/>
        <a:p>
          <a:r>
            <a:rPr lang="en-US" b="1" dirty="0" smtClean="0"/>
            <a:t>Objective of Case Work</a:t>
          </a:r>
          <a:endParaRPr lang="en-US" b="1" dirty="0"/>
        </a:p>
      </dgm:t>
    </dgm:pt>
    <dgm:pt modelId="{ED69F82A-DAAF-4204-8848-4F823CA478EF}" type="parTrans" cxnId="{2ACC60EA-508C-4D8D-BF9D-3C5C6D40D85A}">
      <dgm:prSet/>
      <dgm:spPr/>
      <dgm:t>
        <a:bodyPr/>
        <a:lstStyle/>
        <a:p>
          <a:endParaRPr lang="en-US"/>
        </a:p>
      </dgm:t>
    </dgm:pt>
    <dgm:pt modelId="{9C1C4CA1-E9D6-4F2E-99B6-22D809BA47E4}" type="sibTrans" cxnId="{2ACC60EA-508C-4D8D-BF9D-3C5C6D40D85A}">
      <dgm:prSet/>
      <dgm:spPr/>
      <dgm:t>
        <a:bodyPr/>
        <a:lstStyle/>
        <a:p>
          <a:endParaRPr lang="en-US"/>
        </a:p>
      </dgm:t>
    </dgm:pt>
    <dgm:pt modelId="{7275EC75-BC6C-437B-A8C1-52E95593A73B}">
      <dgm:prSet phldrT="[Text]"/>
      <dgm:spPr/>
      <dgm:t>
        <a:bodyPr/>
        <a:lstStyle/>
        <a:p>
          <a:r>
            <a:rPr lang="en-US" b="1" dirty="0" smtClean="0"/>
            <a:t>Principal of Case Work</a:t>
          </a:r>
          <a:endParaRPr lang="en-US" b="1" dirty="0"/>
        </a:p>
      </dgm:t>
    </dgm:pt>
    <dgm:pt modelId="{81D88F7D-9CB2-4D73-834A-C093C91F17CE}" type="parTrans" cxnId="{67DF40D9-F858-41B3-9818-C712FF8678DB}">
      <dgm:prSet/>
      <dgm:spPr/>
      <dgm:t>
        <a:bodyPr/>
        <a:lstStyle/>
        <a:p>
          <a:endParaRPr lang="en-US"/>
        </a:p>
      </dgm:t>
    </dgm:pt>
    <dgm:pt modelId="{44FD0B34-0B80-432B-9986-27E949F3A153}" type="sibTrans" cxnId="{67DF40D9-F858-41B3-9818-C712FF8678DB}">
      <dgm:prSet/>
      <dgm:spPr/>
      <dgm:t>
        <a:bodyPr/>
        <a:lstStyle/>
        <a:p>
          <a:endParaRPr lang="en-US"/>
        </a:p>
      </dgm:t>
    </dgm:pt>
    <dgm:pt modelId="{1FD6C8A6-D369-42B0-9324-48D32ED6778D}" type="pres">
      <dgm:prSet presAssocID="{C81378C7-F29E-410F-AB29-E571D7F047DD}" presName="compositeShape" presStyleCnt="0">
        <dgm:presLayoutVars>
          <dgm:dir/>
          <dgm:resizeHandles/>
        </dgm:presLayoutVars>
      </dgm:prSet>
      <dgm:spPr/>
    </dgm:pt>
    <dgm:pt modelId="{BA3A0783-2DE4-4162-80EA-B34FBDB5349D}" type="pres">
      <dgm:prSet presAssocID="{C81378C7-F29E-410F-AB29-E571D7F047DD}" presName="pyramid" presStyleLbl="node1" presStyleIdx="0" presStyleCnt="1"/>
      <dgm:spPr/>
    </dgm:pt>
    <dgm:pt modelId="{A62F54EB-0724-43B9-8374-7DBBCC09E569}" type="pres">
      <dgm:prSet presAssocID="{C81378C7-F29E-410F-AB29-E571D7F047DD}" presName="theList" presStyleCnt="0"/>
      <dgm:spPr/>
    </dgm:pt>
    <dgm:pt modelId="{6E6B1B4B-0E45-4074-B483-3E02F73786A5}" type="pres">
      <dgm:prSet presAssocID="{E58239E8-A406-4BE8-9B8C-6EF6391A44B4}" presName="aNode" presStyleLbl="fgAcc1" presStyleIdx="0" presStyleCnt="3">
        <dgm:presLayoutVars>
          <dgm:bulletEnabled val="1"/>
        </dgm:presLayoutVars>
      </dgm:prSet>
      <dgm:spPr/>
      <dgm:t>
        <a:bodyPr/>
        <a:lstStyle/>
        <a:p>
          <a:endParaRPr lang="en-US"/>
        </a:p>
      </dgm:t>
    </dgm:pt>
    <dgm:pt modelId="{55E01F5A-0322-429F-B5A5-5E558E98C4CB}" type="pres">
      <dgm:prSet presAssocID="{E58239E8-A406-4BE8-9B8C-6EF6391A44B4}" presName="aSpace" presStyleCnt="0"/>
      <dgm:spPr/>
    </dgm:pt>
    <dgm:pt modelId="{6C24B2E9-77A2-4496-B681-91D79E87ECFA}" type="pres">
      <dgm:prSet presAssocID="{9D521E4C-052A-4F38-B552-90029D6D323B}" presName="aNode" presStyleLbl="fgAcc1" presStyleIdx="1" presStyleCnt="3">
        <dgm:presLayoutVars>
          <dgm:bulletEnabled val="1"/>
        </dgm:presLayoutVars>
      </dgm:prSet>
      <dgm:spPr/>
      <dgm:t>
        <a:bodyPr/>
        <a:lstStyle/>
        <a:p>
          <a:endParaRPr lang="en-US"/>
        </a:p>
      </dgm:t>
    </dgm:pt>
    <dgm:pt modelId="{2839C4A6-7908-4CC6-8833-D153CC53B231}" type="pres">
      <dgm:prSet presAssocID="{9D521E4C-052A-4F38-B552-90029D6D323B}" presName="aSpace" presStyleCnt="0"/>
      <dgm:spPr/>
    </dgm:pt>
    <dgm:pt modelId="{83E7680C-6115-4F6D-9CC7-F90326A9AF91}" type="pres">
      <dgm:prSet presAssocID="{7275EC75-BC6C-437B-A8C1-52E95593A73B}" presName="aNode" presStyleLbl="fgAcc1" presStyleIdx="2" presStyleCnt="3">
        <dgm:presLayoutVars>
          <dgm:bulletEnabled val="1"/>
        </dgm:presLayoutVars>
      </dgm:prSet>
      <dgm:spPr/>
      <dgm:t>
        <a:bodyPr/>
        <a:lstStyle/>
        <a:p>
          <a:endParaRPr lang="en-US"/>
        </a:p>
      </dgm:t>
    </dgm:pt>
    <dgm:pt modelId="{F206F59E-747F-46C6-8F58-5066162CBBAD}" type="pres">
      <dgm:prSet presAssocID="{7275EC75-BC6C-437B-A8C1-52E95593A73B}" presName="aSpace" presStyleCnt="0"/>
      <dgm:spPr/>
    </dgm:pt>
  </dgm:ptLst>
  <dgm:cxnLst>
    <dgm:cxn modelId="{80A24976-3A72-40B6-9254-89F5CEEF1CD7}" srcId="{C81378C7-F29E-410F-AB29-E571D7F047DD}" destId="{E58239E8-A406-4BE8-9B8C-6EF6391A44B4}" srcOrd="0" destOrd="0" parTransId="{5281EAD2-53D3-4886-A3FC-9ACE1E04F698}" sibTransId="{27554A01-A629-4A74-B60C-2A752B77C67D}"/>
    <dgm:cxn modelId="{E506C4B1-CC8F-4993-91E8-F28ED50D2DDF}" type="presOf" srcId="{7275EC75-BC6C-437B-A8C1-52E95593A73B}" destId="{83E7680C-6115-4F6D-9CC7-F90326A9AF91}" srcOrd="0" destOrd="0" presId="urn:microsoft.com/office/officeart/2005/8/layout/pyramid2"/>
    <dgm:cxn modelId="{AE403648-056E-49C0-A41A-6C62B064DD55}" type="presOf" srcId="{E58239E8-A406-4BE8-9B8C-6EF6391A44B4}" destId="{6E6B1B4B-0E45-4074-B483-3E02F73786A5}" srcOrd="0" destOrd="0" presId="urn:microsoft.com/office/officeart/2005/8/layout/pyramid2"/>
    <dgm:cxn modelId="{AE42588A-497B-4BA4-ADEF-F22D67AAC0DA}" type="presOf" srcId="{9D521E4C-052A-4F38-B552-90029D6D323B}" destId="{6C24B2E9-77A2-4496-B681-91D79E87ECFA}" srcOrd="0" destOrd="0" presId="urn:microsoft.com/office/officeart/2005/8/layout/pyramid2"/>
    <dgm:cxn modelId="{814C4BCA-3C82-4CDB-BE66-EA102912BB17}" type="presOf" srcId="{C81378C7-F29E-410F-AB29-E571D7F047DD}" destId="{1FD6C8A6-D369-42B0-9324-48D32ED6778D}" srcOrd="0" destOrd="0" presId="urn:microsoft.com/office/officeart/2005/8/layout/pyramid2"/>
    <dgm:cxn modelId="{2ACC60EA-508C-4D8D-BF9D-3C5C6D40D85A}" srcId="{C81378C7-F29E-410F-AB29-E571D7F047DD}" destId="{9D521E4C-052A-4F38-B552-90029D6D323B}" srcOrd="1" destOrd="0" parTransId="{ED69F82A-DAAF-4204-8848-4F823CA478EF}" sibTransId="{9C1C4CA1-E9D6-4F2E-99B6-22D809BA47E4}"/>
    <dgm:cxn modelId="{67DF40D9-F858-41B3-9818-C712FF8678DB}" srcId="{C81378C7-F29E-410F-AB29-E571D7F047DD}" destId="{7275EC75-BC6C-437B-A8C1-52E95593A73B}" srcOrd="2" destOrd="0" parTransId="{81D88F7D-9CB2-4D73-834A-C093C91F17CE}" sibTransId="{44FD0B34-0B80-432B-9986-27E949F3A153}"/>
    <dgm:cxn modelId="{0A54C6EA-C1F4-4DB2-9564-CCECBCEC9CA2}" type="presParOf" srcId="{1FD6C8A6-D369-42B0-9324-48D32ED6778D}" destId="{BA3A0783-2DE4-4162-80EA-B34FBDB5349D}" srcOrd="0" destOrd="0" presId="urn:microsoft.com/office/officeart/2005/8/layout/pyramid2"/>
    <dgm:cxn modelId="{43265FC2-3104-4B9C-9598-C28E6F7E8596}" type="presParOf" srcId="{1FD6C8A6-D369-42B0-9324-48D32ED6778D}" destId="{A62F54EB-0724-43B9-8374-7DBBCC09E569}" srcOrd="1" destOrd="0" presId="urn:microsoft.com/office/officeart/2005/8/layout/pyramid2"/>
    <dgm:cxn modelId="{E6EEF39E-EFBF-4E9B-BED7-8D87CDEAC3BA}" type="presParOf" srcId="{A62F54EB-0724-43B9-8374-7DBBCC09E569}" destId="{6E6B1B4B-0E45-4074-B483-3E02F73786A5}" srcOrd="0" destOrd="0" presId="urn:microsoft.com/office/officeart/2005/8/layout/pyramid2"/>
    <dgm:cxn modelId="{B4F0A38F-47AB-44D2-8FC6-F95E8FC42CED}" type="presParOf" srcId="{A62F54EB-0724-43B9-8374-7DBBCC09E569}" destId="{55E01F5A-0322-429F-B5A5-5E558E98C4CB}" srcOrd="1" destOrd="0" presId="urn:microsoft.com/office/officeart/2005/8/layout/pyramid2"/>
    <dgm:cxn modelId="{4FE137D1-07D3-4EE4-A1E6-5E263ACC9B8F}" type="presParOf" srcId="{A62F54EB-0724-43B9-8374-7DBBCC09E569}" destId="{6C24B2E9-77A2-4496-B681-91D79E87ECFA}" srcOrd="2" destOrd="0" presId="urn:microsoft.com/office/officeart/2005/8/layout/pyramid2"/>
    <dgm:cxn modelId="{1AA51D05-7F34-42B1-B19D-B18C4B4742D9}" type="presParOf" srcId="{A62F54EB-0724-43B9-8374-7DBBCC09E569}" destId="{2839C4A6-7908-4CC6-8833-D153CC53B231}" srcOrd="3" destOrd="0" presId="urn:microsoft.com/office/officeart/2005/8/layout/pyramid2"/>
    <dgm:cxn modelId="{07D61485-FB36-4AE7-8FDF-6F2867C118F0}" type="presParOf" srcId="{A62F54EB-0724-43B9-8374-7DBBCC09E569}" destId="{83E7680C-6115-4F6D-9CC7-F90326A9AF91}" srcOrd="4" destOrd="0" presId="urn:microsoft.com/office/officeart/2005/8/layout/pyramid2"/>
    <dgm:cxn modelId="{3DB6A0D1-EE1A-499E-9A96-585CE282050A}" type="presParOf" srcId="{A62F54EB-0724-43B9-8374-7DBBCC09E569}" destId="{F206F59E-747F-46C6-8F58-5066162CBBAD}"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DAAB9-565D-45FF-A49C-9A4607707E8E}" type="datetimeFigureOut">
              <a:rPr lang="en-US" smtClean="0"/>
              <a:pPr/>
              <a:t>10/1/2012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699D53-92ED-45F7-B7E3-9663373429C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FD26C8-F9FA-41BD-B43F-D54EE37B7617}" type="datetimeFigureOut">
              <a:rPr lang="en-US" smtClean="0"/>
              <a:pPr/>
              <a:t>10/1/2012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9F2F12-CD59-4210-A87D-7AEEC4C9A5F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D26C8-F9FA-41BD-B43F-D54EE37B7617}" type="datetimeFigureOut">
              <a:rPr lang="en-US" smtClean="0"/>
              <a:pPr/>
              <a:t>10/1/2012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9F2F12-CD59-4210-A87D-7AEEC4C9A5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D26C8-F9FA-41BD-B43F-D54EE37B7617}" type="datetimeFigureOut">
              <a:rPr lang="en-US" smtClean="0"/>
              <a:pPr/>
              <a:t>10/1/2012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9F2F12-CD59-4210-A87D-7AEEC4C9A5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D26C8-F9FA-41BD-B43F-D54EE37B7617}" type="datetimeFigureOut">
              <a:rPr lang="en-US" smtClean="0"/>
              <a:pPr/>
              <a:t>10/1/2012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9F2F12-CD59-4210-A87D-7AEEC4C9A5FE}"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FD26C8-F9FA-41BD-B43F-D54EE37B7617}" type="datetimeFigureOut">
              <a:rPr lang="en-US" smtClean="0"/>
              <a:pPr/>
              <a:t>10/1/2012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9F2F12-CD59-4210-A87D-7AEEC4C9A5F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FD26C8-F9FA-41BD-B43F-D54EE37B7617}" type="datetimeFigureOut">
              <a:rPr lang="en-US" smtClean="0"/>
              <a:pPr/>
              <a:t>10/1/2012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9F2F12-CD59-4210-A87D-7AEEC4C9A5FE}"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FD26C8-F9FA-41BD-B43F-D54EE37B7617}" type="datetimeFigureOut">
              <a:rPr lang="en-US" smtClean="0"/>
              <a:pPr/>
              <a:t>10/1/2012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D9F2F12-CD59-4210-A87D-7AEEC4C9A5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3FD26C8-F9FA-41BD-B43F-D54EE37B7617}" type="datetimeFigureOut">
              <a:rPr lang="en-US" smtClean="0"/>
              <a:pPr/>
              <a:t>10/1/2012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D9F2F12-CD59-4210-A87D-7AEEC4C9A5FE}"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FD26C8-F9FA-41BD-B43F-D54EE37B7617}" type="datetimeFigureOut">
              <a:rPr lang="en-US" smtClean="0"/>
              <a:pPr/>
              <a:t>10/1/2012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D9F2F12-CD59-4210-A87D-7AEEC4C9A5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3FD26C8-F9FA-41BD-B43F-D54EE37B7617}" type="datetimeFigureOut">
              <a:rPr lang="en-US" smtClean="0"/>
              <a:pPr/>
              <a:t>10/1/2012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9F2F12-CD59-4210-A87D-7AEEC4C9A5F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3FD26C8-F9FA-41BD-B43F-D54EE37B7617}" type="datetimeFigureOut">
              <a:rPr lang="en-US" smtClean="0"/>
              <a:pPr/>
              <a:t>10/1/2012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9F2F12-CD59-4210-A87D-7AEEC4C9A5FE}"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FD26C8-F9FA-41BD-B43F-D54EE37B7617}" type="datetimeFigureOut">
              <a:rPr lang="en-US" smtClean="0"/>
              <a:pPr/>
              <a:t>10/1/2012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D9F2F12-CD59-4210-A87D-7AEEC4C9A5FE}"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jaylanevo\AJJU DON\AZZU DON\socialworker\socialwork_image\social work picture.jpg"/>
          <p:cNvPicPr>
            <a:picLocks noChangeAspect="1" noChangeArrowheads="1"/>
          </p:cNvPicPr>
          <p:nvPr/>
        </p:nvPicPr>
        <p:blipFill>
          <a:blip r:embed="rId2"/>
          <a:srcRect/>
          <a:stretch>
            <a:fillRect/>
          </a:stretch>
        </p:blipFill>
        <p:spPr bwMode="auto">
          <a:xfrm>
            <a:off x="0" y="-1"/>
            <a:ext cx="9144000" cy="687058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754326"/>
          </a:xfrm>
          <a:prstGeom prst="rect">
            <a:avLst/>
          </a:prstGeom>
          <a:noFill/>
        </p:spPr>
        <p:txBody>
          <a:bodyPr wrap="squar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Objectives of Social case work</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533400" y="2209800"/>
            <a:ext cx="8478489" cy="3447098"/>
          </a:xfrm>
          <a:prstGeom prst="rect">
            <a:avLst/>
          </a:prstGeom>
          <a:noFill/>
        </p:spPr>
        <p:txBody>
          <a:bodyPr wrap="square" rtlCol="0">
            <a:spAutoFit/>
          </a:bodyPr>
          <a:lstStyle/>
          <a:p>
            <a:pPr>
              <a:buFont typeface="Wingdings" pitchFamily="2" charset="2"/>
              <a:buChar char="ü"/>
            </a:pPr>
            <a:r>
              <a:rPr lang="en-US" sz="2000" dirty="0" smtClean="0"/>
              <a:t> To understand and solve the internal problems of the individuals.</a:t>
            </a:r>
          </a:p>
          <a:p>
            <a:pPr>
              <a:buFont typeface="Wingdings" pitchFamily="2" charset="2"/>
              <a:buChar char="ü"/>
            </a:pPr>
            <a:endParaRPr lang="en-US" sz="2000" dirty="0" smtClean="0"/>
          </a:p>
          <a:p>
            <a:pPr>
              <a:buFont typeface="Wingdings" pitchFamily="2" charset="2"/>
              <a:buChar char="ü"/>
            </a:pPr>
            <a:r>
              <a:rPr lang="en-US" sz="2000" dirty="0" smtClean="0"/>
              <a:t> To strength his ego power.</a:t>
            </a:r>
          </a:p>
          <a:p>
            <a:pPr>
              <a:buFont typeface="Wingdings" pitchFamily="2" charset="2"/>
              <a:buChar char="ü"/>
            </a:pPr>
            <a:endParaRPr lang="en-US" sz="2000" dirty="0" smtClean="0"/>
          </a:p>
          <a:p>
            <a:pPr>
              <a:buFont typeface="Wingdings" pitchFamily="2" charset="2"/>
              <a:buChar char="ü"/>
            </a:pPr>
            <a:r>
              <a:rPr lang="en-US" sz="2000" dirty="0" smtClean="0"/>
              <a:t> Remediation of problems in social functioning.</a:t>
            </a:r>
          </a:p>
          <a:p>
            <a:pPr>
              <a:buFont typeface="Wingdings" pitchFamily="2" charset="2"/>
              <a:buChar char="ü"/>
            </a:pPr>
            <a:endParaRPr lang="en-US" sz="2000" dirty="0" smtClean="0"/>
          </a:p>
          <a:p>
            <a:pPr>
              <a:buFont typeface="Wingdings" pitchFamily="2" charset="2"/>
              <a:buChar char="ü"/>
            </a:pPr>
            <a:r>
              <a:rPr lang="en-US" sz="2000" dirty="0" smtClean="0"/>
              <a:t> Prevention of problem in social functioning.</a:t>
            </a:r>
          </a:p>
          <a:p>
            <a:pPr>
              <a:buFont typeface="Wingdings" pitchFamily="2" charset="2"/>
              <a:buChar char="ü"/>
            </a:pPr>
            <a:endParaRPr lang="en-US" sz="2000" dirty="0" smtClean="0"/>
          </a:p>
          <a:p>
            <a:pPr>
              <a:buFont typeface="Wingdings" pitchFamily="2" charset="2"/>
              <a:buChar char="ü"/>
            </a:pPr>
            <a:r>
              <a:rPr lang="en-US" sz="2000" dirty="0" smtClean="0"/>
              <a:t> Development of resources to enhance social functioning.</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754326"/>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Principal of Social case work</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TextBox 4"/>
          <p:cNvSpPr txBox="1"/>
          <p:nvPr/>
        </p:nvSpPr>
        <p:spPr>
          <a:xfrm>
            <a:off x="457200" y="1752600"/>
            <a:ext cx="8077200" cy="4524315"/>
          </a:xfrm>
          <a:prstGeom prst="rect">
            <a:avLst/>
          </a:prstGeom>
          <a:noFill/>
        </p:spPr>
        <p:txBody>
          <a:bodyPr wrap="square" rtlCol="0">
            <a:spAutoFit/>
          </a:bodyPr>
          <a:lstStyle/>
          <a:p>
            <a:pPr>
              <a:buFont typeface="Arial" pitchFamily="34" charset="0"/>
              <a:buChar char="•"/>
            </a:pPr>
            <a:r>
              <a:rPr lang="en-US" dirty="0" smtClean="0">
                <a:solidFill>
                  <a:srgbClr val="FFFF00"/>
                </a:solidFill>
              </a:rPr>
              <a:t>  </a:t>
            </a:r>
            <a:r>
              <a:rPr lang="en-US" b="1" u="sng" dirty="0" smtClean="0">
                <a:solidFill>
                  <a:srgbClr val="FFFF00"/>
                </a:solidFill>
              </a:rPr>
              <a:t>Principal of individualization</a:t>
            </a:r>
          </a:p>
          <a:p>
            <a:pPr lvl="0"/>
            <a:r>
              <a:rPr lang="en-US" dirty="0" smtClean="0"/>
              <a:t>                      </a:t>
            </a:r>
          </a:p>
          <a:p>
            <a:pPr lvl="0"/>
            <a:r>
              <a:rPr lang="en-US" dirty="0" smtClean="0"/>
              <a:t>                    </a:t>
            </a:r>
            <a:r>
              <a:rPr lang="en-US" i="1" dirty="0" smtClean="0"/>
              <a:t>“Individualization is the recognition and understanding of each client’s unique qualities and the differential use of principles and methods in assisting each toward a better adjustment.”</a:t>
            </a:r>
            <a:endParaRPr lang="en-US" dirty="0" smtClean="0"/>
          </a:p>
          <a:p>
            <a:pPr lvl="0"/>
            <a:endParaRPr lang="en-US" dirty="0" smtClean="0"/>
          </a:p>
          <a:p>
            <a:pPr lvl="0">
              <a:buFont typeface="Arial" pitchFamily="34" charset="0"/>
              <a:buChar char="•"/>
            </a:pPr>
            <a:r>
              <a:rPr lang="en-US" dirty="0" smtClean="0"/>
              <a:t>Individualization is based upon the right of human beings to be individuals.</a:t>
            </a:r>
          </a:p>
          <a:p>
            <a:pPr lvl="0">
              <a:buFont typeface="Arial" pitchFamily="34" charset="0"/>
              <a:buChar char="•"/>
            </a:pPr>
            <a:r>
              <a:rPr lang="en-US" dirty="0" smtClean="0"/>
              <a:t> And to be treated not just as human being but as a human being with his </a:t>
            </a:r>
            <a:r>
              <a:rPr lang="en-US" b="1" dirty="0" smtClean="0"/>
              <a:t>personal differences.</a:t>
            </a:r>
            <a:endParaRPr lang="en-US" dirty="0" smtClean="0"/>
          </a:p>
          <a:p>
            <a:pPr lvl="0"/>
            <a:endParaRPr lang="en-US" dirty="0" smtClean="0"/>
          </a:p>
          <a:p>
            <a:pPr lvl="0">
              <a:buFont typeface="Arial" pitchFamily="34" charset="0"/>
              <a:buChar char="•"/>
            </a:pPr>
            <a:r>
              <a:rPr lang="en-US" dirty="0" smtClean="0"/>
              <a:t>Client – Case Worker enter into a close relationship.</a:t>
            </a:r>
          </a:p>
          <a:p>
            <a:endParaRPr lang="en-US" dirty="0" smtClean="0"/>
          </a:p>
          <a:p>
            <a:pPr>
              <a:buFont typeface="Arial" pitchFamily="34" charset="0"/>
              <a:buChar char="•"/>
            </a:pPr>
            <a:r>
              <a:rPr lang="en-US" b="1" i="1" dirty="0" smtClean="0"/>
              <a:t>Problems</a:t>
            </a:r>
            <a:r>
              <a:rPr lang="en-US" dirty="0" smtClean="0"/>
              <a:t> may be similar but factors involved in their </a:t>
            </a:r>
            <a:r>
              <a:rPr lang="en-US" b="1" dirty="0" smtClean="0"/>
              <a:t>causation</a:t>
            </a:r>
            <a:r>
              <a:rPr lang="en-US" dirty="0" smtClean="0"/>
              <a:t> are entirely different from each other.</a:t>
            </a:r>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04800"/>
            <a:ext cx="8763000" cy="5632311"/>
          </a:xfrm>
          <a:prstGeom prst="rect">
            <a:avLst/>
          </a:prstGeom>
        </p:spPr>
        <p:txBody>
          <a:bodyPr wrap="square">
            <a:spAutoFit/>
          </a:bodyPr>
          <a:lstStyle/>
          <a:p>
            <a:pPr>
              <a:buFont typeface="Arial" pitchFamily="34" charset="0"/>
              <a:buChar char="•"/>
            </a:pPr>
            <a:r>
              <a:rPr lang="en-US" u="sng" dirty="0" smtClean="0">
                <a:solidFill>
                  <a:srgbClr val="FFFF00"/>
                </a:solidFill>
              </a:rPr>
              <a:t>Principal of acceptance</a:t>
            </a:r>
          </a:p>
          <a:p>
            <a:r>
              <a:rPr lang="en-US" dirty="0" smtClean="0"/>
              <a:t>                     </a:t>
            </a:r>
          </a:p>
          <a:p>
            <a:r>
              <a:rPr lang="en-US" i="1" dirty="0" smtClean="0"/>
              <a:t>                     “Acceptance is a principle of action where in the Case worker perceives and deals with the client as he really is, including his strengths and weakness, his congenial(agreeable) and uncongenial(disagreeable) qualities, his positive and negative feelings, his constructive and destructive attitude and behavior, maintaining all the while a sense of the client’s innate dignity and personal worth.”</a:t>
            </a:r>
            <a:endParaRPr lang="en-US" dirty="0" smtClean="0"/>
          </a:p>
          <a:p>
            <a:endParaRPr lang="en-US" dirty="0" smtClean="0"/>
          </a:p>
          <a:p>
            <a:pPr>
              <a:buFont typeface="Arial" pitchFamily="34" charset="0"/>
              <a:buChar char="•"/>
            </a:pPr>
            <a:r>
              <a:rPr lang="en-US" dirty="0" smtClean="0"/>
              <a:t> </a:t>
            </a:r>
            <a:r>
              <a:rPr lang="en-US" b="1" dirty="0" smtClean="0"/>
              <a:t>Unconditional </a:t>
            </a:r>
            <a:r>
              <a:rPr lang="en-US" dirty="0" smtClean="0"/>
              <a:t>acceptance of the client.</a:t>
            </a:r>
          </a:p>
          <a:p>
            <a:endParaRPr lang="en-US" dirty="0" smtClean="0"/>
          </a:p>
          <a:p>
            <a:pPr>
              <a:buFont typeface="Arial" pitchFamily="34" charset="0"/>
              <a:buChar char="•"/>
            </a:pPr>
            <a:r>
              <a:rPr lang="en-US" dirty="0" smtClean="0"/>
              <a:t> Acceptance and </a:t>
            </a:r>
            <a:r>
              <a:rPr lang="en-US" b="1" dirty="0" smtClean="0"/>
              <a:t>approval.</a:t>
            </a:r>
          </a:p>
          <a:p>
            <a:pPr>
              <a:buFont typeface="Arial" pitchFamily="34" charset="0"/>
              <a:buChar char="•"/>
            </a:pPr>
            <a:endParaRPr lang="en-US" dirty="0" smtClean="0"/>
          </a:p>
          <a:p>
            <a:pPr>
              <a:buFont typeface="Arial" pitchFamily="34" charset="0"/>
              <a:buChar char="•"/>
            </a:pPr>
            <a:r>
              <a:rPr lang="en-US" dirty="0" smtClean="0"/>
              <a:t> Acceptance implies liking the client </a:t>
            </a:r>
            <a:r>
              <a:rPr lang="en-US" b="1" dirty="0" smtClean="0"/>
              <a:t>irrespective </a:t>
            </a:r>
            <a:r>
              <a:rPr lang="en-US" dirty="0" smtClean="0"/>
              <a:t>of his negative qualities and conduct.</a:t>
            </a:r>
          </a:p>
          <a:p>
            <a:pPr>
              <a:buFont typeface="Arial" pitchFamily="34" charset="0"/>
              <a:buChar char="•"/>
            </a:pPr>
            <a:endParaRPr lang="en-US" dirty="0" smtClean="0"/>
          </a:p>
          <a:p>
            <a:pPr>
              <a:buFont typeface="Arial" pitchFamily="34" charset="0"/>
              <a:buChar char="•"/>
            </a:pPr>
            <a:r>
              <a:rPr lang="en-US" dirty="0" smtClean="0"/>
              <a:t> An </a:t>
            </a:r>
            <a:r>
              <a:rPr lang="en-US" b="1" dirty="0" smtClean="0"/>
              <a:t>expression of goodwill</a:t>
            </a:r>
            <a:r>
              <a:rPr lang="en-US" dirty="0" smtClean="0"/>
              <a:t> towards the client.</a:t>
            </a:r>
          </a:p>
          <a:p>
            <a:pPr>
              <a:buFont typeface="Arial" pitchFamily="34" charset="0"/>
              <a:buChar char="•"/>
            </a:pPr>
            <a:endParaRPr lang="en-US" dirty="0" smtClean="0"/>
          </a:p>
          <a:p>
            <a:pPr>
              <a:buFont typeface="Arial" pitchFamily="34" charset="0"/>
              <a:buChar char="•"/>
            </a:pPr>
            <a:r>
              <a:rPr lang="en-US" dirty="0" smtClean="0"/>
              <a:t> Conveying </a:t>
            </a:r>
            <a:r>
              <a:rPr lang="en-US" b="1" dirty="0" smtClean="0"/>
              <a:t>deep concern</a:t>
            </a:r>
            <a:r>
              <a:rPr lang="en-US" dirty="0" smtClean="0"/>
              <a:t> and </a:t>
            </a:r>
            <a:r>
              <a:rPr lang="en-US" b="1" dirty="0" smtClean="0"/>
              <a:t>active understanding</a:t>
            </a:r>
            <a:r>
              <a:rPr lang="en-US" dirty="0" smtClean="0"/>
              <a:t> to the client who is liked by the worker in spite of his problem-behavior.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457200"/>
            <a:ext cx="8763000" cy="4801314"/>
          </a:xfrm>
          <a:prstGeom prst="rect">
            <a:avLst/>
          </a:prstGeom>
        </p:spPr>
        <p:txBody>
          <a:bodyPr wrap="square">
            <a:spAutoFit/>
          </a:bodyPr>
          <a:lstStyle/>
          <a:p>
            <a:pPr>
              <a:buFont typeface="Arial" pitchFamily="34" charset="0"/>
              <a:buChar char="•"/>
            </a:pPr>
            <a:r>
              <a:rPr lang="en-US" u="sng" dirty="0" smtClean="0">
                <a:solidFill>
                  <a:srgbClr val="FFFF00"/>
                </a:solidFill>
              </a:rPr>
              <a:t> Principal of Non-judgmental attitude</a:t>
            </a:r>
          </a:p>
          <a:p>
            <a:endParaRPr lang="en-US" dirty="0" smtClean="0"/>
          </a:p>
          <a:p>
            <a:r>
              <a:rPr lang="en-US" dirty="0" smtClean="0"/>
              <a:t>                                </a:t>
            </a:r>
            <a:r>
              <a:rPr lang="en-US" i="1" dirty="0" smtClean="0"/>
              <a:t>“Non-judgmental attitude is the recognition that the case worker’s role is to understand and help the client rather than judge or condemn them.”</a:t>
            </a:r>
          </a:p>
          <a:p>
            <a:endParaRPr lang="en-US" dirty="0" smtClean="0"/>
          </a:p>
          <a:p>
            <a:pPr>
              <a:buFont typeface="Arial" pitchFamily="34" charset="0"/>
              <a:buChar char="•"/>
            </a:pPr>
            <a:r>
              <a:rPr lang="en-US" dirty="0" smtClean="0"/>
              <a:t> The principle is based on the conviction that the case work function </a:t>
            </a:r>
            <a:r>
              <a:rPr lang="en-US" b="1" dirty="0" smtClean="0"/>
              <a:t>excludes</a:t>
            </a:r>
            <a:r>
              <a:rPr lang="en-US" dirty="0" smtClean="0"/>
              <a:t> assigning guilt or innocence or degree of client responsibility for causation of the problems and needs.</a:t>
            </a:r>
          </a:p>
          <a:p>
            <a:pPr>
              <a:buFont typeface="Arial" pitchFamily="34" charset="0"/>
              <a:buChar char="•"/>
            </a:pPr>
            <a:endParaRPr lang="en-US" dirty="0" smtClean="0"/>
          </a:p>
          <a:p>
            <a:pPr>
              <a:buFont typeface="Arial" pitchFamily="34" charset="0"/>
              <a:buChar char="•"/>
            </a:pPr>
            <a:r>
              <a:rPr lang="en-US" dirty="0" smtClean="0"/>
              <a:t> But includes making </a:t>
            </a:r>
            <a:r>
              <a:rPr lang="en-US" b="1" dirty="0" smtClean="0"/>
              <a:t>evaluative judgments</a:t>
            </a:r>
            <a:r>
              <a:rPr lang="en-US" dirty="0" smtClean="0"/>
              <a:t> about the attitudes, standards or actions of the client.</a:t>
            </a:r>
          </a:p>
          <a:p>
            <a:endParaRPr lang="en-US" dirty="0" smtClean="0"/>
          </a:p>
          <a:p>
            <a:r>
              <a:rPr lang="en-US" dirty="0" smtClean="0"/>
              <a:t> E.g.: Criminal, though the society has already has already judged the criminal through its legal machinery, the social worker assumes a posture of a</a:t>
            </a:r>
            <a:r>
              <a:rPr lang="en-US" b="1" dirty="0" smtClean="0"/>
              <a:t>non-condemnatory acceptance and helpfulness</a:t>
            </a:r>
            <a:r>
              <a:rPr lang="en-US" dirty="0" smtClean="0"/>
              <a:t>, affirming the individual as a person worthy of attention.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85800"/>
            <a:ext cx="8763000" cy="4247317"/>
          </a:xfrm>
          <a:prstGeom prst="rect">
            <a:avLst/>
          </a:prstGeom>
        </p:spPr>
        <p:txBody>
          <a:bodyPr wrap="square">
            <a:spAutoFit/>
          </a:bodyPr>
          <a:lstStyle/>
          <a:p>
            <a:pPr>
              <a:buFont typeface="Arial" pitchFamily="34" charset="0"/>
              <a:buChar char="•"/>
            </a:pPr>
            <a:r>
              <a:rPr lang="en-US" u="sng" dirty="0" smtClean="0">
                <a:solidFill>
                  <a:srgbClr val="FFFF00"/>
                </a:solidFill>
              </a:rPr>
              <a:t>Principal of purposeful expression of feelings</a:t>
            </a:r>
          </a:p>
          <a:p>
            <a:endParaRPr lang="en-US" dirty="0" smtClean="0"/>
          </a:p>
          <a:p>
            <a:r>
              <a:rPr lang="en-US" dirty="0" smtClean="0"/>
              <a:t>                               </a:t>
            </a:r>
            <a:r>
              <a:rPr lang="en-US" i="1" dirty="0" smtClean="0"/>
              <a:t>Purposeful expression of feelings is the recognition of the client’s need to express his feelings freely, especially his negative feelings. It is the client’s need for expression at a time when his problem is partially or predominantly emotional.”</a:t>
            </a:r>
          </a:p>
          <a:p>
            <a:endParaRPr lang="en-US" dirty="0" smtClean="0"/>
          </a:p>
          <a:p>
            <a:pPr>
              <a:buFont typeface="Arial" pitchFamily="34" charset="0"/>
              <a:buChar char="•"/>
            </a:pPr>
            <a:r>
              <a:rPr lang="en-US" dirty="0" smtClean="0"/>
              <a:t> Need to express feelings especially the </a:t>
            </a:r>
            <a:r>
              <a:rPr lang="en-US" b="1" dirty="0" smtClean="0"/>
              <a:t>negative feelings</a:t>
            </a:r>
            <a:r>
              <a:rPr lang="en-US" dirty="0" smtClean="0"/>
              <a:t>.</a:t>
            </a:r>
          </a:p>
          <a:p>
            <a:pPr>
              <a:buFont typeface="Arial" pitchFamily="34" charset="0"/>
              <a:buChar char="•"/>
            </a:pPr>
            <a:endParaRPr lang="en-US" dirty="0" smtClean="0"/>
          </a:p>
          <a:p>
            <a:pPr>
              <a:buFont typeface="Arial" pitchFamily="34" charset="0"/>
              <a:buChar char="•"/>
            </a:pPr>
            <a:r>
              <a:rPr lang="en-US" dirty="0" smtClean="0"/>
              <a:t> </a:t>
            </a:r>
            <a:r>
              <a:rPr lang="en-US" b="1" dirty="0" smtClean="0"/>
              <a:t>Frustration </a:t>
            </a:r>
            <a:r>
              <a:rPr lang="en-US" dirty="0" smtClean="0"/>
              <a:t>can result, if the basic psychological needs for expression are deprived.</a:t>
            </a:r>
          </a:p>
          <a:p>
            <a:pPr>
              <a:buFont typeface="Arial" pitchFamily="34" charset="0"/>
              <a:buChar char="•"/>
            </a:pPr>
            <a:endParaRPr lang="en-US" dirty="0" smtClean="0"/>
          </a:p>
          <a:p>
            <a:pPr>
              <a:buFont typeface="Arial" pitchFamily="34" charset="0"/>
              <a:buChar char="•"/>
            </a:pPr>
            <a:r>
              <a:rPr lang="en-US" dirty="0" smtClean="0"/>
              <a:t> Case worker </a:t>
            </a:r>
            <a:r>
              <a:rPr lang="en-US" b="1" dirty="0" smtClean="0"/>
              <a:t>listens purposefully</a:t>
            </a:r>
            <a:r>
              <a:rPr lang="en-US" dirty="0" smtClean="0"/>
              <a:t> neither discouragingly nor condemning.</a:t>
            </a:r>
          </a:p>
          <a:p>
            <a:pPr>
              <a:buFont typeface="Arial" pitchFamily="34" charset="0"/>
              <a:buChar char="•"/>
            </a:pPr>
            <a:endParaRPr lang="en-US" dirty="0" smtClean="0"/>
          </a:p>
          <a:p>
            <a:pPr>
              <a:buFont typeface="Arial" pitchFamily="34" charset="0"/>
              <a:buChar char="•"/>
            </a:pPr>
            <a:r>
              <a:rPr lang="en-US" dirty="0" smtClean="0"/>
              <a:t> Sometimes they can be actively </a:t>
            </a:r>
            <a:r>
              <a:rPr lang="en-US" b="1" dirty="0" smtClean="0"/>
              <a:t>stimulated.</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609600"/>
            <a:ext cx="8839200" cy="5078313"/>
          </a:xfrm>
          <a:prstGeom prst="rect">
            <a:avLst/>
          </a:prstGeom>
        </p:spPr>
        <p:txBody>
          <a:bodyPr wrap="square">
            <a:spAutoFit/>
          </a:bodyPr>
          <a:lstStyle/>
          <a:p>
            <a:pPr>
              <a:buFont typeface="Arial" pitchFamily="34" charset="0"/>
              <a:buChar char="•"/>
            </a:pPr>
            <a:r>
              <a:rPr lang="en-US" u="sng" dirty="0" smtClean="0">
                <a:solidFill>
                  <a:srgbClr val="FFFF00"/>
                </a:solidFill>
              </a:rPr>
              <a:t>Principal of controlled emotional involvement</a:t>
            </a:r>
          </a:p>
          <a:p>
            <a:endParaRPr lang="en-US" dirty="0" smtClean="0"/>
          </a:p>
          <a:p>
            <a:r>
              <a:rPr lang="en-US" dirty="0" smtClean="0"/>
              <a:t>                                   </a:t>
            </a:r>
            <a:r>
              <a:rPr lang="en-US" i="1" dirty="0" smtClean="0"/>
              <a:t>“Controlled emotional involvement is the case worker’s sensitivity to the client’s feelings, an understanding of their meaning, and a purposeful and appropriate response to the client’s feelings.”</a:t>
            </a:r>
          </a:p>
          <a:p>
            <a:endParaRPr lang="en-US" dirty="0" smtClean="0"/>
          </a:p>
          <a:p>
            <a:pPr>
              <a:buFont typeface="Arial" pitchFamily="34" charset="0"/>
              <a:buChar char="•"/>
            </a:pPr>
            <a:r>
              <a:rPr lang="en-US" dirty="0" smtClean="0"/>
              <a:t> Need for communication – case worker should </a:t>
            </a:r>
            <a:r>
              <a:rPr lang="en-US" b="1" dirty="0" smtClean="0"/>
              <a:t>not be emotionally</a:t>
            </a:r>
            <a:r>
              <a:rPr lang="en-US" dirty="0" smtClean="0"/>
              <a:t> involved with the client during the case work process.</a:t>
            </a:r>
          </a:p>
          <a:p>
            <a:pPr>
              <a:buFont typeface="Arial" pitchFamily="34" charset="0"/>
              <a:buChar char="•"/>
            </a:pPr>
            <a:endParaRPr lang="en-US" dirty="0" smtClean="0"/>
          </a:p>
          <a:p>
            <a:pPr>
              <a:buFont typeface="Arial" pitchFamily="34" charset="0"/>
              <a:buChar char="•"/>
            </a:pPr>
            <a:r>
              <a:rPr lang="en-US" dirty="0" smtClean="0"/>
              <a:t> </a:t>
            </a:r>
            <a:r>
              <a:rPr lang="en-US" b="1" dirty="0" smtClean="0"/>
              <a:t>Response</a:t>
            </a:r>
            <a:r>
              <a:rPr lang="en-US" dirty="0" smtClean="0"/>
              <a:t> to the client on the </a:t>
            </a:r>
            <a:r>
              <a:rPr lang="en-US" b="1" dirty="0" smtClean="0"/>
              <a:t>feeling level</a:t>
            </a:r>
            <a:r>
              <a:rPr lang="en-US" dirty="0" smtClean="0"/>
              <a:t> is the most important psychological element in the case work relationship and </a:t>
            </a:r>
            <a:r>
              <a:rPr lang="en-US" b="1" dirty="0" smtClean="0"/>
              <a:t>most difficult of the case work skills</a:t>
            </a:r>
            <a:r>
              <a:rPr lang="en-US" dirty="0" smtClean="0"/>
              <a:t>.</a:t>
            </a:r>
          </a:p>
          <a:p>
            <a:pPr>
              <a:buFont typeface="Arial" pitchFamily="34" charset="0"/>
              <a:buChar char="•"/>
            </a:pPr>
            <a:endParaRPr lang="en-US" dirty="0" smtClean="0"/>
          </a:p>
          <a:p>
            <a:pPr>
              <a:buFont typeface="Arial" pitchFamily="34" charset="0"/>
              <a:buChar char="•"/>
            </a:pPr>
            <a:r>
              <a:rPr lang="en-US" dirty="0" smtClean="0"/>
              <a:t> Communication is a </a:t>
            </a:r>
            <a:r>
              <a:rPr lang="en-US" b="1" dirty="0" smtClean="0"/>
              <a:t>two-way process</a:t>
            </a:r>
            <a:r>
              <a:rPr lang="en-US" dirty="0" smtClean="0"/>
              <a:t>.</a:t>
            </a:r>
          </a:p>
          <a:p>
            <a:pPr>
              <a:buFont typeface="Arial" pitchFamily="34" charset="0"/>
              <a:buChar char="•"/>
            </a:pPr>
            <a:r>
              <a:rPr lang="en-US" dirty="0" smtClean="0"/>
              <a:t> One person speaks directly and he expects response, need to maintain a </a:t>
            </a:r>
            <a:r>
              <a:rPr lang="en-US" b="1" dirty="0" smtClean="0"/>
              <a:t>certain degree of detachment.</a:t>
            </a:r>
          </a:p>
          <a:p>
            <a:pPr>
              <a:buFont typeface="Arial" pitchFamily="34" charset="0"/>
              <a:buChar char="•"/>
            </a:pPr>
            <a:endParaRPr lang="en-US" dirty="0" smtClean="0"/>
          </a:p>
          <a:p>
            <a:pPr>
              <a:buFont typeface="Arial" pitchFamily="34" charset="0"/>
              <a:buChar char="•"/>
            </a:pPr>
            <a:r>
              <a:rPr lang="en-US" dirty="0" smtClean="0"/>
              <a:t> Communication should be a </a:t>
            </a:r>
            <a:r>
              <a:rPr lang="en-US" b="1" dirty="0" smtClean="0"/>
              <a:t>combination of ideas and feelings.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00329"/>
          </a:xfrm>
          <a:prstGeom prst="rect">
            <a:avLst/>
          </a:prstGeom>
        </p:spPr>
        <p:txBody>
          <a:bodyPr wrap="square">
            <a:spAutoFit/>
          </a:bodyPr>
          <a:lstStyle/>
          <a:p>
            <a:pPr>
              <a:buFont typeface="Arial" pitchFamily="34" charset="0"/>
              <a:buChar char="•"/>
            </a:pPr>
            <a:endParaRPr lang="en-US" dirty="0" smtClean="0"/>
          </a:p>
          <a:p>
            <a:pPr>
              <a:buFont typeface="Arial" pitchFamily="34" charset="0"/>
              <a:buChar char="•"/>
            </a:pPr>
            <a:endParaRPr lang="en-US" dirty="0" smtClean="0"/>
          </a:p>
          <a:p>
            <a:r>
              <a:rPr lang="en-US" dirty="0" smtClean="0"/>
              <a:t>                           </a:t>
            </a:r>
          </a:p>
          <a:p>
            <a:pPr>
              <a:buFont typeface="Arial" pitchFamily="34" charset="0"/>
              <a:buChar char="•"/>
            </a:pPr>
            <a:endParaRPr lang="en-US" dirty="0"/>
          </a:p>
        </p:txBody>
      </p:sp>
      <p:sp>
        <p:nvSpPr>
          <p:cNvPr id="3" name="Rectangle 2"/>
          <p:cNvSpPr/>
          <p:nvPr/>
        </p:nvSpPr>
        <p:spPr>
          <a:xfrm>
            <a:off x="304800" y="889844"/>
            <a:ext cx="8534400" cy="4247317"/>
          </a:xfrm>
          <a:prstGeom prst="rect">
            <a:avLst/>
          </a:prstGeom>
        </p:spPr>
        <p:txBody>
          <a:bodyPr wrap="square">
            <a:spAutoFit/>
          </a:bodyPr>
          <a:lstStyle/>
          <a:p>
            <a:pPr>
              <a:buFont typeface="Arial" pitchFamily="34" charset="0"/>
              <a:buChar char="•"/>
            </a:pPr>
            <a:r>
              <a:rPr lang="en-US" u="sng" dirty="0" smtClean="0">
                <a:solidFill>
                  <a:srgbClr val="FFFF00"/>
                </a:solidFill>
              </a:rPr>
              <a:t> Principal of Client Self-determination</a:t>
            </a:r>
          </a:p>
          <a:p>
            <a:endParaRPr lang="en-US" dirty="0" smtClean="0"/>
          </a:p>
          <a:p>
            <a:r>
              <a:rPr lang="en-US" dirty="0" smtClean="0"/>
              <a:t>  </a:t>
            </a:r>
            <a:r>
              <a:rPr lang="en-US" i="1" dirty="0" smtClean="0"/>
              <a:t>“Client self-determination is the recognition of the right and need of the client to have freedom in making his own choice and decision in the case work process.”</a:t>
            </a:r>
          </a:p>
          <a:p>
            <a:endParaRPr lang="en-US" dirty="0" smtClean="0"/>
          </a:p>
          <a:p>
            <a:pPr>
              <a:buFont typeface="Arial" pitchFamily="34" charset="0"/>
              <a:buChar char="•"/>
            </a:pPr>
            <a:r>
              <a:rPr lang="en-US" dirty="0" smtClean="0"/>
              <a:t> Conviction that every individual has the </a:t>
            </a:r>
            <a:r>
              <a:rPr lang="en-US" b="1" dirty="0" smtClean="0"/>
              <a:t>innate ability</a:t>
            </a:r>
            <a:r>
              <a:rPr lang="en-US" dirty="0" smtClean="0"/>
              <a:t> to make his </a:t>
            </a:r>
            <a:r>
              <a:rPr lang="en-US" b="1" dirty="0" smtClean="0"/>
              <a:t>own choices</a:t>
            </a:r>
            <a:r>
              <a:rPr lang="en-US" dirty="0" smtClean="0"/>
              <a:t>, decisions under normal circumstances.</a:t>
            </a:r>
          </a:p>
          <a:p>
            <a:pPr>
              <a:buFont typeface="Arial" pitchFamily="34" charset="0"/>
              <a:buChar char="•"/>
            </a:pPr>
            <a:endParaRPr lang="en-US" dirty="0" smtClean="0"/>
          </a:p>
          <a:p>
            <a:pPr>
              <a:buFont typeface="Arial" pitchFamily="34" charset="0"/>
              <a:buChar char="•"/>
            </a:pPr>
            <a:r>
              <a:rPr lang="en-US" dirty="0" smtClean="0"/>
              <a:t> Any case worker who prevents a client from taking decisions is </a:t>
            </a:r>
            <a:r>
              <a:rPr lang="en-US" b="1" dirty="0" smtClean="0"/>
              <a:t>unethical and unprofessional.</a:t>
            </a:r>
          </a:p>
          <a:p>
            <a:pPr>
              <a:buFont typeface="Arial" pitchFamily="34" charset="0"/>
              <a:buChar char="•"/>
            </a:pPr>
            <a:endParaRPr lang="en-US" dirty="0" smtClean="0"/>
          </a:p>
          <a:p>
            <a:pPr>
              <a:buFont typeface="Arial" pitchFamily="34" charset="0"/>
              <a:buChar char="•"/>
            </a:pPr>
            <a:r>
              <a:rPr lang="en-US" dirty="0" smtClean="0"/>
              <a:t> Case worker is only an </a:t>
            </a:r>
            <a:r>
              <a:rPr lang="en-US" b="1" dirty="0" smtClean="0"/>
              <a:t>enabler</a:t>
            </a:r>
            <a:r>
              <a:rPr lang="en-US" dirty="0" smtClean="0"/>
              <a:t> who helps the client through his expertise, to take the </a:t>
            </a:r>
            <a:r>
              <a:rPr lang="en-US" b="1" dirty="0" smtClean="0"/>
              <a:t>best possible decision</a:t>
            </a:r>
            <a:r>
              <a:rPr lang="en-US" dirty="0" smtClean="0"/>
              <a:t> and </a:t>
            </a:r>
            <a:r>
              <a:rPr lang="en-US" b="1" dirty="0" smtClean="0"/>
              <a:t>action in the circumstances.</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686800" cy="5909310"/>
          </a:xfrm>
          <a:prstGeom prst="rect">
            <a:avLst/>
          </a:prstGeom>
        </p:spPr>
        <p:txBody>
          <a:bodyPr wrap="square">
            <a:spAutoFit/>
          </a:bodyPr>
          <a:lstStyle/>
          <a:p>
            <a:pPr>
              <a:buFont typeface="Arial" pitchFamily="34" charset="0"/>
              <a:buChar char="•"/>
            </a:pPr>
            <a:r>
              <a:rPr lang="en-US" u="sng" dirty="0" smtClean="0">
                <a:solidFill>
                  <a:srgbClr val="FFFF00"/>
                </a:solidFill>
              </a:rPr>
              <a:t>Principal of confidentiality</a:t>
            </a:r>
          </a:p>
          <a:p>
            <a:r>
              <a:rPr lang="en-US" i="1" dirty="0" smtClean="0"/>
              <a:t>                      </a:t>
            </a:r>
          </a:p>
          <a:p>
            <a:r>
              <a:rPr lang="en-US" i="1" dirty="0" smtClean="0"/>
              <a:t>          “Confidentiality is the preservation of secret information concerning the client which is disclosed in the professional relationship.”</a:t>
            </a:r>
            <a:endParaRPr lang="en-US" dirty="0" smtClean="0"/>
          </a:p>
          <a:p>
            <a:r>
              <a:rPr lang="en-US" dirty="0" smtClean="0"/>
              <a:t> </a:t>
            </a:r>
          </a:p>
          <a:p>
            <a:pPr>
              <a:buFont typeface="Arial" pitchFamily="34" charset="0"/>
              <a:buChar char="•"/>
            </a:pPr>
            <a:r>
              <a:rPr lang="en-US" dirty="0" smtClean="0"/>
              <a:t>It is basic right of the client.</a:t>
            </a:r>
          </a:p>
          <a:p>
            <a:pPr>
              <a:buFont typeface="Arial" pitchFamily="34" charset="0"/>
              <a:buChar char="•"/>
            </a:pPr>
            <a:endParaRPr lang="en-US" dirty="0" smtClean="0"/>
          </a:p>
          <a:p>
            <a:pPr>
              <a:buFont typeface="Arial" pitchFamily="34" charset="0"/>
              <a:buChar char="•"/>
            </a:pPr>
            <a:r>
              <a:rPr lang="en-US" dirty="0" smtClean="0"/>
              <a:t>Necessary for effective case work service.</a:t>
            </a:r>
          </a:p>
          <a:p>
            <a:pPr>
              <a:buFont typeface="Arial" pitchFamily="34" charset="0"/>
              <a:buChar char="•"/>
            </a:pPr>
            <a:endParaRPr lang="en-US" dirty="0" smtClean="0"/>
          </a:p>
          <a:p>
            <a:pPr>
              <a:buFont typeface="Arial" pitchFamily="34" charset="0"/>
              <a:buChar char="•"/>
            </a:pPr>
            <a:r>
              <a:rPr lang="en-US" dirty="0" smtClean="0"/>
              <a:t>Client must have a firm faith that the facts disclosed by him will remain confidential.</a:t>
            </a:r>
          </a:p>
          <a:p>
            <a:pPr>
              <a:buFont typeface="Arial" pitchFamily="34" charset="0"/>
              <a:buChar char="•"/>
            </a:pPr>
            <a:endParaRPr lang="en-US" dirty="0" smtClean="0"/>
          </a:p>
          <a:p>
            <a:pPr>
              <a:buFont typeface="Arial" pitchFamily="34" charset="0"/>
              <a:buChar char="•"/>
            </a:pPr>
            <a:r>
              <a:rPr lang="en-US" dirty="0" smtClean="0"/>
              <a:t>Information is shared with professionals within / outside agency with client’s permission.</a:t>
            </a:r>
          </a:p>
          <a:p>
            <a:pPr>
              <a:buFont typeface="Arial" pitchFamily="34" charset="0"/>
              <a:buChar char="•"/>
            </a:pPr>
            <a:endParaRPr lang="en-US" dirty="0" smtClean="0"/>
          </a:p>
          <a:p>
            <a:pPr>
              <a:buFont typeface="Arial" pitchFamily="34" charset="0"/>
              <a:buChar char="•"/>
            </a:pPr>
            <a:r>
              <a:rPr lang="en-US" dirty="0" smtClean="0"/>
              <a:t>Obligation binds all equally to preserve the information.</a:t>
            </a:r>
          </a:p>
          <a:p>
            <a:r>
              <a:rPr lang="en-US" dirty="0" smtClean="0"/>
              <a:t>              </a:t>
            </a:r>
          </a:p>
          <a:p>
            <a:endParaRPr lang="en-US" dirty="0" smtClean="0"/>
          </a:p>
          <a:p>
            <a:r>
              <a:rPr lang="en-US" dirty="0" smtClean="0"/>
              <a:t>                      </a:t>
            </a:r>
          </a:p>
          <a:p>
            <a:r>
              <a:rPr lang="en-US" dirty="0" smtClean="0"/>
              <a:t>                         </a:t>
            </a:r>
          </a:p>
          <a:p>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839200" cy="4524315"/>
          </a:xfrm>
          <a:prstGeom prst="rect">
            <a:avLst/>
          </a:prstGeom>
        </p:spPr>
        <p:txBody>
          <a:bodyPr wrap="square">
            <a:spAutoFit/>
          </a:bodyPr>
          <a:lstStyle/>
          <a:p>
            <a:r>
              <a:rPr lang="en-US" dirty="0" smtClean="0">
                <a:solidFill>
                  <a:srgbClr val="FFFF00"/>
                </a:solidFill>
              </a:rPr>
              <a:t>    Mary Richmond (1915)</a:t>
            </a:r>
          </a:p>
          <a:p>
            <a:endParaRPr lang="en-US" dirty="0" smtClean="0">
              <a:solidFill>
                <a:srgbClr val="FFFF00"/>
              </a:solidFill>
            </a:endParaRPr>
          </a:p>
          <a:p>
            <a:r>
              <a:rPr lang="en-US" dirty="0" smtClean="0">
                <a:solidFill>
                  <a:srgbClr val="FFFF00"/>
                </a:solidFill>
              </a:rPr>
              <a:t>                after 42years</a:t>
            </a:r>
          </a:p>
          <a:p>
            <a:endParaRPr lang="en-US" dirty="0" smtClean="0">
              <a:solidFill>
                <a:srgbClr val="FFFF00"/>
              </a:solidFill>
            </a:endParaRPr>
          </a:p>
          <a:p>
            <a:r>
              <a:rPr lang="en-US" dirty="0" smtClean="0">
                <a:solidFill>
                  <a:srgbClr val="FFFF00"/>
                </a:solidFill>
              </a:rPr>
              <a:t>                       Perlman (1957)</a:t>
            </a:r>
          </a:p>
          <a:p>
            <a:endParaRPr lang="en-US" dirty="0" smtClean="0">
              <a:solidFill>
                <a:srgbClr val="FFFF00"/>
              </a:solidFill>
            </a:endParaRPr>
          </a:p>
          <a:p>
            <a:r>
              <a:rPr lang="en-US" dirty="0" smtClean="0">
                <a:solidFill>
                  <a:srgbClr val="FFFF00"/>
                </a:solidFill>
              </a:rPr>
              <a:t>                                  after 53years</a:t>
            </a:r>
          </a:p>
          <a:p>
            <a:r>
              <a:rPr lang="en-US" dirty="0" smtClean="0">
                <a:solidFill>
                  <a:srgbClr val="FFFF00"/>
                </a:solidFill>
              </a:rPr>
              <a:t>                           </a:t>
            </a:r>
          </a:p>
          <a:p>
            <a:r>
              <a:rPr lang="en-US" dirty="0" smtClean="0">
                <a:solidFill>
                  <a:srgbClr val="FFFF00"/>
                </a:solidFill>
              </a:rPr>
              <a:t>                                         </a:t>
            </a:r>
            <a:r>
              <a:rPr lang="en-US" dirty="0" err="1" smtClean="0">
                <a:solidFill>
                  <a:srgbClr val="FFFF00"/>
                </a:solidFill>
              </a:rPr>
              <a:t>Rahul</a:t>
            </a:r>
            <a:r>
              <a:rPr lang="en-US" dirty="0" smtClean="0">
                <a:solidFill>
                  <a:srgbClr val="FFFF00"/>
                </a:solidFill>
              </a:rPr>
              <a:t> (2010)</a:t>
            </a:r>
          </a:p>
          <a:p>
            <a:endParaRPr lang="en-US" dirty="0" smtClean="0">
              <a:solidFill>
                <a:srgbClr val="FFFF00"/>
              </a:solidFill>
            </a:endParaRPr>
          </a:p>
          <a:p>
            <a:r>
              <a:rPr lang="en-US" dirty="0" smtClean="0">
                <a:solidFill>
                  <a:srgbClr val="FFFF00"/>
                </a:solidFill>
              </a:rPr>
              <a:t>                                                     “Social case work profession, in which professionals access or identifying the problem of individual or group and then solve with the help of scientific tool and pre-researched techniques for society betterment. Now it is called social-psycho-scientific process.”</a:t>
            </a:r>
          </a:p>
          <a:p>
            <a:r>
              <a:rPr lang="en-US" dirty="0" smtClean="0">
                <a:solidFill>
                  <a:srgbClr val="FFFF00"/>
                </a:solidFill>
              </a:rPr>
              <a:t>                                                       </a:t>
            </a:r>
          </a:p>
          <a:p>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967335"/>
            <a:ext cx="74676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ocial_201112.jpg"/>
          <p:cNvPicPr>
            <a:picLocks noChangeAspect="1"/>
          </p:cNvPicPr>
          <p:nvPr/>
        </p:nvPicPr>
        <p:blipFill>
          <a:blip r:embed="rId2"/>
          <a:stretch>
            <a:fillRect/>
          </a:stretch>
        </p:blipFill>
        <p:spPr>
          <a:xfrm>
            <a:off x="0" y="0"/>
            <a:ext cx="9144000" cy="6858000"/>
          </a:xfrm>
          <a:prstGeom prst="rect">
            <a:avLst/>
          </a:prstGeom>
        </p:spPr>
      </p:pic>
      <p:sp>
        <p:nvSpPr>
          <p:cNvPr id="4" name="Rectangle 3"/>
          <p:cNvSpPr/>
          <p:nvPr/>
        </p:nvSpPr>
        <p:spPr>
          <a:xfrm>
            <a:off x="2133600" y="457200"/>
            <a:ext cx="4054315" cy="923330"/>
          </a:xfrm>
          <a:prstGeom prst="rect">
            <a:avLst/>
          </a:prstGeom>
          <a:noFill/>
        </p:spPr>
        <p:txBody>
          <a:bodyPr wrap="squar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Networking</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w-intro.jpg"/>
          <p:cNvPicPr>
            <a:picLocks noChangeAspect="1"/>
          </p:cNvPicPr>
          <p:nvPr/>
        </p:nvPicPr>
        <p:blipFill>
          <a:blip r:embed="rId2"/>
          <a:stretch>
            <a:fillRect/>
          </a:stretch>
        </p:blipFill>
        <p:spPr>
          <a:xfrm>
            <a:off x="0" y="0"/>
            <a:ext cx="9144000" cy="685757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 y="228600"/>
            <a:ext cx="9144000" cy="1754326"/>
          </a:xfrm>
          <a:prstGeom prst="rect">
            <a:avLst/>
          </a:prstGeom>
          <a:noFill/>
        </p:spPr>
        <p:txBody>
          <a:bodyPr wrap="squar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Concept of Social Case work</a:t>
            </a:r>
          </a:p>
        </p:txBody>
      </p:sp>
      <p:graphicFrame>
        <p:nvGraphicFramePr>
          <p:cNvPr id="19" name="Diagram 18"/>
          <p:cNvGraphicFramePr/>
          <p:nvPr/>
        </p:nvGraphicFramePr>
        <p:xfrm>
          <a:off x="1524000" y="2057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609600"/>
            <a:ext cx="5562600" cy="7478970"/>
          </a:xfrm>
          <a:prstGeom prst="rect">
            <a:avLst/>
          </a:prstGeom>
          <a:noFill/>
        </p:spPr>
        <p:txBody>
          <a:bodyPr wrap="square" rtlCol="0">
            <a:spAutoFit/>
          </a:bodyPr>
          <a:lstStyle/>
          <a:p>
            <a:r>
              <a:rPr lang="en-US" sz="3200" dirty="0" smtClean="0">
                <a:latin typeface="Times New Roman" pitchFamily="18" charset="0"/>
                <a:cs typeface="Times New Roman" pitchFamily="18" charset="0"/>
              </a:rPr>
              <a:t>Schools of Social Case Work</a:t>
            </a: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pPr marL="514350" indent="-514350">
              <a:buAutoNum type="arabicPeriod"/>
            </a:pPr>
            <a:r>
              <a:rPr lang="en-US" sz="3200" dirty="0" smtClean="0">
                <a:latin typeface="Times New Roman" pitchFamily="18" charset="0"/>
                <a:cs typeface="Times New Roman" pitchFamily="18" charset="0"/>
              </a:rPr>
              <a:t>Diagnostic School of Social Case Work</a:t>
            </a:r>
          </a:p>
          <a:p>
            <a:pPr marL="514350" indent="-514350">
              <a:buAutoNum type="arabicPeriod"/>
            </a:pPr>
            <a:endParaRPr lang="en-US" sz="3200" dirty="0" smtClean="0">
              <a:latin typeface="Times New Roman" pitchFamily="18" charset="0"/>
              <a:cs typeface="Times New Roman" pitchFamily="18" charset="0"/>
            </a:endParaRPr>
          </a:p>
          <a:p>
            <a:pPr marL="514350" indent="-514350">
              <a:buAutoNum type="arabicPeriod"/>
            </a:pPr>
            <a:endParaRPr lang="en-US" sz="3200" dirty="0" smtClean="0">
              <a:latin typeface="Times New Roman" pitchFamily="18" charset="0"/>
              <a:cs typeface="Times New Roman" pitchFamily="18" charset="0"/>
            </a:endParaRPr>
          </a:p>
          <a:p>
            <a:pPr marL="514350" indent="-514350">
              <a:buAutoNum type="arabicPeriod"/>
            </a:pPr>
            <a:r>
              <a:rPr lang="en-US" sz="3200" dirty="0" smtClean="0">
                <a:latin typeface="Times New Roman" pitchFamily="18" charset="0"/>
                <a:cs typeface="Times New Roman" pitchFamily="18" charset="0"/>
              </a:rPr>
              <a:t>Functional School of Social Case Work</a:t>
            </a:r>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447800"/>
            <a:ext cx="6858000" cy="3539430"/>
          </a:xfrm>
          <a:prstGeom prst="rect">
            <a:avLst/>
          </a:prstGeom>
          <a:noFill/>
        </p:spPr>
        <p:txBody>
          <a:bodyPr wrap="square" rtlCol="0">
            <a:spAutoFit/>
          </a:bodyPr>
          <a:lstStyle/>
          <a:p>
            <a:r>
              <a:rPr lang="en-US" sz="2800" dirty="0" smtClean="0">
                <a:latin typeface="Times New Roman" pitchFamily="18" charset="0"/>
                <a:cs typeface="Times New Roman" pitchFamily="18" charset="0"/>
              </a:rPr>
              <a:t>Relationship between Client and Professional Worker</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marL="457200" indent="-457200">
              <a:buAutoNum type="arabicPeriod"/>
            </a:pPr>
            <a:r>
              <a:rPr lang="en-US" sz="2800" dirty="0" smtClean="0">
                <a:latin typeface="Times New Roman" pitchFamily="18" charset="0"/>
                <a:cs typeface="Times New Roman" pitchFamily="18" charset="0"/>
              </a:rPr>
              <a:t>Subjective Relations</a:t>
            </a:r>
          </a:p>
          <a:p>
            <a:pPr marL="457200" indent="-457200">
              <a:buAutoNum type="arabicPeriod"/>
            </a:pPr>
            <a:endParaRPr lang="en-US" sz="2800" dirty="0" smtClean="0">
              <a:latin typeface="Times New Roman" pitchFamily="18" charset="0"/>
              <a:cs typeface="Times New Roman" pitchFamily="18" charset="0"/>
            </a:endParaRPr>
          </a:p>
          <a:p>
            <a:pPr marL="457200" indent="-457200">
              <a:buAutoNum type="arabicPeriod"/>
            </a:pPr>
            <a:r>
              <a:rPr lang="en-US" sz="2800" dirty="0" smtClean="0">
                <a:latin typeface="Times New Roman" pitchFamily="18" charset="0"/>
                <a:cs typeface="Times New Roman" pitchFamily="18" charset="0"/>
              </a:rPr>
              <a:t>Conciseness relations</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685800" y="1600200"/>
            <a:ext cx="4343400" cy="2786703"/>
            <a:chOff x="304800" y="1545029"/>
            <a:chExt cx="4343400" cy="2786703"/>
          </a:xfrm>
        </p:grpSpPr>
        <p:sp>
          <p:nvSpPr>
            <p:cNvPr id="2" name="Isosceles Triangle 1"/>
            <p:cNvSpPr/>
            <p:nvPr/>
          </p:nvSpPr>
          <p:spPr>
            <a:xfrm>
              <a:off x="533400" y="2209800"/>
              <a:ext cx="1905000" cy="1676400"/>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sosceles Triangle 2"/>
            <p:cNvSpPr/>
            <p:nvPr/>
          </p:nvSpPr>
          <p:spPr>
            <a:xfrm rot="3673761">
              <a:off x="1952322" y="1430635"/>
              <a:ext cx="1939144" cy="2167931"/>
            </a:xfrm>
            <a:prstGeom prst="triangle">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a:stCxn id="2" idx="2"/>
              <a:endCxn id="3" idx="0"/>
            </p:cNvCxnSpPr>
            <p:nvPr/>
          </p:nvCxnSpPr>
          <p:spPr>
            <a:xfrm rot="5400000" flipH="1" flipV="1">
              <a:off x="1256065" y="1270218"/>
              <a:ext cx="1893317" cy="3338648"/>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19200" y="1905000"/>
              <a:ext cx="457200" cy="369332"/>
            </a:xfrm>
            <a:prstGeom prst="rect">
              <a:avLst/>
            </a:prstGeom>
            <a:noFill/>
          </p:spPr>
          <p:txBody>
            <a:bodyPr wrap="square" rtlCol="0">
              <a:spAutoFit/>
            </a:bodyPr>
            <a:lstStyle/>
            <a:p>
              <a:r>
                <a:rPr lang="en-US" dirty="0" smtClean="0"/>
                <a:t>C</a:t>
              </a:r>
              <a:endParaRPr lang="en-US" dirty="0"/>
            </a:p>
          </p:txBody>
        </p:sp>
        <p:sp>
          <p:nvSpPr>
            <p:cNvPr id="20" name="TextBox 19"/>
            <p:cNvSpPr txBox="1"/>
            <p:nvPr/>
          </p:nvSpPr>
          <p:spPr>
            <a:xfrm>
              <a:off x="304800" y="3962400"/>
              <a:ext cx="304800" cy="369332"/>
            </a:xfrm>
            <a:prstGeom prst="rect">
              <a:avLst/>
            </a:prstGeom>
            <a:noFill/>
          </p:spPr>
          <p:txBody>
            <a:bodyPr wrap="square" rtlCol="0">
              <a:spAutoFit/>
            </a:bodyPr>
            <a:lstStyle/>
            <a:p>
              <a:r>
                <a:rPr lang="en-US" dirty="0" smtClean="0"/>
                <a:t>O</a:t>
              </a:r>
              <a:endParaRPr lang="en-US" dirty="0"/>
            </a:p>
          </p:txBody>
        </p:sp>
        <p:sp>
          <p:nvSpPr>
            <p:cNvPr id="21" name="TextBox 20"/>
            <p:cNvSpPr txBox="1"/>
            <p:nvPr/>
          </p:nvSpPr>
          <p:spPr>
            <a:xfrm>
              <a:off x="2362200" y="3962400"/>
              <a:ext cx="381000" cy="369332"/>
            </a:xfrm>
            <a:prstGeom prst="rect">
              <a:avLst/>
            </a:prstGeom>
            <a:noFill/>
          </p:spPr>
          <p:txBody>
            <a:bodyPr wrap="square" rtlCol="0">
              <a:spAutoFit/>
            </a:bodyPr>
            <a:lstStyle/>
            <a:p>
              <a:r>
                <a:rPr lang="en-US" dirty="0" smtClean="0"/>
                <a:t>P</a:t>
              </a:r>
              <a:endParaRPr lang="en-US" dirty="0"/>
            </a:p>
          </p:txBody>
        </p:sp>
        <p:sp>
          <p:nvSpPr>
            <p:cNvPr id="22" name="TextBox 21"/>
            <p:cNvSpPr txBox="1"/>
            <p:nvPr/>
          </p:nvSpPr>
          <p:spPr>
            <a:xfrm>
              <a:off x="3886200" y="1600200"/>
              <a:ext cx="762000" cy="369332"/>
            </a:xfrm>
            <a:prstGeom prst="rect">
              <a:avLst/>
            </a:prstGeom>
            <a:noFill/>
          </p:spPr>
          <p:txBody>
            <a:bodyPr wrap="square" rtlCol="0">
              <a:spAutoFit/>
            </a:bodyPr>
            <a:lstStyle/>
            <a:p>
              <a:r>
                <a:rPr lang="en-US" dirty="0" smtClean="0"/>
                <a:t>COP</a:t>
              </a:r>
              <a:endParaRPr lang="en-US" dirty="0"/>
            </a:p>
          </p:txBody>
        </p:sp>
      </p:grpSp>
      <p:sp>
        <p:nvSpPr>
          <p:cNvPr id="23" name="TextBox 22"/>
          <p:cNvSpPr txBox="1"/>
          <p:nvPr/>
        </p:nvSpPr>
        <p:spPr>
          <a:xfrm>
            <a:off x="5181600" y="2743200"/>
            <a:ext cx="5715000" cy="1200329"/>
          </a:xfrm>
          <a:prstGeom prst="rect">
            <a:avLst/>
          </a:prstGeom>
          <a:noFill/>
        </p:spPr>
        <p:txBody>
          <a:bodyPr wrap="square" rtlCol="0">
            <a:spAutoFit/>
          </a:bodyPr>
          <a:lstStyle/>
          <a:p>
            <a:r>
              <a:rPr lang="en-US" dirty="0" smtClean="0"/>
              <a:t>COP = POLICE</a:t>
            </a:r>
          </a:p>
          <a:p>
            <a:endParaRPr lang="en-US" dirty="0" smtClean="0"/>
          </a:p>
          <a:p>
            <a:endParaRPr lang="en-US" dirty="0" smtClean="0"/>
          </a:p>
          <a:p>
            <a:r>
              <a:rPr lang="en-US" dirty="0" smtClean="0"/>
              <a:t>SOCIAL WORKER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81000"/>
            <a:ext cx="7010400" cy="92333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Social Case work ….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TextBox 3"/>
          <p:cNvSpPr txBox="1"/>
          <p:nvPr/>
        </p:nvSpPr>
        <p:spPr>
          <a:xfrm>
            <a:off x="609600" y="1905000"/>
            <a:ext cx="8153400" cy="3693319"/>
          </a:xfrm>
          <a:prstGeom prst="rect">
            <a:avLst/>
          </a:prstGeom>
          <a:noFill/>
        </p:spPr>
        <p:txBody>
          <a:bodyPr wrap="square" rtlCol="0">
            <a:spAutoFit/>
          </a:bodyPr>
          <a:lstStyle/>
          <a:p>
            <a:r>
              <a:rPr lang="en-US" dirty="0" smtClean="0">
                <a:solidFill>
                  <a:srgbClr val="FFFF00"/>
                </a:solidFill>
              </a:rPr>
              <a:t>Mary Richmond (1915)</a:t>
            </a:r>
          </a:p>
          <a:p>
            <a:r>
              <a:rPr lang="en-US" dirty="0"/>
              <a:t> </a:t>
            </a:r>
            <a:r>
              <a:rPr lang="en-US" dirty="0" smtClean="0"/>
              <a:t>        </a:t>
            </a:r>
          </a:p>
          <a:p>
            <a:r>
              <a:rPr lang="en-US" dirty="0" smtClean="0"/>
              <a:t>             “Social case may be defined as the art of doing different things for and with different people by co-operating with them to achieve at one and the same time their own and society’s betterment.”</a:t>
            </a:r>
          </a:p>
          <a:p>
            <a:endParaRPr lang="en-US" dirty="0"/>
          </a:p>
          <a:p>
            <a:endParaRPr lang="en-US" dirty="0" smtClean="0">
              <a:solidFill>
                <a:srgbClr val="FFFF00"/>
              </a:solidFill>
            </a:endParaRPr>
          </a:p>
          <a:p>
            <a:r>
              <a:rPr lang="en-US" dirty="0" smtClean="0">
                <a:solidFill>
                  <a:srgbClr val="FFFF00"/>
                </a:solidFill>
              </a:rPr>
              <a:t>Perlman (1957)</a:t>
            </a:r>
          </a:p>
          <a:p>
            <a:r>
              <a:rPr lang="en-US" dirty="0"/>
              <a:t> </a:t>
            </a:r>
            <a:r>
              <a:rPr lang="en-US" dirty="0" smtClean="0"/>
              <a:t>           </a:t>
            </a:r>
          </a:p>
          <a:p>
            <a:r>
              <a:rPr lang="en-US" dirty="0" smtClean="0"/>
              <a:t>              “Social case work is a process used by certain human welfare agencies to help individuals with their problems in social functioning”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754326"/>
          </a:xfrm>
          <a:prstGeom prst="rect">
            <a:avLst/>
          </a:prstGeom>
          <a:noFill/>
        </p:spPr>
        <p:txBody>
          <a:bodyPr wrap="squar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Component of Social case work</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TextBox 3"/>
          <p:cNvSpPr txBox="1"/>
          <p:nvPr/>
        </p:nvSpPr>
        <p:spPr>
          <a:xfrm>
            <a:off x="457200" y="1828800"/>
            <a:ext cx="8382000" cy="3970318"/>
          </a:xfrm>
          <a:prstGeom prst="rect">
            <a:avLst/>
          </a:prstGeom>
          <a:noFill/>
        </p:spPr>
        <p:txBody>
          <a:bodyPr wrap="square" rtlCol="0">
            <a:spAutoFit/>
          </a:bodyPr>
          <a:lstStyle/>
          <a:p>
            <a:r>
              <a:rPr lang="en-US" dirty="0" smtClean="0"/>
              <a:t>         “A PERSON with a PROBLEM comes to a PLACE where social workers helps him through a well-defined PROCESS”</a:t>
            </a:r>
          </a:p>
          <a:p>
            <a:r>
              <a:rPr lang="en-US" dirty="0"/>
              <a:t> </a:t>
            </a:r>
            <a:r>
              <a:rPr lang="en-US" dirty="0" smtClean="0"/>
              <a:t>                                                        - </a:t>
            </a:r>
            <a:r>
              <a:rPr lang="en-US" dirty="0" smtClean="0">
                <a:solidFill>
                  <a:srgbClr val="FFFF00"/>
                </a:solidFill>
              </a:rPr>
              <a:t>Perlman.</a:t>
            </a:r>
          </a:p>
          <a:p>
            <a:endParaRPr lang="en-US" dirty="0"/>
          </a:p>
          <a:p>
            <a:pPr>
              <a:buFont typeface="Arial" pitchFamily="34" charset="0"/>
              <a:buChar char="•"/>
            </a:pPr>
            <a:r>
              <a:rPr lang="en-US" dirty="0" smtClean="0">
                <a:solidFill>
                  <a:srgbClr val="FFFF00"/>
                </a:solidFill>
              </a:rPr>
              <a:t> PERSON</a:t>
            </a:r>
            <a:r>
              <a:rPr lang="en-US" dirty="0" smtClean="0"/>
              <a:t> – man, women, child, and aged, anyone with social emotional living.</a:t>
            </a:r>
          </a:p>
          <a:p>
            <a:pPr>
              <a:buFont typeface="Arial" pitchFamily="34" charset="0"/>
              <a:buChar char="•"/>
            </a:pPr>
            <a:endParaRPr lang="en-US" dirty="0"/>
          </a:p>
          <a:p>
            <a:pPr>
              <a:buFont typeface="Arial" pitchFamily="34" charset="0"/>
              <a:buChar char="•"/>
            </a:pPr>
            <a:r>
              <a:rPr lang="en-US" dirty="0" smtClean="0">
                <a:solidFill>
                  <a:srgbClr val="FFFF00"/>
                </a:solidFill>
              </a:rPr>
              <a:t> PROBELM </a:t>
            </a:r>
            <a:r>
              <a:rPr lang="en-US" dirty="0" smtClean="0"/>
              <a:t>– arise from some need/obstacle/accumulation of frustrations or maladjustments which threaten the adequacy of the person’s living situations or the effectiveness of his efforts to deal with it.</a:t>
            </a:r>
          </a:p>
          <a:p>
            <a:pPr>
              <a:buFont typeface="Arial" pitchFamily="34" charset="0"/>
              <a:buChar char="•"/>
            </a:pPr>
            <a:endParaRPr lang="en-US" dirty="0" smtClean="0"/>
          </a:p>
          <a:p>
            <a:pPr>
              <a:buFont typeface="Arial" pitchFamily="34" charset="0"/>
              <a:buChar char="•"/>
            </a:pPr>
            <a:r>
              <a:rPr lang="en-US" dirty="0" smtClean="0">
                <a:solidFill>
                  <a:srgbClr val="FFFF00"/>
                </a:solidFill>
              </a:rPr>
              <a:t> PLACE </a:t>
            </a:r>
            <a:r>
              <a:rPr lang="en-US" dirty="0" smtClean="0"/>
              <a:t> - social service agency, social welfare department.</a:t>
            </a:r>
          </a:p>
          <a:p>
            <a:pPr>
              <a:buFont typeface="Arial" pitchFamily="34" charset="0"/>
              <a:buChar char="•"/>
            </a:pPr>
            <a:endParaRPr lang="en-US" dirty="0" smtClean="0"/>
          </a:p>
          <a:p>
            <a:pPr>
              <a:buFont typeface="Arial" pitchFamily="34" charset="0"/>
              <a:buChar char="•"/>
            </a:pPr>
            <a:r>
              <a:rPr lang="en-US" dirty="0" smtClean="0">
                <a:solidFill>
                  <a:srgbClr val="FFFF00"/>
                </a:solidFill>
              </a:rPr>
              <a:t> PROCESS </a:t>
            </a:r>
            <a:r>
              <a:rPr lang="en-US" dirty="0" smtClean="0"/>
              <a:t>– progressive transaction between case worker and client.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TotalTime>
  <Words>528</Words>
  <Application>Microsoft Office PowerPoint</Application>
  <PresentationFormat>On-screen Show (4:3)</PresentationFormat>
  <Paragraphs>160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rahul</dc:creator>
  <cp:lastModifiedBy>ajju DON</cp:lastModifiedBy>
  <cp:revision>21</cp:revision>
  <dcterms:created xsi:type="dcterms:W3CDTF">2010-10-13T15:27:13Z</dcterms:created>
  <dcterms:modified xsi:type="dcterms:W3CDTF">2012-10-02T04:31:11Z</dcterms:modified>
</cp:coreProperties>
</file>