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9/17/2013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edg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1752599"/>
          </a:xfrm>
        </p:spPr>
        <p:txBody>
          <a:bodyPr/>
          <a:lstStyle/>
          <a:p>
            <a:r>
              <a:rPr lang="en-US" dirty="0" smtClean="0"/>
              <a:t>Field Work Agency Visit</a:t>
            </a:r>
            <a:endParaRPr lang="en-IN" dirty="0"/>
          </a:p>
        </p:txBody>
      </p:sp>
      <p:sp>
        <p:nvSpPr>
          <p:cNvPr id="3" name="Subtitle 2"/>
          <p:cNvSpPr>
            <a:spLocks noGrp="1"/>
          </p:cNvSpPr>
          <p:nvPr>
            <p:ph type="subTitle" idx="1"/>
          </p:nvPr>
        </p:nvSpPr>
        <p:spPr>
          <a:xfrm>
            <a:off x="1371600" y="4953000"/>
            <a:ext cx="6400800" cy="685800"/>
          </a:xfrm>
        </p:spPr>
        <p:txBody>
          <a:bodyPr/>
          <a:lstStyle/>
          <a:p>
            <a:r>
              <a:rPr lang="en-US" dirty="0" smtClean="0"/>
              <a:t>Dr. </a:t>
            </a:r>
            <a:r>
              <a:rPr lang="en-US" smtClean="0"/>
              <a:t>A</a:t>
            </a:r>
            <a:r>
              <a:rPr lang="en-US" dirty="0" smtClean="0"/>
              <a:t>. P. Singh</a:t>
            </a:r>
            <a:endParaRPr lang="en-IN"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828800"/>
            <a:ext cx="7848600" cy="3693319"/>
          </a:xfrm>
          <a:prstGeom prst="rect">
            <a:avLst/>
          </a:prstGeom>
        </p:spPr>
        <p:txBody>
          <a:bodyPr wrap="square">
            <a:spAutoFit/>
          </a:bodyPr>
          <a:lstStyle/>
          <a:p>
            <a:r>
              <a:rPr lang="en-US" dirty="0" smtClean="0"/>
              <a:t>Field work, as generally understood, is a way to translate knowledge through certain skills and techniques into action. Field work is probably as old as history itself. Probably a primitive learner, a caveman had also to learn how to hunt in Field work situation. ‘</a:t>
            </a:r>
            <a:r>
              <a:rPr lang="en-US" b="1" i="1" dirty="0" smtClean="0"/>
              <a:t>Learning by doing</a:t>
            </a:r>
            <a:r>
              <a:rPr lang="en-US" i="1" dirty="0" smtClean="0"/>
              <a:t>’</a:t>
            </a:r>
            <a:r>
              <a:rPr lang="en-US" dirty="0" smtClean="0"/>
              <a:t>, has been thus the source of human acquisition which finds a ready support in the ideologies of Rousseau and </a:t>
            </a:r>
            <a:r>
              <a:rPr lang="en-US" dirty="0" err="1" smtClean="0"/>
              <a:t>Pestolozzi</a:t>
            </a:r>
            <a:r>
              <a:rPr lang="en-US" dirty="0" smtClean="0"/>
              <a:t>. Concept  of 'Field work' given by </a:t>
            </a:r>
            <a:r>
              <a:rPr lang="en-US" b="1" dirty="0" err="1" smtClean="0"/>
              <a:t>M.N.Shrinivas</a:t>
            </a:r>
            <a:r>
              <a:rPr lang="en-US" dirty="0" smtClean="0"/>
              <a:t> is quite comprehensive and clear which says field work is on educationally planned and professionally guided </a:t>
            </a:r>
            <a:r>
              <a:rPr lang="en-US" dirty="0" err="1" smtClean="0"/>
              <a:t>programme</a:t>
            </a:r>
            <a:r>
              <a:rPr lang="en-US" dirty="0" smtClean="0"/>
              <a:t> of interaction of a student with the real situation experienced through. welfare, institutional, multi organizations and people based system in order to help him, Perceive understand appropriate existing human conditions and work to bring about designed improvement and change in them. </a:t>
            </a:r>
            <a:endParaRPr lang="en-IN" dirty="0"/>
          </a:p>
        </p:txBody>
      </p:sp>
      <p:sp>
        <p:nvSpPr>
          <p:cNvPr id="3" name="Title 2"/>
          <p:cNvSpPr>
            <a:spLocks noGrp="1"/>
          </p:cNvSpPr>
          <p:nvPr>
            <p:ph type="title"/>
          </p:nvPr>
        </p:nvSpPr>
        <p:spPr>
          <a:xfrm>
            <a:off x="457200" y="533400"/>
            <a:ext cx="8229600" cy="762000"/>
          </a:xfrm>
        </p:spPr>
        <p:txBody>
          <a:bodyPr>
            <a:normAutofit/>
          </a:bodyPr>
          <a:lstStyle/>
          <a:p>
            <a:r>
              <a:rPr lang="en-US" dirty="0" smtClean="0"/>
              <a:t>Concept of F W</a:t>
            </a:r>
            <a:endParaRPr lang="en-IN" dirty="0"/>
          </a:p>
        </p:txBody>
      </p:sp>
      <p:sp>
        <p:nvSpPr>
          <p:cNvPr id="4" name="Content Placeholder 3"/>
          <p:cNvSpPr>
            <a:spLocks noGrp="1"/>
          </p:cNvSpPr>
          <p:nvPr>
            <p:ph idx="1"/>
          </p:nvPr>
        </p:nvSpPr>
        <p:spPr>
          <a:xfrm>
            <a:off x="457200" y="1981201"/>
            <a:ext cx="8001000" cy="3276600"/>
          </a:xfrm>
        </p:spPr>
        <p:txBody>
          <a:bodyPr/>
          <a:lstStyle/>
          <a:p>
            <a:endParaRPr lang="en-IN"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dirty="0" smtClean="0"/>
              <a:t>Dimensions of F W Practice</a:t>
            </a:r>
            <a:endParaRPr lang="en-IN" dirty="0"/>
          </a:p>
        </p:txBody>
      </p:sp>
      <p:sp>
        <p:nvSpPr>
          <p:cNvPr id="3" name="Content Placeholder 2"/>
          <p:cNvSpPr>
            <a:spLocks noGrp="1"/>
          </p:cNvSpPr>
          <p:nvPr>
            <p:ph idx="1"/>
          </p:nvPr>
        </p:nvSpPr>
        <p:spPr/>
        <p:txBody>
          <a:bodyPr>
            <a:normAutofit/>
          </a:bodyPr>
          <a:lstStyle/>
          <a:p>
            <a:r>
              <a:rPr lang="en-US" dirty="0" smtClean="0"/>
              <a:t>Problem</a:t>
            </a:r>
          </a:p>
          <a:p>
            <a:r>
              <a:rPr lang="en-US" dirty="0" smtClean="0"/>
              <a:t>System</a:t>
            </a:r>
          </a:p>
          <a:p>
            <a:r>
              <a:rPr lang="en-US" dirty="0" smtClean="0"/>
              <a:t>Process</a:t>
            </a:r>
          </a:p>
          <a:p>
            <a:r>
              <a:rPr lang="en-US" dirty="0" smtClean="0"/>
              <a:t>Function, Purpose &amp; Goals</a:t>
            </a:r>
          </a:p>
          <a:p>
            <a:r>
              <a:rPr lang="en-US" dirty="0" smtClean="0"/>
              <a:t>Values</a:t>
            </a:r>
          </a:p>
          <a:p>
            <a:r>
              <a:rPr lang="en-US" dirty="0" smtClean="0"/>
              <a:t>Professional role</a:t>
            </a:r>
          </a:p>
          <a:p>
            <a:r>
              <a:rPr lang="en-US" dirty="0" smtClean="0"/>
              <a:t>Methods</a:t>
            </a:r>
          </a:p>
          <a:p>
            <a:r>
              <a:rPr lang="en-US" dirty="0" smtClean="0"/>
              <a:t>Communication</a:t>
            </a:r>
          </a:p>
          <a:p>
            <a:endParaRPr lang="en-IN"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Agency visit</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b="1" dirty="0" smtClean="0"/>
              <a:t> </a:t>
            </a:r>
            <a:r>
              <a:rPr lang="en-US" dirty="0" smtClean="0"/>
              <a:t>It is the practice of many schools of social work to begin the field work </a:t>
            </a:r>
            <a:r>
              <a:rPr lang="en-US" dirty="0" err="1" smtClean="0"/>
              <a:t>programme</a:t>
            </a:r>
            <a:r>
              <a:rPr lang="en-US" dirty="0" smtClean="0"/>
              <a:t> by organizing a serried of visits to social welfare agencies in the area.  This is particularly useful to those students who never had an opportunity to visit similar agencies.  Such visits will give to the student’s concrete instances of social welfare </a:t>
            </a:r>
            <a:r>
              <a:rPr lang="en-US" dirty="0" err="1" smtClean="0"/>
              <a:t>programmes</a:t>
            </a:r>
            <a:r>
              <a:rPr lang="en-US" dirty="0" smtClean="0"/>
              <a:t>.  During these visits they study the objectives of the agency, administration of </a:t>
            </a:r>
            <a:r>
              <a:rPr lang="en-US" dirty="0" err="1" smtClean="0"/>
              <a:t>programmes</a:t>
            </a:r>
            <a:r>
              <a:rPr lang="en-US" dirty="0" smtClean="0"/>
              <a:t>, sources of finance, areas of strength and weakness etc. and get a total picture of the institutions.  This will particularly be helpful because some of these students are likely to be placed for field work in these agencies and this prior study and contact is very useful.</a:t>
            </a:r>
            <a:endParaRPr lang="en-IN" dirty="0" smtClean="0"/>
          </a:p>
          <a:p>
            <a:endParaRPr lang="en-IN"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153400" cy="3970318"/>
          </a:xfrm>
          <a:prstGeom prst="rect">
            <a:avLst/>
          </a:prstGeom>
        </p:spPr>
        <p:txBody>
          <a:bodyPr wrap="square">
            <a:spAutoFit/>
          </a:bodyPr>
          <a:lstStyle/>
          <a:p>
            <a:r>
              <a:rPr lang="en-US" dirty="0" smtClean="0"/>
              <a:t>Whether in the course of such visits or during educational tours, the students should remember that they are neither, sightseers nor over seers.  They are going into the agencies by the kind courtesy of the agency personnel, to study the working of these agencies as they are, and not as they should be.  They should be able to learn by listening to people and observing closely but remember that their job is not that of inspectors, critics or advisors.  If suggestions are asked for, realistic and practical ones may be given.  It must be remembered that many of these agencies are functioning under various kinds of limitations and the visitors may be disappointed if one expects to find ideal conditions in all of them.  The questions put to the agency personnel should be simple and straightforward and only to elicit needed information.  They should not be cynical in approach or critical in tone.  Well written and comprehensive reports on these visits will indicate how much one has been able to learn as a result of these visits.  The agency visits will enlarge the breadth of their vision while report writing will develop the facility of expression.</a:t>
            </a:r>
            <a:endParaRPr lang="en-IN"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89038"/>
          </a:xfrm>
        </p:spPr>
        <p:txBody>
          <a:bodyPr>
            <a:normAutofit fontScale="90000"/>
          </a:bodyPr>
          <a:lstStyle/>
          <a:p>
            <a:r>
              <a:rPr lang="en-US" b="1" i="1" dirty="0" smtClean="0"/>
              <a:t>Agency Response to Social Work Practicum</a:t>
            </a:r>
            <a:r>
              <a:rPr lang="en-IN" b="1" dirty="0" smtClean="0"/>
              <a:t/>
            </a:r>
            <a:br>
              <a:rPr lang="en-IN" b="1" dirty="0" smtClean="0"/>
            </a:br>
            <a:endParaRPr lang="en-IN" dirty="0"/>
          </a:p>
        </p:txBody>
      </p:sp>
      <p:sp>
        <p:nvSpPr>
          <p:cNvPr id="3" name="Content Placeholder 2"/>
          <p:cNvSpPr>
            <a:spLocks noGrp="1"/>
          </p:cNvSpPr>
          <p:nvPr>
            <p:ph idx="1"/>
          </p:nvPr>
        </p:nvSpPr>
        <p:spPr/>
        <p:txBody>
          <a:bodyPr>
            <a:normAutofit/>
          </a:bodyPr>
          <a:lstStyle/>
          <a:p>
            <a:pPr lvl="0"/>
            <a:r>
              <a:rPr lang="en-US" dirty="0" smtClean="0"/>
              <a:t>Many organizations feel that it is a burden for the professional engaged, as they have to spend time and energy for the learning of the students from the educational institutes.</a:t>
            </a:r>
            <a:endParaRPr lang="en-IN" dirty="0" smtClean="0"/>
          </a:p>
          <a:p>
            <a:pPr lvl="0"/>
            <a:r>
              <a:rPr lang="en-US" dirty="0" smtClean="0"/>
              <a:t>The agencies have adopted the people centered movements leaving aside the method-centered practice in social work, thereby resulting in mismatch in the process of fieldwork needs of the institute of learning.</a:t>
            </a:r>
            <a:endParaRPr lang="en-IN" dirty="0" smtClean="0"/>
          </a:p>
          <a:p>
            <a:endParaRPr lang="en-IN"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05000"/>
            <a:ext cx="7924800" cy="3139321"/>
          </a:xfrm>
          <a:prstGeom prst="rect">
            <a:avLst/>
          </a:prstGeom>
        </p:spPr>
        <p:txBody>
          <a:bodyPr wrap="square">
            <a:spAutoFit/>
          </a:bodyPr>
          <a:lstStyle/>
          <a:p>
            <a:pPr lvl="0"/>
            <a:r>
              <a:rPr lang="en-US" dirty="0" smtClean="0"/>
              <a:t> *The process of liberalization, privatization and globalization has placed the clients, groups and communities in vulnerable situation increased unemployment, underemployment in this poverty stricken country where management of social services has to depend a lot on the government and funding agencies curtailing the grants for people centered development projects.</a:t>
            </a:r>
          </a:p>
          <a:p>
            <a:pPr lvl="0"/>
            <a:endParaRPr lang="en-IN" dirty="0" smtClean="0"/>
          </a:p>
          <a:p>
            <a:pPr lvl="0"/>
            <a:r>
              <a:rPr lang="en-US" dirty="0" smtClean="0"/>
              <a:t>*Some organizations take fieldwork placement of students as an invited encroachment to the field of their work and avoid or refuse such placement.</a:t>
            </a:r>
          </a:p>
          <a:p>
            <a:pPr lvl="0"/>
            <a:endParaRPr lang="en-IN" dirty="0" smtClean="0"/>
          </a:p>
          <a:p>
            <a:pPr lvl="0"/>
            <a:r>
              <a:rPr lang="en-US" dirty="0" smtClean="0"/>
              <a:t>*Considering the proximity and availability of professional organizations the institutes has a very few choice of fieldwork agencies for placement of students.</a:t>
            </a:r>
            <a:endParaRPr lang="en-IN"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665835">
            <a:off x="403282" y="497850"/>
            <a:ext cx="7620000" cy="5170646"/>
          </a:xfrm>
          <a:prstGeom prst="rect">
            <a:avLst/>
          </a:prstGeom>
          <a:noFill/>
        </p:spPr>
        <p:txBody>
          <a:bodyPr wrap="square" rtlCol="0">
            <a:spAutoFit/>
          </a:bodyPr>
          <a:lstStyle/>
          <a:p>
            <a:r>
              <a:rPr lang="en-US" sz="5400" dirty="0" smtClean="0"/>
              <a:t>                                                          </a:t>
            </a:r>
            <a:r>
              <a:rPr lang="en-US" sz="13800" dirty="0" smtClean="0">
                <a:latin typeface="Comic Sans MS" pitchFamily="66" charset="0"/>
              </a:rPr>
              <a:t>Thank</a:t>
            </a:r>
            <a:r>
              <a:rPr lang="en-US" sz="5400" dirty="0" smtClean="0"/>
              <a:t> </a:t>
            </a:r>
            <a:r>
              <a:rPr lang="en-US" sz="13800" dirty="0" smtClean="0">
                <a:latin typeface="Comic Sans MS" pitchFamily="66" charset="0"/>
              </a:rPr>
              <a:t>you</a:t>
            </a:r>
            <a:endParaRPr lang="en-IN" sz="13800" dirty="0">
              <a:latin typeface="Comic Sans MS" pitchFamily="66" charset="0"/>
            </a:endParaRPr>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TotalTime>
  <Words>699</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Field Work Agency Visit</vt:lpstr>
      <vt:lpstr>Concept of F W</vt:lpstr>
      <vt:lpstr>Dimensions of F W Practice</vt:lpstr>
      <vt:lpstr>Agency visit </vt:lpstr>
      <vt:lpstr>Slide 5</vt:lpstr>
      <vt:lpstr>Agency Response to Social Work Practicum </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Work Agency Visit</dc:title>
  <dc:creator>lenovo</dc:creator>
  <cp:lastModifiedBy>lenovo</cp:lastModifiedBy>
  <cp:revision>11</cp:revision>
  <dcterms:created xsi:type="dcterms:W3CDTF">2006-08-16T00:00:00Z</dcterms:created>
  <dcterms:modified xsi:type="dcterms:W3CDTF">2013-09-17T06:04:17Z</dcterms:modified>
</cp:coreProperties>
</file>