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CA2A-666F-4221-98D3-474E3EAE8C91}" type="datetimeFigureOut">
              <a:rPr lang="en-IN" smtClean="0"/>
              <a:t>08-09-2022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F0FA3-30ED-4DC7-B997-57DC40CF9B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2026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CA2A-666F-4221-98D3-474E3EAE8C91}" type="datetimeFigureOut">
              <a:rPr lang="en-IN" smtClean="0"/>
              <a:t>08-09-2022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F0FA3-30ED-4DC7-B997-57DC40CF9B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26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CA2A-666F-4221-98D3-474E3EAE8C91}" type="datetimeFigureOut">
              <a:rPr lang="en-IN" smtClean="0"/>
              <a:t>08-09-2022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F0FA3-30ED-4DC7-B997-57DC40CF9B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0723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CA2A-666F-4221-98D3-474E3EAE8C91}" type="datetimeFigureOut">
              <a:rPr lang="en-IN" smtClean="0"/>
              <a:t>08-09-2022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F0FA3-30ED-4DC7-B997-57DC40CF9B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072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CA2A-666F-4221-98D3-474E3EAE8C91}" type="datetimeFigureOut">
              <a:rPr lang="en-IN" smtClean="0"/>
              <a:t>08-09-2022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F0FA3-30ED-4DC7-B997-57DC40CF9B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88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CA2A-666F-4221-98D3-474E3EAE8C91}" type="datetimeFigureOut">
              <a:rPr lang="en-IN" smtClean="0"/>
              <a:t>08-09-2022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F0FA3-30ED-4DC7-B997-57DC40CF9B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1981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CA2A-666F-4221-98D3-474E3EAE8C91}" type="datetimeFigureOut">
              <a:rPr lang="en-IN" smtClean="0"/>
              <a:t>08-09-2022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F0FA3-30ED-4DC7-B997-57DC40CF9B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597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CA2A-666F-4221-98D3-474E3EAE8C91}" type="datetimeFigureOut">
              <a:rPr lang="en-IN" smtClean="0"/>
              <a:t>08-09-2022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F0FA3-30ED-4DC7-B997-57DC40CF9B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710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CA2A-666F-4221-98D3-474E3EAE8C91}" type="datetimeFigureOut">
              <a:rPr lang="en-IN" smtClean="0"/>
              <a:t>08-09-2022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F0FA3-30ED-4DC7-B997-57DC40CF9B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4317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CA2A-666F-4221-98D3-474E3EAE8C91}" type="datetimeFigureOut">
              <a:rPr lang="en-IN" smtClean="0"/>
              <a:t>08-09-2022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F0FA3-30ED-4DC7-B997-57DC40CF9B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8908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CA2A-666F-4221-98D3-474E3EAE8C91}" type="datetimeFigureOut">
              <a:rPr lang="en-IN" smtClean="0"/>
              <a:t>08-09-2022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F0FA3-30ED-4DC7-B997-57DC40CF9B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668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8CA2A-666F-4221-98D3-474E3EAE8C91}" type="datetimeFigureOut">
              <a:rPr lang="en-IN" smtClean="0"/>
              <a:t>08-09-2022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F0FA3-30ED-4DC7-B997-57DC40CF9B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934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itrifying_bacteria" TargetMode="External"/><Relationship Id="rId7" Type="http://schemas.openxmlformats.org/officeDocument/2006/relationships/hyperlink" Target="https://en.wikipedia.org/wiki/Nitrate" TargetMode="External"/><Relationship Id="rId2" Type="http://schemas.openxmlformats.org/officeDocument/2006/relationships/hyperlink" Target="https://en.wikipedia.org/wiki/Nitrosomona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Nitrobacter" TargetMode="External"/><Relationship Id="rId5" Type="http://schemas.openxmlformats.org/officeDocument/2006/relationships/hyperlink" Target="https://en.wikipedia.org/wiki/Nitrite" TargetMode="External"/><Relationship Id="rId4" Type="http://schemas.openxmlformats.org/officeDocument/2006/relationships/hyperlink" Target="https://en.wikipedia.org/wiki/Ammoniu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History of Microbiology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72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Selman A Waksman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S. A. Waksman published the book “Principles of soil Microbiology" and thereby encouraged the research in soil microbiology (1927). </a:t>
            </a:r>
          </a:p>
          <a:p>
            <a:r>
              <a:rPr lang="en-US" dirty="0" smtClean="0"/>
              <a:t>Studied the role of soil as the source of antagonistic organisms with special reference to soil </a:t>
            </a:r>
            <a:r>
              <a:rPr lang="en-US" dirty="0" err="1" smtClean="0"/>
              <a:t>actinomycetes</a:t>
            </a:r>
            <a:r>
              <a:rPr lang="en-US" dirty="0" smtClean="0"/>
              <a:t> (1942) </a:t>
            </a:r>
          </a:p>
          <a:p>
            <a:r>
              <a:rPr lang="en-US" dirty="0" smtClean="0"/>
              <a:t>Discovered the antibiotic "Streptomycin" produced by Streptomyces </a:t>
            </a:r>
            <a:r>
              <a:rPr lang="en-US" dirty="0" err="1" smtClean="0"/>
              <a:t>griseus</a:t>
            </a:r>
            <a:r>
              <a:rPr lang="en-US" dirty="0" smtClean="0"/>
              <a:t>, a soil </a:t>
            </a:r>
            <a:r>
              <a:rPr lang="en-US" dirty="0" err="1" smtClean="0"/>
              <a:t>actinomycets</a:t>
            </a:r>
            <a:r>
              <a:rPr lang="en-US" dirty="0" smtClean="0"/>
              <a:t> (1944).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10277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799286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one of the founders of virology and environmental microbiology.</a:t>
            </a:r>
          </a:p>
          <a:p>
            <a:r>
              <a:rPr lang="en-US" dirty="0" smtClean="0"/>
              <a:t>1898 Discovery of viruses: </a:t>
            </a:r>
            <a:r>
              <a:rPr lang="en-US" i="1" dirty="0" err="1" smtClean="0"/>
              <a:t>contagium</a:t>
            </a:r>
            <a:r>
              <a:rPr lang="en-US" i="1" dirty="0" smtClean="0"/>
              <a:t> </a:t>
            </a:r>
            <a:r>
              <a:rPr lang="en-US" i="1" dirty="0" err="1" smtClean="0"/>
              <a:t>vivum</a:t>
            </a:r>
            <a:r>
              <a:rPr lang="en-US" i="1" dirty="0" smtClean="0"/>
              <a:t> </a:t>
            </a:r>
            <a:r>
              <a:rPr lang="en-US" i="1" dirty="0" err="1" smtClean="0"/>
              <a:t>fluidum</a:t>
            </a:r>
            <a:r>
              <a:rPr lang="en-US" i="1" dirty="0" smtClean="0"/>
              <a:t> with infected sap of Tobacco mosaic virus</a:t>
            </a:r>
          </a:p>
          <a:p>
            <a:r>
              <a:rPr lang="en-US" dirty="0" smtClean="0"/>
              <a:t>He named it </a:t>
            </a:r>
            <a:r>
              <a:rPr lang="en-US" i="1" dirty="0" smtClean="0"/>
              <a:t>virus</a:t>
            </a:r>
          </a:p>
          <a:p>
            <a:r>
              <a:rPr lang="en-US" dirty="0" smtClean="0"/>
              <a:t>Invented the Enrichment technique for pure culture isolation from soil</a:t>
            </a:r>
          </a:p>
          <a:p>
            <a:r>
              <a:rPr lang="en-US" dirty="0" smtClean="0"/>
              <a:t>discovered the phenomenon of bacterial sulfate reduction, a form of anaerobic respiration. </a:t>
            </a:r>
          </a:p>
          <a:p>
            <a:r>
              <a:rPr lang="en-US" dirty="0" smtClean="0"/>
              <a:t>He learned bacteria could use sulfate as a terminal electron acceptor, instead of oxygen. This discovery has had an important impact on our current understanding of biogeochemical cycles. </a:t>
            </a:r>
          </a:p>
          <a:p>
            <a:r>
              <a:rPr lang="en-US" dirty="0" err="1" smtClean="0"/>
              <a:t>Spirillum</a:t>
            </a:r>
            <a:r>
              <a:rPr lang="en-US" dirty="0" smtClean="0"/>
              <a:t> </a:t>
            </a:r>
            <a:r>
              <a:rPr lang="en-US" dirty="0" err="1" smtClean="0"/>
              <a:t>desulfuricans</a:t>
            </a:r>
            <a:r>
              <a:rPr lang="en-US" dirty="0" smtClean="0"/>
              <a:t>, now known as </a:t>
            </a:r>
            <a:r>
              <a:rPr lang="en-US" dirty="0" err="1" smtClean="0"/>
              <a:t>Desulfovibrio</a:t>
            </a:r>
            <a:r>
              <a:rPr lang="en-US" dirty="0" smtClean="0"/>
              <a:t> </a:t>
            </a:r>
            <a:r>
              <a:rPr lang="en-US" dirty="0" err="1" smtClean="0"/>
              <a:t>desulfuricans</a:t>
            </a:r>
            <a:r>
              <a:rPr lang="en-US" dirty="0" smtClean="0"/>
              <a:t>, the first known sulfate-reducing bacterium, was isolated and described by </a:t>
            </a:r>
            <a:r>
              <a:rPr lang="en-US" dirty="0" err="1" smtClean="0"/>
              <a:t>Beijerinck</a:t>
            </a:r>
            <a:r>
              <a:rPr lang="en-US" dirty="0" smtClean="0"/>
              <a:t>.</a:t>
            </a:r>
          </a:p>
          <a:p>
            <a:r>
              <a:rPr lang="en-US" dirty="0" smtClean="0"/>
              <a:t>Nitrogen fixation investigated in root nodules of plants</a:t>
            </a:r>
          </a:p>
          <a:p>
            <a:r>
              <a:rPr lang="en-US" dirty="0" smtClean="0"/>
              <a:t>Described the process of Symbiotic association between bacteria and plants</a:t>
            </a:r>
          </a:p>
          <a:p>
            <a:pPr marL="0" indent="0">
              <a:buNone/>
            </a:pPr>
            <a:endParaRPr lang="en-IN" i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Martinus</a:t>
            </a:r>
            <a:r>
              <a:rPr lang="en-IN" dirty="0" smtClean="0"/>
              <a:t> W </a:t>
            </a:r>
            <a:r>
              <a:rPr lang="en-IN" dirty="0" err="1" smtClean="0"/>
              <a:t>Beijerink</a:t>
            </a:r>
            <a:r>
              <a:rPr lang="en-IN" dirty="0" smtClean="0"/>
              <a:t> (1851-1931)</a:t>
            </a:r>
            <a:endParaRPr lang="en-IN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8452" y="189226"/>
            <a:ext cx="1730148" cy="234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211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238404" cy="1072977"/>
          </a:xfrm>
        </p:spPr>
        <p:txBody>
          <a:bodyPr/>
          <a:lstStyle/>
          <a:p>
            <a:r>
              <a:rPr lang="en-IN" dirty="0" smtClean="0"/>
              <a:t>Sergei N </a:t>
            </a:r>
            <a:r>
              <a:rPr lang="en-IN" dirty="0" err="1" smtClean="0"/>
              <a:t>Winogradsky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Ukrainian microbiologist, ecologist and soil scientist who pioneered the cycle-of-life concept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1888.</a:t>
            </a:r>
            <a:r>
              <a:rPr lang="en-IN" dirty="0"/>
              <a:t> </a:t>
            </a:r>
            <a:r>
              <a:rPr lang="en-IN" dirty="0" smtClean="0"/>
              <a:t>investigation </a:t>
            </a:r>
            <a:r>
              <a:rPr lang="en-IN" dirty="0"/>
              <a:t>into the process of nitrification, identifying the genera </a:t>
            </a:r>
            <a:r>
              <a:rPr lang="en-IN" i="1" dirty="0" err="1">
                <a:hlinkClick r:id="rId2" tooltip="Nitrosomonas"/>
              </a:rPr>
              <a:t>Nitrosomonas</a:t>
            </a:r>
            <a:r>
              <a:rPr lang="en-IN" dirty="0"/>
              <a:t> and </a:t>
            </a:r>
            <a:r>
              <a:rPr lang="en-IN" i="1" dirty="0" err="1">
                <a:hlinkClick r:id="rId3" tooltip="Nitrifying bacteria"/>
              </a:rPr>
              <a:t>Nitrosococcus</a:t>
            </a:r>
            <a:r>
              <a:rPr lang="en-IN" dirty="0"/>
              <a:t>, which oxidizes </a:t>
            </a:r>
            <a:r>
              <a:rPr lang="en-IN" dirty="0">
                <a:hlinkClick r:id="rId4" tooltip="Ammonium"/>
              </a:rPr>
              <a:t>ammonium</a:t>
            </a:r>
            <a:r>
              <a:rPr lang="en-IN" dirty="0"/>
              <a:t> to </a:t>
            </a:r>
            <a:r>
              <a:rPr lang="en-IN" dirty="0">
                <a:hlinkClick r:id="rId5" tooltip="Nitrite"/>
              </a:rPr>
              <a:t>nitrite</a:t>
            </a:r>
            <a:r>
              <a:rPr lang="en-IN" dirty="0"/>
              <a:t>, and </a:t>
            </a:r>
            <a:r>
              <a:rPr lang="en-IN" i="1" dirty="0" err="1">
                <a:hlinkClick r:id="rId6" tooltip="Nitrobacter"/>
              </a:rPr>
              <a:t>Nitrobacter</a:t>
            </a:r>
            <a:r>
              <a:rPr lang="en-IN" dirty="0"/>
              <a:t>, which oxidizes nitrite to </a:t>
            </a:r>
            <a:r>
              <a:rPr lang="en-IN" u="sng" dirty="0">
                <a:hlinkClick r:id="rId7"/>
              </a:rPr>
              <a:t>nitrate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1922, </a:t>
            </a:r>
            <a:r>
              <a:rPr lang="en-US" dirty="0" smtClean="0"/>
              <a:t>head </a:t>
            </a:r>
            <a:r>
              <a:rPr lang="en-US" dirty="0"/>
              <a:t>the division of agricultural bacteriology at the Pasteur Institute </a:t>
            </a:r>
            <a:r>
              <a:rPr lang="en-US" dirty="0" smtClean="0"/>
              <a:t>- </a:t>
            </a:r>
            <a:r>
              <a:rPr lang="en-US" dirty="0"/>
              <a:t>he worked on a number of topics, among them iron bacteria, nitrifying bacteria, nitrogen fixation by </a:t>
            </a:r>
            <a:r>
              <a:rPr lang="en-US" dirty="0" err="1"/>
              <a:t>Azotobacter</a:t>
            </a:r>
            <a:r>
              <a:rPr lang="en-US" dirty="0"/>
              <a:t>, cellulose-decomposing bacteria, and culture methods for soil </a:t>
            </a:r>
            <a:r>
              <a:rPr lang="en-US" dirty="0" smtClean="0"/>
              <a:t>microorganisms</a:t>
            </a:r>
          </a:p>
          <a:p>
            <a:r>
              <a:rPr lang="en-US" dirty="0" smtClean="0"/>
              <a:t>DISCOVERED </a:t>
            </a:r>
            <a:r>
              <a:rPr lang="en-US" b="1" dirty="0" smtClean="0"/>
              <a:t>Chemoautotrophy</a:t>
            </a:r>
            <a:r>
              <a:rPr lang="en-US" dirty="0"/>
              <a:t>, which soon became popularly known as chemosynthesis, the process by which organisms derive energy from a number of different inorganic compounds and obtain carbon in the form of carbon dioxide</a:t>
            </a:r>
            <a:r>
              <a:rPr lang="en-US" dirty="0" smtClean="0"/>
              <a:t>.</a:t>
            </a:r>
          </a:p>
          <a:p>
            <a:r>
              <a:rPr lang="en-US" dirty="0"/>
              <a:t>The </a:t>
            </a:r>
            <a:r>
              <a:rPr lang="en-US" dirty="0" err="1"/>
              <a:t>Winogradsky</a:t>
            </a:r>
            <a:r>
              <a:rPr lang="en-US" dirty="0"/>
              <a:t> column remains an important display of chemoautotrophy and microbial </a:t>
            </a:r>
            <a:r>
              <a:rPr lang="en-US" dirty="0" smtClean="0"/>
              <a:t>ecology</a:t>
            </a:r>
          </a:p>
          <a:p>
            <a:r>
              <a:rPr lang="en-US" dirty="0" smtClean="0"/>
              <a:t>Discovery of several </a:t>
            </a:r>
            <a:r>
              <a:rPr lang="en-US" dirty="0" err="1" smtClean="0"/>
              <a:t>biogenochemical</a:t>
            </a:r>
            <a:r>
              <a:rPr lang="en-US" smtClean="0"/>
              <a:t> pathways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56257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22" y="822160"/>
            <a:ext cx="6708371" cy="504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540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226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History of Microbiology</vt:lpstr>
      <vt:lpstr>Selman A Waksman</vt:lpstr>
      <vt:lpstr>Martinus W Beijerink (1851-1931)</vt:lpstr>
      <vt:lpstr>Sergei N Winogradsky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2022-09-08T08:54:51Z</dcterms:created>
  <dcterms:modified xsi:type="dcterms:W3CDTF">2022-09-08T09:38:24Z</dcterms:modified>
</cp:coreProperties>
</file>