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3"/>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FBBA2EE-4186-4145-96BE-099B8051CFA5}" type="datetimeFigureOut">
              <a:rPr lang="en-US" smtClean="0"/>
              <a:t>10/5/22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7E3404C-4D03-B540-A7F7-F17EFE622758}"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16997142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FBBA2EE-4186-4145-96BE-099B8051CFA5}" type="datetimeFigureOut">
              <a:rPr lang="en-US" smtClean="0"/>
              <a:t>10/5/22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3404C-4D03-B540-A7F7-F17EFE622758}" type="slidenum">
              <a:rPr lang="en-US" smtClean="0"/>
              <a:t>‹#›</a:t>
            </a:fld>
            <a:endParaRPr lang="en-US"/>
          </a:p>
        </p:txBody>
      </p:sp>
    </p:spTree>
    <p:extLst>
      <p:ext uri="{BB962C8B-B14F-4D97-AF65-F5344CB8AC3E}">
        <p14:creationId xmlns:p14="http://schemas.microsoft.com/office/powerpoint/2010/main" val="42451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FBBA2EE-4186-4145-96BE-099B8051CFA5}" type="datetimeFigureOut">
              <a:rPr lang="en-US" smtClean="0"/>
              <a:t>10/5/22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3404C-4D03-B540-A7F7-F17EFE622758}" type="slidenum">
              <a:rPr lang="en-US" smtClean="0"/>
              <a:t>‹#›</a:t>
            </a:fld>
            <a:endParaRPr lang="en-US"/>
          </a:p>
        </p:txBody>
      </p:sp>
    </p:spTree>
    <p:extLst>
      <p:ext uri="{BB962C8B-B14F-4D97-AF65-F5344CB8AC3E}">
        <p14:creationId xmlns:p14="http://schemas.microsoft.com/office/powerpoint/2010/main" val="69102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FBBA2EE-4186-4145-96BE-099B8051CFA5}" type="datetimeFigureOut">
              <a:rPr lang="en-US" smtClean="0"/>
              <a:t>10/5/22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3404C-4D03-B540-A7F7-F17EFE622758}" type="slidenum">
              <a:rPr lang="en-US" smtClean="0"/>
              <a:t>‹#›</a:t>
            </a:fld>
            <a:endParaRPr lang="en-US"/>
          </a:p>
        </p:txBody>
      </p:sp>
    </p:spTree>
    <p:extLst>
      <p:ext uri="{BB962C8B-B14F-4D97-AF65-F5344CB8AC3E}">
        <p14:creationId xmlns:p14="http://schemas.microsoft.com/office/powerpoint/2010/main" val="75980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FBBA2EE-4186-4145-96BE-099B8051CFA5}" type="datetimeFigureOut">
              <a:rPr lang="en-US" smtClean="0"/>
              <a:t>10/5/22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7E3404C-4D03-B540-A7F7-F17EFE622758}"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146206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FBBA2EE-4186-4145-96BE-099B8051CFA5}" type="datetimeFigureOut">
              <a:rPr lang="en-US" smtClean="0"/>
              <a:t>10/5/22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3404C-4D03-B540-A7F7-F17EFE622758}" type="slidenum">
              <a:rPr lang="en-US" smtClean="0"/>
              <a:t>‹#›</a:t>
            </a:fld>
            <a:endParaRPr lang="en-US"/>
          </a:p>
        </p:txBody>
      </p:sp>
    </p:spTree>
    <p:extLst>
      <p:ext uri="{BB962C8B-B14F-4D97-AF65-F5344CB8AC3E}">
        <p14:creationId xmlns:p14="http://schemas.microsoft.com/office/powerpoint/2010/main" val="385471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FBBA2EE-4186-4145-96BE-099B8051CFA5}" type="datetimeFigureOut">
              <a:rPr lang="en-US" smtClean="0"/>
              <a:t>10/5/22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3404C-4D03-B540-A7F7-F17EFE622758}" type="slidenum">
              <a:rPr lang="en-US" smtClean="0"/>
              <a:t>‹#›</a:t>
            </a:fld>
            <a:endParaRPr lang="en-US"/>
          </a:p>
        </p:txBody>
      </p:sp>
    </p:spTree>
    <p:extLst>
      <p:ext uri="{BB962C8B-B14F-4D97-AF65-F5344CB8AC3E}">
        <p14:creationId xmlns:p14="http://schemas.microsoft.com/office/powerpoint/2010/main" val="28478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FBBA2EE-4186-4145-96BE-099B8051CFA5}" type="datetimeFigureOut">
              <a:rPr lang="en-US" smtClean="0"/>
              <a:t>10/5/22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3404C-4D03-B540-A7F7-F17EFE622758}" type="slidenum">
              <a:rPr lang="en-US" smtClean="0"/>
              <a:t>‹#›</a:t>
            </a:fld>
            <a:endParaRPr lang="en-US"/>
          </a:p>
        </p:txBody>
      </p:sp>
    </p:spTree>
    <p:extLst>
      <p:ext uri="{BB962C8B-B14F-4D97-AF65-F5344CB8AC3E}">
        <p14:creationId xmlns:p14="http://schemas.microsoft.com/office/powerpoint/2010/main" val="3578184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BBA2EE-4186-4145-96BE-099B8051CFA5}" type="datetimeFigureOut">
              <a:rPr lang="en-US" smtClean="0"/>
              <a:t>10/5/22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3404C-4D03-B540-A7F7-F17EFE622758}" type="slidenum">
              <a:rPr lang="en-US" smtClean="0"/>
              <a:t>‹#›</a:t>
            </a:fld>
            <a:endParaRPr lang="en-US"/>
          </a:p>
        </p:txBody>
      </p:sp>
    </p:spTree>
    <p:extLst>
      <p:ext uri="{BB962C8B-B14F-4D97-AF65-F5344CB8AC3E}">
        <p14:creationId xmlns:p14="http://schemas.microsoft.com/office/powerpoint/2010/main" val="3528996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FBBA2EE-4186-4145-96BE-099B8051CFA5}" type="datetimeFigureOut">
              <a:rPr lang="en-US" smtClean="0"/>
              <a:t>10/5/22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E3404C-4D03-B540-A7F7-F17EFE62275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266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FBBA2EE-4186-4145-96BE-099B8051CFA5}" type="datetimeFigureOut">
              <a:rPr lang="en-US" smtClean="0"/>
              <a:t>10/5/22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7E3404C-4D03-B540-A7F7-F17EFE622758}"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3954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FBBA2EE-4186-4145-96BE-099B8051CFA5}" type="datetimeFigureOut">
              <a:rPr lang="en-US" smtClean="0"/>
              <a:t>10/5/22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7E3404C-4D03-B540-A7F7-F17EFE622758}"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1238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5E9C-F408-7A3C-728A-F348E2A52375}"/>
              </a:ext>
            </a:extLst>
          </p:cNvPr>
          <p:cNvSpPr>
            <a:spLocks noGrp="1"/>
          </p:cNvSpPr>
          <p:nvPr>
            <p:ph type="ctrTitle"/>
          </p:nvPr>
        </p:nvSpPr>
        <p:spPr/>
        <p:txBody>
          <a:bodyPr/>
          <a:lstStyle/>
          <a:p>
            <a:r>
              <a:rPr lang="en-US" dirty="0" err="1"/>
              <a:t>Labour</a:t>
            </a:r>
            <a:r>
              <a:rPr lang="en-US" dirty="0"/>
              <a:t> law and constitution</a:t>
            </a:r>
          </a:p>
        </p:txBody>
      </p:sp>
      <p:sp>
        <p:nvSpPr>
          <p:cNvPr id="3" name="Subtitle 2">
            <a:extLst>
              <a:ext uri="{FF2B5EF4-FFF2-40B4-BE49-F238E27FC236}">
                <a16:creationId xmlns:a16="http://schemas.microsoft.com/office/drawing/2014/main" id="{06D00B48-8B59-E5F4-8AE0-1C8DB6D248C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0626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F4696C-F47D-3E95-494F-28547A5A8BA7}"/>
              </a:ext>
            </a:extLst>
          </p:cNvPr>
          <p:cNvSpPr>
            <a:spLocks noGrp="1"/>
          </p:cNvSpPr>
          <p:nvPr>
            <p:ph idx="1"/>
          </p:nvPr>
        </p:nvSpPr>
        <p:spPr>
          <a:xfrm>
            <a:off x="1349298" y="847493"/>
            <a:ext cx="9623502" cy="5019907"/>
          </a:xfrm>
        </p:spPr>
        <p:txBody>
          <a:bodyPr/>
          <a:lstStyle/>
          <a:p>
            <a:r>
              <a:rPr lang="en-IN" dirty="0">
                <a:highlight>
                  <a:srgbClr val="FFFF00"/>
                </a:highlight>
              </a:rPr>
              <a:t>Even a very liberal interpretation of Article 19(1) (c) cannot lead to the conclusion that the trade unions have a guaranteed right to an effective collective bargaining or to strike</a:t>
            </a:r>
            <a:r>
              <a:rPr lang="en-IN" dirty="0"/>
              <a:t>, either as part of collective bargaining or otherwise. The right to strike or the right to declare a lockout may be controlled or restricted by appropriate industrial legislation. (</a:t>
            </a:r>
            <a:r>
              <a:rPr lang="en-IN" i="1" dirty="0" err="1"/>
              <a:t>Baldev</a:t>
            </a:r>
            <a:r>
              <a:rPr lang="en-IN" i="1" dirty="0"/>
              <a:t> Singh Gandhi v. State of Rajasthan</a:t>
            </a:r>
            <a:r>
              <a:rPr lang="en-IN" dirty="0"/>
              <a:t>, </a:t>
            </a:r>
            <a:r>
              <a:rPr lang="en-IN" i="1" dirty="0"/>
              <a:t>AIR 2002 SC 1124). </a:t>
            </a:r>
            <a:endParaRPr lang="en-IN" dirty="0"/>
          </a:p>
          <a:p>
            <a:endParaRPr lang="en-US" dirty="0"/>
          </a:p>
        </p:txBody>
      </p:sp>
    </p:spTree>
    <p:extLst>
      <p:ext uri="{BB962C8B-B14F-4D97-AF65-F5344CB8AC3E}">
        <p14:creationId xmlns:p14="http://schemas.microsoft.com/office/powerpoint/2010/main" val="2961304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A2B9B-603E-0F55-1D5D-72146DD28760}"/>
              </a:ext>
            </a:extLst>
          </p:cNvPr>
          <p:cNvSpPr>
            <a:spLocks noGrp="1"/>
          </p:cNvSpPr>
          <p:nvPr>
            <p:ph idx="1"/>
          </p:nvPr>
        </p:nvSpPr>
        <p:spPr>
          <a:xfrm>
            <a:off x="1427355" y="613317"/>
            <a:ext cx="9879981" cy="5698273"/>
          </a:xfrm>
        </p:spPr>
        <p:txBody>
          <a:bodyPr>
            <a:normAutofit/>
          </a:bodyPr>
          <a:lstStyle/>
          <a:p>
            <a:r>
              <a:rPr lang="en-IN" dirty="0"/>
              <a:t>In the case of </a:t>
            </a:r>
            <a:r>
              <a:rPr lang="en-IN" i="1" dirty="0"/>
              <a:t>Olga </a:t>
            </a:r>
            <a:r>
              <a:rPr lang="en-IN" i="1" dirty="0" err="1"/>
              <a:t>Tellis</a:t>
            </a:r>
            <a:r>
              <a:rPr lang="en-IN" i="1" dirty="0"/>
              <a:t> &amp; </a:t>
            </a:r>
            <a:r>
              <a:rPr lang="en-IN" i="1" dirty="0" err="1"/>
              <a:t>Ors</a:t>
            </a:r>
            <a:r>
              <a:rPr lang="en-IN" i="1" dirty="0"/>
              <a:t> v. Bombay Municipal Corporation</a:t>
            </a:r>
            <a:r>
              <a:rPr lang="en-IN" dirty="0"/>
              <a:t>, AIR 1986 SC 180, the Court held: “As we have stated while summing up the petitioners’ case, the main plank of their argument is that the right to life which is guaranteed by Article 21 includes the right to livelihood and since, they will be deprived of their livelihood if they are evicted from their slum and pavement dwellings, their eviction is tantamount to deprivation of their life and is hence unconstitutional. For purposes of argument, we will assume the factual correctness of the premise that if the petitioners are evicted from their dwellings, they will be deprived of their livelihood. Upon that assumption, the question which we have to consider is whether the right to life includes the right to livelihood. We see only one answer to that question, namely, that it does. </a:t>
            </a:r>
          </a:p>
          <a:p>
            <a:r>
              <a:rPr lang="en-IN" dirty="0">
                <a:highlight>
                  <a:srgbClr val="FFFF00"/>
                </a:highlight>
              </a:rPr>
              <a:t>Deprive a person of his right to livelihood and you shall have deprived him of his life. Indeed, that explains the massive migration of the rural population to big cities. They migrate because they have no means of livelihood in the villages. The motive force which people their desertion of their hearths and homes in the village is that struggle for survival, that is, the struggle for life. So unimpeachable is the evidence of the nexus between life and the means of livelihood. They have to eat to live: Only a handful can afford the luxury of living to eat. That they can do, namely, eat, only if they have the means of livelihood. </a:t>
            </a:r>
          </a:p>
          <a:p>
            <a:endParaRPr lang="en-US" dirty="0"/>
          </a:p>
        </p:txBody>
      </p:sp>
    </p:spTree>
    <p:extLst>
      <p:ext uri="{BB962C8B-B14F-4D97-AF65-F5344CB8AC3E}">
        <p14:creationId xmlns:p14="http://schemas.microsoft.com/office/powerpoint/2010/main" val="1549414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9346C6-337A-62D2-B53A-967CF365E132}"/>
              </a:ext>
            </a:extLst>
          </p:cNvPr>
          <p:cNvSpPr>
            <a:spLocks noGrp="1"/>
          </p:cNvSpPr>
          <p:nvPr>
            <p:ph idx="1"/>
          </p:nvPr>
        </p:nvSpPr>
        <p:spPr>
          <a:xfrm>
            <a:off x="1405054" y="802888"/>
            <a:ext cx="9567746" cy="5064512"/>
          </a:xfrm>
        </p:spPr>
        <p:txBody>
          <a:bodyPr>
            <a:normAutofit/>
          </a:bodyPr>
          <a:lstStyle/>
          <a:p>
            <a:r>
              <a:rPr lang="en-IN" dirty="0"/>
              <a:t>In the case of </a:t>
            </a:r>
            <a:r>
              <a:rPr lang="en-IN" i="1" dirty="0"/>
              <a:t>Paschim Banga Khet Mazdoor Samity v. State of West Bengal </a:t>
            </a:r>
            <a:r>
              <a:rPr lang="en-IN" dirty="0"/>
              <a:t>(</a:t>
            </a:r>
            <a:r>
              <a:rPr lang="en-IN" i="1" dirty="0"/>
              <a:t>AIR 1996 SC 2426), </a:t>
            </a:r>
            <a:r>
              <a:rPr lang="en-IN" dirty="0"/>
              <a:t>a mazdoor fell from a </a:t>
            </a:r>
            <a:r>
              <a:rPr lang="en-IN" dirty="0">
                <a:highlight>
                  <a:srgbClr val="FFFF00"/>
                </a:highlight>
              </a:rPr>
              <a:t>running train </a:t>
            </a:r>
            <a:r>
              <a:rPr lang="en-IN" dirty="0"/>
              <a:t>and was seriously injured. He was sent from one government hospital to another and finally he had to be admitted in a </a:t>
            </a:r>
            <a:r>
              <a:rPr lang="en-IN" dirty="0">
                <a:highlight>
                  <a:srgbClr val="FFFF00"/>
                </a:highlight>
              </a:rPr>
              <a:t>private hospital </a:t>
            </a:r>
            <a:r>
              <a:rPr lang="en-IN" dirty="0"/>
              <a:t>where he had to incur an expenditure of Rs. 17,000/- on his treatment. Feeling aggrieved at the indifferent attitude shown by the various government hospitals, he filed a writ petition in the Supreme Court under Art. 32. The Court has ruled that</a:t>
            </a:r>
            <a:r>
              <a:rPr lang="en-IN" dirty="0">
                <a:highlight>
                  <a:srgbClr val="FFFF00"/>
                </a:highlight>
              </a:rPr>
              <a:t>: “the Constitution envisages establishment of a welfare state, and in a welfare state, the primary duty of the government is to provide adequate medical facilities for the people. The Government discharges this obligation by running hospitals and health centres to provide medical care to those who need them. Art. 21 imposes an obligation on the State to safeguard the right to life of every person. Preservation </a:t>
            </a:r>
            <a:r>
              <a:rPr lang="en-IN" dirty="0"/>
              <a:t>of human life is thus of paramount importance.” </a:t>
            </a:r>
          </a:p>
          <a:p>
            <a:endParaRPr lang="en-US" dirty="0"/>
          </a:p>
        </p:txBody>
      </p:sp>
    </p:spTree>
    <p:extLst>
      <p:ext uri="{BB962C8B-B14F-4D97-AF65-F5344CB8AC3E}">
        <p14:creationId xmlns:p14="http://schemas.microsoft.com/office/powerpoint/2010/main" val="3364717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FA726-A698-8562-0FF5-EE8CE7E69B9C}"/>
              </a:ext>
            </a:extLst>
          </p:cNvPr>
          <p:cNvSpPr>
            <a:spLocks noGrp="1"/>
          </p:cNvSpPr>
          <p:nvPr>
            <p:ph idx="1"/>
          </p:nvPr>
        </p:nvSpPr>
        <p:spPr>
          <a:xfrm>
            <a:off x="1338146" y="680224"/>
            <a:ext cx="9634654" cy="5187176"/>
          </a:xfrm>
        </p:spPr>
        <p:txBody>
          <a:bodyPr>
            <a:normAutofit/>
          </a:bodyPr>
          <a:lstStyle/>
          <a:p>
            <a:r>
              <a:rPr lang="en-IN" dirty="0"/>
              <a:t>Article 23(1) </a:t>
            </a:r>
          </a:p>
          <a:p>
            <a:r>
              <a:rPr lang="en-IN" dirty="0"/>
              <a:t>proscribes three unsocial practices, viz., (1) </a:t>
            </a:r>
            <a:r>
              <a:rPr lang="en-IN" dirty="0" err="1"/>
              <a:t>begar</a:t>
            </a:r>
            <a:r>
              <a:rPr lang="en-IN" dirty="0"/>
              <a:t>; (2) traffic in human beings; and (3) forced labour. </a:t>
            </a:r>
          </a:p>
          <a:p>
            <a:r>
              <a:rPr lang="en-IN" dirty="0"/>
              <a:t>in </a:t>
            </a:r>
            <a:r>
              <a:rPr lang="en-IN" i="1" dirty="0" err="1"/>
              <a:t>Sanjit</a:t>
            </a:r>
            <a:r>
              <a:rPr lang="en-IN" i="1" dirty="0"/>
              <a:t> Roy v. State of Rajasthan</a:t>
            </a:r>
            <a:r>
              <a:rPr lang="en-IN" dirty="0"/>
              <a:t>, </a:t>
            </a:r>
            <a:r>
              <a:rPr lang="en-IN" i="1" dirty="0"/>
              <a:t>1983, SCR (2) 271 </a:t>
            </a:r>
            <a:r>
              <a:rPr lang="en-IN" dirty="0"/>
              <a:t>case, it was held that when a person provides labour or service to another for remuneration which is less than the prescribed minimum wages, the labour so provided clearly falls within the ambit of the words ‘</a:t>
            </a:r>
            <a:r>
              <a:rPr lang="en-IN" dirty="0">
                <a:highlight>
                  <a:srgbClr val="FFFF00"/>
                </a:highlight>
              </a:rPr>
              <a:t>forced labour’ </a:t>
            </a:r>
            <a:r>
              <a:rPr lang="en-IN" dirty="0"/>
              <a:t>under Article 23. </a:t>
            </a:r>
            <a:r>
              <a:rPr lang="en-IN" dirty="0">
                <a:highlight>
                  <a:srgbClr val="FFFF00"/>
                </a:highlight>
              </a:rPr>
              <a:t>The rationale adopted was that when someone works for less than the minimum wages, the presumption is that he or she is working under some compulsion</a:t>
            </a:r>
            <a:r>
              <a:rPr lang="en-IN" dirty="0"/>
              <a:t>. Hence it was held that such a person would be entitled to approach the higher judiciary under writ jurisdiction (Article 226 or Article 32) for the enforcement of fundamental rights which include the payment of minimum wages. </a:t>
            </a:r>
          </a:p>
          <a:p>
            <a:endParaRPr lang="en-US" dirty="0"/>
          </a:p>
        </p:txBody>
      </p:sp>
    </p:spTree>
    <p:extLst>
      <p:ext uri="{BB962C8B-B14F-4D97-AF65-F5344CB8AC3E}">
        <p14:creationId xmlns:p14="http://schemas.microsoft.com/office/powerpoint/2010/main" val="2699428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2641E7-D34E-554D-0E89-F3EB173A38BF}"/>
              </a:ext>
            </a:extLst>
          </p:cNvPr>
          <p:cNvSpPr>
            <a:spLocks noGrp="1"/>
          </p:cNvSpPr>
          <p:nvPr>
            <p:ph idx="1"/>
          </p:nvPr>
        </p:nvSpPr>
        <p:spPr>
          <a:xfrm>
            <a:off x="1538868" y="747132"/>
            <a:ext cx="9433932" cy="5120268"/>
          </a:xfrm>
        </p:spPr>
        <p:txBody>
          <a:bodyPr>
            <a:normAutofit/>
          </a:bodyPr>
          <a:lstStyle/>
          <a:p>
            <a:r>
              <a:rPr lang="en-IN" dirty="0"/>
              <a:t>Article 24 of the Constitution of India is also enforceable against private citizens and lays down a prohibition against the employment of children below the age of fourteen years in any factory or mine or any other hazardous employment. This is also in consonance with Articles 39(e) and (f) in Part IV of the Constitution which emphasizes the need to protect the health and strength of workers, and also to protect children against exploitation. The Child Labour (Prohibition and Regulation) Act, 1986 specifically prohibits the employment of children in certain industries deemed to be hazardous and provides the scope for extending such prohibition to other sectors. </a:t>
            </a:r>
          </a:p>
          <a:p>
            <a:r>
              <a:rPr lang="en-IN" dirty="0"/>
              <a:t>Article 39(f) of the Constitution of India enumerates the importance of protecting children from exploitation and to give them proper opportunities and facilities to develop. These ideas are in consonance with the prohibitions against ‘forced labour’ and employment of children below the age of fourteen years, which have been laid down under Article 23 and 24 respectively. </a:t>
            </a:r>
          </a:p>
          <a:p>
            <a:endParaRPr lang="en-US" dirty="0"/>
          </a:p>
        </p:txBody>
      </p:sp>
    </p:spTree>
    <p:extLst>
      <p:ext uri="{BB962C8B-B14F-4D97-AF65-F5344CB8AC3E}">
        <p14:creationId xmlns:p14="http://schemas.microsoft.com/office/powerpoint/2010/main" val="406737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B77C5B-3F5B-74B0-3891-5C391E6703F7}"/>
              </a:ext>
            </a:extLst>
          </p:cNvPr>
          <p:cNvSpPr>
            <a:spLocks noGrp="1"/>
          </p:cNvSpPr>
          <p:nvPr>
            <p:ph idx="1"/>
          </p:nvPr>
        </p:nvSpPr>
        <p:spPr>
          <a:xfrm>
            <a:off x="1371600" y="735980"/>
            <a:ext cx="9601200" cy="5131420"/>
          </a:xfrm>
        </p:spPr>
        <p:txBody>
          <a:bodyPr>
            <a:normAutofit/>
          </a:bodyPr>
          <a:lstStyle/>
          <a:p>
            <a:r>
              <a:rPr lang="en-IN" dirty="0"/>
              <a:t>Articles 38, 39, 41, 42 and 43 have a special relevance in the field of industrial legislation and adjudication. In fact, </a:t>
            </a:r>
            <a:r>
              <a:rPr lang="en-IN" dirty="0">
                <a:highlight>
                  <a:srgbClr val="FFFF00"/>
                </a:highlight>
              </a:rPr>
              <a:t>they are the substratum or rather ‘magna carta’ of industrial jurisprudence. The</a:t>
            </a:r>
            <a:r>
              <a:rPr lang="en-IN" dirty="0"/>
              <a:t>y encompass the responsibility of the Government, both Central and State, towards the labour to secure for them social order and living wages, keeping with the economic and political conditions of the country. </a:t>
            </a:r>
          </a:p>
          <a:p>
            <a:r>
              <a:rPr lang="en-IN" dirty="0"/>
              <a:t>Article 38(1) directs the state to strive “to promote the welfare of the people by securing and protecting as effectively as it may a social order in which justice, social, economic and political, shall inform all the institutions of the national life.” </a:t>
            </a:r>
          </a:p>
          <a:p>
            <a:r>
              <a:rPr lang="en-IN" dirty="0"/>
              <a:t>Article 38(2) directs the state to strive “to minimise the inequalities in income,” and endeavour “to eliminate inequalities in status, facilities and opportunities, not only amongst individuals but also groups of people residing in different areas or engaged in different vocations”. </a:t>
            </a:r>
          </a:p>
          <a:p>
            <a:endParaRPr lang="en-US" dirty="0"/>
          </a:p>
        </p:txBody>
      </p:sp>
    </p:spTree>
    <p:extLst>
      <p:ext uri="{BB962C8B-B14F-4D97-AF65-F5344CB8AC3E}">
        <p14:creationId xmlns:p14="http://schemas.microsoft.com/office/powerpoint/2010/main" val="2474549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6567B3-4DE3-F655-AEF7-B3EB7F0D4FC3}"/>
              </a:ext>
            </a:extLst>
          </p:cNvPr>
          <p:cNvSpPr>
            <a:spLocks noGrp="1"/>
          </p:cNvSpPr>
          <p:nvPr>
            <p:ph idx="1"/>
          </p:nvPr>
        </p:nvSpPr>
        <p:spPr>
          <a:xfrm>
            <a:off x="1505414" y="814039"/>
            <a:ext cx="9467385" cy="5053361"/>
          </a:xfrm>
        </p:spPr>
        <p:txBody>
          <a:bodyPr>
            <a:normAutofit/>
          </a:bodyPr>
          <a:lstStyle/>
          <a:p>
            <a:r>
              <a:rPr lang="en-IN" dirty="0"/>
              <a:t>Pursuant to Article 39 (d), Parliament has enacted the Equal Remuneration Act, 1976. The directive contained in Article 39 (d) and the Act passed thereto can be judicially enforceable by the court. The Act provides for payment of equal remuneration to men and women workers for the same work, or work of a similar nature and for the prevention of discrimination on grounds of sex. </a:t>
            </a:r>
          </a:p>
          <a:p>
            <a:r>
              <a:rPr lang="en-IN" dirty="0"/>
              <a:t>In the case of </a:t>
            </a:r>
            <a:r>
              <a:rPr lang="en-IN" i="1" dirty="0" err="1"/>
              <a:t>Randhir</a:t>
            </a:r>
            <a:r>
              <a:rPr lang="en-IN" i="1" dirty="0"/>
              <a:t> .Singh v. Union of </a:t>
            </a:r>
            <a:r>
              <a:rPr lang="en-IN" i="1" dirty="0" err="1"/>
              <a:t>lndia</a:t>
            </a:r>
            <a:r>
              <a:rPr lang="en-IN" dirty="0"/>
              <a:t>, the Supreme Court has held that the principle of “Equal </a:t>
            </a:r>
            <a:r>
              <a:rPr lang="en-IN" dirty="0">
                <a:highlight>
                  <a:srgbClr val="FFFF00"/>
                </a:highlight>
              </a:rPr>
              <a:t>pay for equal work though not a fundamental right” is certainly a constitutional goal and, therefore, capable of enforcement through constitutional remedies under Article 32 of the Constitution. The doctrine of equal pay for equal work is equally applicable to persons employed on a daily wage basis. They are also entitled to the same wages as other permanent employees in the department employed to do the identical </a:t>
            </a:r>
            <a:r>
              <a:rPr lang="en-IN" dirty="0"/>
              <a:t>work. </a:t>
            </a:r>
          </a:p>
          <a:p>
            <a:endParaRPr lang="en-US" dirty="0"/>
          </a:p>
        </p:txBody>
      </p:sp>
    </p:spTree>
    <p:extLst>
      <p:ext uri="{BB962C8B-B14F-4D97-AF65-F5344CB8AC3E}">
        <p14:creationId xmlns:p14="http://schemas.microsoft.com/office/powerpoint/2010/main" val="658827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DF3600-873C-73FF-0DEB-7DEDAF1BD531}"/>
              </a:ext>
            </a:extLst>
          </p:cNvPr>
          <p:cNvSpPr>
            <a:spLocks noGrp="1"/>
          </p:cNvSpPr>
          <p:nvPr>
            <p:ph idx="1"/>
          </p:nvPr>
        </p:nvSpPr>
        <p:spPr>
          <a:xfrm>
            <a:off x="1561170" y="579863"/>
            <a:ext cx="9411629" cy="5287537"/>
          </a:xfrm>
        </p:spPr>
        <p:txBody>
          <a:bodyPr/>
          <a:lstStyle/>
          <a:p>
            <a:r>
              <a:rPr lang="en-IN" dirty="0"/>
              <a:t>n pursuance of the doctrine of equal pay for equal work, the Supreme Court has ruled in </a:t>
            </a:r>
            <a:r>
              <a:rPr lang="en-IN" i="1" dirty="0"/>
              <a:t>State of Haryana v. Rajpal Sharma </a:t>
            </a:r>
            <a:r>
              <a:rPr lang="en-IN" dirty="0"/>
              <a:t>(AIR 1997 SC 449), </a:t>
            </a:r>
            <a:r>
              <a:rPr lang="en-IN" i="1" dirty="0"/>
              <a:t>inter alia</a:t>
            </a:r>
            <a:r>
              <a:rPr lang="en-IN" dirty="0"/>
              <a:t>, that teachers employed in aided schools be paid the same salary and dearness allowance as is paid to teachers employed in government schools. The Court has observed: “The application of doctrine arises where employees are equal in every respect, in educational qualifications, duties, functions and measure of responsibilities and yet they are denied equality in pay. If the classification for prescribing different scales of pay is founded on reasonable nexus the principle will not apply.” </a:t>
            </a:r>
          </a:p>
          <a:p>
            <a:endParaRPr lang="en-US" dirty="0"/>
          </a:p>
        </p:txBody>
      </p:sp>
    </p:spTree>
    <p:extLst>
      <p:ext uri="{BB962C8B-B14F-4D97-AF65-F5344CB8AC3E}">
        <p14:creationId xmlns:p14="http://schemas.microsoft.com/office/powerpoint/2010/main" val="276202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80E0B-5E2A-B73D-E684-8B157CD0B9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8EA079-A59A-3765-C178-AD38D40849B0}"/>
              </a:ext>
            </a:extLst>
          </p:cNvPr>
          <p:cNvSpPr>
            <a:spLocks noGrp="1"/>
          </p:cNvSpPr>
          <p:nvPr>
            <p:ph idx="1"/>
          </p:nvPr>
        </p:nvSpPr>
        <p:spPr/>
        <p:txBody>
          <a:bodyPr>
            <a:normAutofit fontScale="92500" lnSpcReduction="10000"/>
          </a:bodyPr>
          <a:lstStyle/>
          <a:p>
            <a:r>
              <a:rPr lang="en-IN" dirty="0"/>
              <a:t>In </a:t>
            </a:r>
            <a:r>
              <a:rPr lang="en-IN" i="1" dirty="0"/>
              <a:t>M. C. Mehta v. State of Tamil Nadu</a:t>
            </a:r>
            <a:r>
              <a:rPr lang="en-IN" dirty="0"/>
              <a:t>, </a:t>
            </a:r>
            <a:r>
              <a:rPr lang="en-IN" i="1" dirty="0"/>
              <a:t>(1991) 1 SCC 283) </a:t>
            </a:r>
            <a:r>
              <a:rPr lang="en-IN" dirty="0"/>
              <a:t>it has been held that in view of Article 39 the employment of children within the match factories directly connected with the manufacturing process of matches” and fireworks cannot be allowed as it is hazardous. Children can, however, be employed in the process of packing but it should be done in area away from the place of manufacturing to avoid exposure to accidents. In an another landmark judgment in </a:t>
            </a:r>
            <a:r>
              <a:rPr lang="en-IN" i="1" dirty="0"/>
              <a:t>M. C. Mehta v. State of T. N. known as (Child Labour Abolition case) </a:t>
            </a:r>
            <a:r>
              <a:rPr lang="en-IN" dirty="0"/>
              <a:t>a three Judges Bench of the Supreme Court held that children below the age of 14 years cannot be employed in any hazardous industry, or mines or other work. The matter was brought in the notice of the Court by public spirited lawyer Sri M. C. Mehta through a public interest litigation under Article 32. He told the Court about the plight of children engaged in </a:t>
            </a:r>
            <a:r>
              <a:rPr lang="en-IN" dirty="0" err="1"/>
              <a:t>Sivakasi</a:t>
            </a:r>
            <a:r>
              <a:rPr lang="en-IN" dirty="0"/>
              <a:t> Cracker Factories and how the constitutional right of these children guaranteed by Article 24 was being grossly violated and requested the Court to issue appropriate directions to the Governments to take steps to abolish child labour. </a:t>
            </a:r>
          </a:p>
          <a:p>
            <a:endParaRPr lang="en-US" dirty="0"/>
          </a:p>
        </p:txBody>
      </p:sp>
    </p:spTree>
    <p:extLst>
      <p:ext uri="{BB962C8B-B14F-4D97-AF65-F5344CB8AC3E}">
        <p14:creationId xmlns:p14="http://schemas.microsoft.com/office/powerpoint/2010/main" val="282926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1503-4349-8925-8D1C-A9BAFBD59E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F9531C-FBBE-3158-298F-E692F7C4FD7C}"/>
              </a:ext>
            </a:extLst>
          </p:cNvPr>
          <p:cNvSpPr>
            <a:spLocks noGrp="1"/>
          </p:cNvSpPr>
          <p:nvPr>
            <p:ph idx="1"/>
          </p:nvPr>
        </p:nvSpPr>
        <p:spPr/>
        <p:txBody>
          <a:bodyPr>
            <a:normAutofit/>
          </a:bodyPr>
          <a:lstStyle/>
          <a:p>
            <a:r>
              <a:rPr lang="en-IN" dirty="0"/>
              <a:t>Article 41 requires the state, within the limits of its economic capacity and development, to make effective provision for securing the right to work, to education and to public assistance in cases of unemployment, old age, sickness and disablement, and in other cases of undeserved want. </a:t>
            </a:r>
          </a:p>
          <a:p>
            <a:r>
              <a:rPr lang="en-IN" dirty="0"/>
              <a:t>Social security is guaranteed in our Constitution under Articles 39, 41 and 43. The </a:t>
            </a:r>
            <a:r>
              <a:rPr lang="en-IN" dirty="0">
                <a:highlight>
                  <a:srgbClr val="FFFF00"/>
                </a:highlight>
              </a:rPr>
              <a:t>Employees’ State Insurance </a:t>
            </a:r>
            <a:r>
              <a:rPr lang="en-IN" dirty="0"/>
              <a:t>Act, 1948 is a pioneering piece of legislation in the field of social insurance. The Employees’ State Insurance Scheme provides for benefits in cash except the medical benefit, which is in kind. </a:t>
            </a:r>
            <a:r>
              <a:rPr lang="en-IN" dirty="0">
                <a:highlight>
                  <a:srgbClr val="FFFF00"/>
                </a:highlight>
              </a:rPr>
              <a:t>The Employees’ Provident Funds and Miscellaneous Provisions Act, 1952 and the Maternity Benefit Act, 1961 </a:t>
            </a:r>
            <a:r>
              <a:rPr lang="en-IN" dirty="0"/>
              <a:t>are also social security measures to help </a:t>
            </a:r>
            <a:r>
              <a:rPr lang="en-IN" dirty="0" err="1"/>
              <a:t>fulfill</a:t>
            </a:r>
            <a:r>
              <a:rPr lang="en-IN" dirty="0"/>
              <a:t> the objectives of directive principles of our Constitution. </a:t>
            </a:r>
          </a:p>
          <a:p>
            <a:endParaRPr lang="en-US" dirty="0"/>
          </a:p>
        </p:txBody>
      </p:sp>
    </p:spTree>
    <p:extLst>
      <p:ext uri="{BB962C8B-B14F-4D97-AF65-F5344CB8AC3E}">
        <p14:creationId xmlns:p14="http://schemas.microsoft.com/office/powerpoint/2010/main" val="888837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93A87-E7B7-E885-46AC-8E7C2BFAD5F4}"/>
              </a:ext>
            </a:extLst>
          </p:cNvPr>
          <p:cNvSpPr>
            <a:spLocks noGrp="1"/>
          </p:cNvSpPr>
          <p:nvPr>
            <p:ph idx="1"/>
          </p:nvPr>
        </p:nvSpPr>
        <p:spPr>
          <a:xfrm>
            <a:off x="1349298" y="892098"/>
            <a:ext cx="9623502" cy="4975302"/>
          </a:xfrm>
        </p:spPr>
        <p:txBody>
          <a:bodyPr/>
          <a:lstStyle/>
          <a:p>
            <a:r>
              <a:rPr lang="en-IN" dirty="0"/>
              <a:t>The Preamble of the Constitution highlights the concept of socio-economic justice, being the main objectives of the State required by the Constitution.</a:t>
            </a:r>
          </a:p>
          <a:p>
            <a:r>
              <a:rPr lang="en-IN" dirty="0"/>
              <a:t>In the economic sphere, social justice means opportunities in greater measure to the poor and the needy for the betterment of their social and economic conditions. “It does not mean making rich man poor in order to make poor men rich.</a:t>
            </a:r>
            <a:endParaRPr lang="en-US" dirty="0"/>
          </a:p>
        </p:txBody>
      </p:sp>
    </p:spTree>
    <p:extLst>
      <p:ext uri="{BB962C8B-B14F-4D97-AF65-F5344CB8AC3E}">
        <p14:creationId xmlns:p14="http://schemas.microsoft.com/office/powerpoint/2010/main" val="3762842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60C48-6095-DFE9-7E3D-841B26ECF7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8E6D3E-1400-BA54-6261-96915FA73F4B}"/>
              </a:ext>
            </a:extLst>
          </p:cNvPr>
          <p:cNvSpPr>
            <a:spLocks noGrp="1"/>
          </p:cNvSpPr>
          <p:nvPr>
            <p:ph idx="1"/>
          </p:nvPr>
        </p:nvSpPr>
        <p:spPr/>
        <p:txBody>
          <a:bodyPr>
            <a:normAutofit/>
          </a:bodyPr>
          <a:lstStyle/>
          <a:p>
            <a:r>
              <a:rPr lang="en-IN" dirty="0"/>
              <a:t>Commenting on Article 41, the Supreme Court has observed in the case of </a:t>
            </a:r>
            <a:r>
              <a:rPr lang="en-IN" i="1" dirty="0"/>
              <a:t>Delhi Development Horticulture Employees’ Union v. Delhi Administration</a:t>
            </a:r>
            <a:r>
              <a:rPr lang="en-IN" dirty="0"/>
              <a:t>, </a:t>
            </a:r>
            <a:r>
              <a:rPr lang="en-IN" i="1" dirty="0"/>
              <a:t>AIR 1992 SC 789</a:t>
            </a:r>
            <a:r>
              <a:rPr lang="en-IN" dirty="0"/>
              <a:t>: “This country has so far not found it feasible to incorporate the right to livelihood as a Fundamental Right in the Constitution. This is because the country has so far not attained the capacity to guarantee it, and not because it considers it any the less fundamental to life. Advisedly, therefore, it has been placed in the Chapter on Directive Principles, Article 41 of which enjoins upon the State to make effective provision for securing the same “within the limits of its economic capacity and development.” Thus even while giving the direction to the State to ensure the right to work, the Constitution- makers thought it prudent not to do so without qualifying it.” </a:t>
            </a:r>
          </a:p>
          <a:p>
            <a:endParaRPr lang="en-US" dirty="0"/>
          </a:p>
        </p:txBody>
      </p:sp>
    </p:spTree>
    <p:extLst>
      <p:ext uri="{BB962C8B-B14F-4D97-AF65-F5344CB8AC3E}">
        <p14:creationId xmlns:p14="http://schemas.microsoft.com/office/powerpoint/2010/main" val="1400235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FB2B-4CDF-6510-BD83-A178733742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E0C5E7B-81C0-606A-22AA-0E502C58DEFD}"/>
              </a:ext>
            </a:extLst>
          </p:cNvPr>
          <p:cNvSpPr>
            <a:spLocks noGrp="1"/>
          </p:cNvSpPr>
          <p:nvPr>
            <p:ph idx="1"/>
          </p:nvPr>
        </p:nvSpPr>
        <p:spPr/>
        <p:txBody>
          <a:bodyPr/>
          <a:lstStyle/>
          <a:p>
            <a:r>
              <a:rPr lang="en-IN" dirty="0"/>
              <a:t>Article 42 is one of the hall marks of the Indian Constitution as it takes into consideration the very specific context of pregnancy related discrimination in the context of employment and therefore it directs the State to make provisions for securing not only just and humane conditions of work but also for Maternity Relief. It is in this context that the Government of India went on to enact the Maternity Benefit Act, 1961 which enables women in the labour force who have been employed for 160 days in a year to provide leave with pay and medical benefit. </a:t>
            </a:r>
          </a:p>
          <a:p>
            <a:endParaRPr lang="en-US" dirty="0"/>
          </a:p>
        </p:txBody>
      </p:sp>
    </p:spTree>
    <p:extLst>
      <p:ext uri="{BB962C8B-B14F-4D97-AF65-F5344CB8AC3E}">
        <p14:creationId xmlns:p14="http://schemas.microsoft.com/office/powerpoint/2010/main" val="2825692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10A18A-6811-E5E9-FB2C-7313F9F7F520}"/>
              </a:ext>
            </a:extLst>
          </p:cNvPr>
          <p:cNvSpPr>
            <a:spLocks noGrp="1"/>
          </p:cNvSpPr>
          <p:nvPr>
            <p:ph idx="1"/>
          </p:nvPr>
        </p:nvSpPr>
        <p:spPr>
          <a:xfrm>
            <a:off x="1282390" y="747132"/>
            <a:ext cx="9690410" cy="5120268"/>
          </a:xfrm>
        </p:spPr>
        <p:txBody>
          <a:bodyPr>
            <a:normAutofit/>
          </a:bodyPr>
          <a:lstStyle/>
          <a:p>
            <a:r>
              <a:rPr lang="en-IN" dirty="0"/>
              <a:t>Article 43 requires the state to endeavour to secure, by suitable legislation, or economic organisation, or in any other way, to all workers, agricultural, industrial or otherwise, work, a living wage, conditions of work ensuring a decent standard of life and full employment of leisure and social and cultural opportunities. In particular, the state is to promote cottage industries on an individual or co-operative basis in rural areas. </a:t>
            </a:r>
          </a:p>
          <a:p>
            <a:r>
              <a:rPr lang="en-IN" dirty="0">
                <a:highlight>
                  <a:srgbClr val="FFFF00"/>
                </a:highlight>
              </a:rPr>
              <a:t>A ‘living wage’ is such wage as enables the male earner to provide for himself and his family not merely the bare essentials of food, clothing and shelter, but includes education for children, protection against ill-health, requirements of essential social needs, and a measure of insurance </a:t>
            </a:r>
            <a:r>
              <a:rPr lang="en-IN" dirty="0"/>
              <a:t>against the more important misfortunes including old age. </a:t>
            </a:r>
          </a:p>
          <a:p>
            <a:r>
              <a:rPr lang="en-IN" dirty="0">
                <a:highlight>
                  <a:srgbClr val="FFFF00"/>
                </a:highlight>
              </a:rPr>
              <a:t>A ‘minimum wage’, on the other hand, is just sufficient to cover the bare physical needs of a worker and his family. Minimum </a:t>
            </a:r>
            <a:r>
              <a:rPr lang="en-IN" dirty="0"/>
              <a:t>wage is to be fixed in an industry irrespective of its capacity to pay. Fixation of minimum wage is in public interest and does not impose an unreasonable restriction on the right to carry on a trade guaranteed by Article 19(1)(g). </a:t>
            </a:r>
            <a:r>
              <a:rPr lang="en-IN" i="1" dirty="0"/>
              <a:t>(Edward Mills Co. v. Ajmer, AIR 1955 SC 25</a:t>
            </a:r>
            <a:r>
              <a:rPr lang="en-IN" dirty="0"/>
              <a:t>). </a:t>
            </a:r>
          </a:p>
          <a:p>
            <a:endParaRPr lang="en-IN" dirty="0"/>
          </a:p>
          <a:p>
            <a:endParaRPr lang="en-US" dirty="0"/>
          </a:p>
        </p:txBody>
      </p:sp>
    </p:spTree>
    <p:extLst>
      <p:ext uri="{BB962C8B-B14F-4D97-AF65-F5344CB8AC3E}">
        <p14:creationId xmlns:p14="http://schemas.microsoft.com/office/powerpoint/2010/main" val="2528104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00DEE2-D46B-76A3-AB2E-C6DD86F17F5B}"/>
              </a:ext>
            </a:extLst>
          </p:cNvPr>
          <p:cNvSpPr>
            <a:spLocks noGrp="1"/>
          </p:cNvSpPr>
          <p:nvPr>
            <p:ph idx="1"/>
          </p:nvPr>
        </p:nvSpPr>
        <p:spPr>
          <a:xfrm>
            <a:off x="1309511" y="982133"/>
            <a:ext cx="9843911" cy="5091289"/>
          </a:xfrm>
        </p:spPr>
        <p:txBody>
          <a:bodyPr/>
          <a:lstStyle/>
          <a:p>
            <a:r>
              <a:rPr lang="en-IN" dirty="0"/>
              <a:t>To provide social justice to the unorganised labour and to prevent exploitation, the Minimum Wages Act, 1948 was enacted. The Act has been characterised “just the first step” in the direction of fulfilling the mandate given under Article 43. </a:t>
            </a:r>
          </a:p>
          <a:p>
            <a:endParaRPr lang="en-US" dirty="0"/>
          </a:p>
        </p:txBody>
      </p:sp>
    </p:spTree>
    <p:extLst>
      <p:ext uri="{BB962C8B-B14F-4D97-AF65-F5344CB8AC3E}">
        <p14:creationId xmlns:p14="http://schemas.microsoft.com/office/powerpoint/2010/main" val="135474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FD2C43-9AC1-EDDB-7276-31C40E2C42F1}"/>
              </a:ext>
            </a:extLst>
          </p:cNvPr>
          <p:cNvSpPr>
            <a:spLocks noGrp="1"/>
          </p:cNvSpPr>
          <p:nvPr>
            <p:ph idx="1"/>
          </p:nvPr>
        </p:nvSpPr>
        <p:spPr>
          <a:xfrm>
            <a:off x="1438506" y="814039"/>
            <a:ext cx="9534293" cy="5053361"/>
          </a:xfrm>
        </p:spPr>
        <p:txBody>
          <a:bodyPr>
            <a:normAutofit/>
          </a:bodyPr>
          <a:lstStyle/>
          <a:p>
            <a:r>
              <a:rPr lang="en-IN" dirty="0"/>
              <a:t>Article 43-A which was introduced by the 42nd Amendment in 1976, has a direct bearing on labour laws, in so far as it provides that the State shall take steps by suitable legislation or any other means to secure the participation of workers in the management of industrial establishments. </a:t>
            </a:r>
          </a:p>
          <a:p>
            <a:r>
              <a:rPr lang="en-IN" dirty="0"/>
              <a:t>The workers’ participation in management is not a novel and imported idea from outside. It can be dated as far back as 1920 when </a:t>
            </a:r>
            <a:r>
              <a:rPr lang="en-IN" dirty="0">
                <a:highlight>
                  <a:srgbClr val="FFFF00"/>
                </a:highlight>
              </a:rPr>
              <a:t>Mahatma Gandhi suggested participation of workers</a:t>
            </a:r>
            <a:r>
              <a:rPr lang="en-IN" dirty="0"/>
              <a:t> in management on the ground that workers contributed labour and brains while shareholders contributed money to the enterprise and that both should, therefore, share in its property</a:t>
            </a:r>
            <a:r>
              <a:rPr lang="en-IN" dirty="0">
                <a:highlight>
                  <a:srgbClr val="FFFF00"/>
                </a:highlight>
              </a:rPr>
              <a:t>. He said that there should be a perfect relationship of friendship and cooperation among them</a:t>
            </a:r>
            <a:r>
              <a:rPr lang="en-IN" dirty="0"/>
              <a:t>. For the unions, he said that the aim should be to raise the moral and intellectual height of labour and, thus, by sheer merit, make labour master of the means of production instead of the slave that it is. </a:t>
            </a:r>
          </a:p>
          <a:p>
            <a:r>
              <a:rPr lang="en-IN" dirty="0"/>
              <a:t>After independence, the first major step in the direction of workers’ participation in management in India was the enactment of the Industrial Disputes Act, 1947 with the dual purpose of prevention and settlement of industrial disputes. </a:t>
            </a:r>
          </a:p>
          <a:p>
            <a:endParaRPr lang="en-IN" dirty="0"/>
          </a:p>
          <a:p>
            <a:endParaRPr lang="en-US" dirty="0"/>
          </a:p>
        </p:txBody>
      </p:sp>
    </p:spTree>
    <p:extLst>
      <p:ext uri="{BB962C8B-B14F-4D97-AF65-F5344CB8AC3E}">
        <p14:creationId xmlns:p14="http://schemas.microsoft.com/office/powerpoint/2010/main" val="278045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01387F-7A30-4749-EC13-1FF40A215A91}"/>
              </a:ext>
            </a:extLst>
          </p:cNvPr>
          <p:cNvSpPr>
            <a:spLocks noGrp="1"/>
          </p:cNvSpPr>
          <p:nvPr>
            <p:ph idx="1"/>
          </p:nvPr>
        </p:nvSpPr>
        <p:spPr>
          <a:xfrm>
            <a:off x="892097" y="367990"/>
            <a:ext cx="10694019" cy="6233532"/>
          </a:xfrm>
        </p:spPr>
        <p:txBody>
          <a:bodyPr>
            <a:normAutofit/>
          </a:bodyPr>
          <a:lstStyle/>
          <a:p>
            <a:r>
              <a:rPr lang="en-IN" b="1" dirty="0"/>
              <a:t>In </a:t>
            </a:r>
            <a:r>
              <a:rPr lang="en-IN" b="1" dirty="0" err="1"/>
              <a:t>Bandhua</a:t>
            </a:r>
            <a:r>
              <a:rPr lang="en-IN" b="1" dirty="0"/>
              <a:t> Mukti Morcha v. Union of India, AIR 1984 SC 80</a:t>
            </a:r>
            <a:r>
              <a:rPr lang="en-IN" dirty="0"/>
              <a:t>2), a social cause organisation approached the Supreme Court </a:t>
            </a:r>
            <a:r>
              <a:rPr lang="en-IN" b="1" dirty="0"/>
              <a:t>through a letter </a:t>
            </a:r>
            <a:r>
              <a:rPr lang="en-IN" dirty="0"/>
              <a:t>under Article 32 to request the Hon’ble Supreme Court to investigate the existence of inhuman conditions in certain mines where numerous persons were working as forced/bonded labourers. The Supreme Court directed and appointed two inquiry commissions to find out the true facts and circumstances as alleged by the petitioner. The Court rebuked the State government for raising a preliminary objection to stall in an inquiry by the Court into the matter in the following </a:t>
            </a:r>
            <a:r>
              <a:rPr lang="en-IN" dirty="0" err="1"/>
              <a:t>words:“We</a:t>
            </a:r>
            <a:r>
              <a:rPr lang="en-IN" dirty="0"/>
              <a:t> should have thought that if any citizen brings before the Court a complaint that a large number of peasants or workers are bonded serfs or are being subjected to exploitation by a few mine lessees or contractors or employers or are being denied the benefits of social welfare laws, the State Government, which is, under our constitutional scheme, charged with the mission of bringing about a new socioeconomic order where there will be social and economic justice for every one and equality of status and opportunity for all, would welcome an inquiry by the court, so that if it is found that there are in fact bonded labourers or even if the workers are not bonded in the strict sense of the term as defined in the Bonded Labour System (Abolition) Act 1976 but they are made to provide forced labour or are consigned to a life of utter deprivation and degradation such a situation can be set right by the State Government.”</a:t>
            </a:r>
          </a:p>
        </p:txBody>
      </p:sp>
    </p:spTree>
    <p:extLst>
      <p:ext uri="{BB962C8B-B14F-4D97-AF65-F5344CB8AC3E}">
        <p14:creationId xmlns:p14="http://schemas.microsoft.com/office/powerpoint/2010/main" val="1152939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004FB5-AE74-6A01-7185-3D88BA5AC463}"/>
              </a:ext>
            </a:extLst>
          </p:cNvPr>
          <p:cNvSpPr>
            <a:spLocks noGrp="1"/>
          </p:cNvSpPr>
          <p:nvPr>
            <p:ph idx="1"/>
          </p:nvPr>
        </p:nvSpPr>
        <p:spPr>
          <a:xfrm>
            <a:off x="1248937" y="624468"/>
            <a:ext cx="10125307" cy="5776332"/>
          </a:xfrm>
        </p:spPr>
        <p:txBody>
          <a:bodyPr>
            <a:normAutofit/>
          </a:bodyPr>
          <a:lstStyle/>
          <a:p>
            <a:r>
              <a:rPr lang="en-IN" dirty="0"/>
              <a:t>The Court held that though no fundamental right of the petitioner may be said to be infringed, yet the petitioner who complains of such violation may succeed by virtue of PIL. The court further pointed out that the jurisdiction of High Court under Article 226 is wider than Supreme Court under Article 32 because the High Court can exercise its writ jurisdiction not only for the enforcement of fundamental right but also for enforcement of any legal right. </a:t>
            </a:r>
          </a:p>
          <a:p>
            <a:r>
              <a:rPr lang="en-IN" dirty="0"/>
              <a:t>In the case of </a:t>
            </a:r>
            <a:r>
              <a:rPr lang="en-IN" dirty="0" err="1"/>
              <a:t>Randhir</a:t>
            </a:r>
            <a:r>
              <a:rPr lang="en-IN" dirty="0"/>
              <a:t> Singh v. Union of India (AIR 1982 SC 879), the apex court observed: “It is true that the principle of “equal pay for equal work” is not expressly declared by our Constitution to be a fundamental right. But it certainly is a Constitutional goal. Article 39 (d) of the Constitution proclaims “equal pay for equal work for both men and women” as a Directive Principle of State Policy. “Equal pay for equal work for both men and women” means equal pay for equal work for every one and as between the sexes.</a:t>
            </a:r>
          </a:p>
          <a:p>
            <a:r>
              <a:rPr lang="en-IN" dirty="0"/>
              <a:t>Directive Principles have to be read into the fundamental rights as a matter of interpretation. Article 14 of the Constitution enjoins the State not to deny any person equality before the law or the equal protection of the laws and Article 16 declares that there shall be equality of opportunity for all citizens in matters relating to employment or appointment to any office under the State.</a:t>
            </a:r>
            <a:endParaRPr lang="en-US" dirty="0"/>
          </a:p>
        </p:txBody>
      </p:sp>
    </p:spTree>
    <p:extLst>
      <p:ext uri="{BB962C8B-B14F-4D97-AF65-F5344CB8AC3E}">
        <p14:creationId xmlns:p14="http://schemas.microsoft.com/office/powerpoint/2010/main" val="381269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B44195-3EC9-3754-480A-F96B4B2CFC5B}"/>
              </a:ext>
            </a:extLst>
          </p:cNvPr>
          <p:cNvSpPr>
            <a:spLocks noGrp="1"/>
          </p:cNvSpPr>
          <p:nvPr>
            <p:ph idx="1"/>
          </p:nvPr>
        </p:nvSpPr>
        <p:spPr>
          <a:xfrm>
            <a:off x="1326995" y="680223"/>
            <a:ext cx="9969190" cy="5709425"/>
          </a:xfrm>
        </p:spPr>
        <p:txBody>
          <a:bodyPr>
            <a:normAutofit/>
          </a:bodyPr>
          <a:lstStyle/>
          <a:p>
            <a:r>
              <a:rPr lang="en-IN" dirty="0"/>
              <a:t>In the case of </a:t>
            </a:r>
            <a:r>
              <a:rPr lang="en-IN" b="1" dirty="0"/>
              <a:t>Dhirendra Chamoli and </a:t>
            </a:r>
            <a:r>
              <a:rPr lang="en-IN" b="1" dirty="0" err="1"/>
              <a:t>Anr</a:t>
            </a:r>
            <a:r>
              <a:rPr lang="en-IN" b="1" dirty="0"/>
              <a:t>. v. State Of U.P. </a:t>
            </a:r>
            <a:r>
              <a:rPr lang="en-IN" dirty="0"/>
              <a:t>(AIR 1982 SC 879), the Court stated: “The fact that these employees accepted employment with full knowledge that they will be paid only daily wages and they will not get the same salary and conditions of service as other Class IV employees, cannot provide an escape to the Central Government to avoid the mandate of equality enshrined in Article 14 of the Constitution. This Article declares that there shall be equality before law and equal protection of the law and implicit in it is the further principle that there must be equal pay for work of equal value. </a:t>
            </a:r>
            <a:r>
              <a:rPr lang="en-IN" dirty="0">
                <a:highlight>
                  <a:srgbClr val="FFFF00"/>
                </a:highlight>
              </a:rPr>
              <a:t>These employees who are in the service of the different Nehru </a:t>
            </a:r>
            <a:r>
              <a:rPr lang="en-IN" dirty="0" err="1">
                <a:highlight>
                  <a:srgbClr val="FFFF00"/>
                </a:highlight>
              </a:rPr>
              <a:t>Yuvak</a:t>
            </a:r>
            <a:r>
              <a:rPr lang="en-IN" dirty="0">
                <a:highlight>
                  <a:srgbClr val="FFFF00"/>
                </a:highlight>
              </a:rPr>
              <a:t> </a:t>
            </a:r>
            <a:r>
              <a:rPr lang="en-IN" dirty="0" err="1">
                <a:highlight>
                  <a:srgbClr val="FFFF00"/>
                </a:highlight>
              </a:rPr>
              <a:t>Kendras</a:t>
            </a:r>
            <a:r>
              <a:rPr lang="en-IN" dirty="0">
                <a:highlight>
                  <a:srgbClr val="FFFF00"/>
                </a:highlight>
              </a:rPr>
              <a:t> in the country and who are admittedly performing the same duties as Class IV employees, must therefore get the same salary and conditions of service as Class IV employees. It makes no difference whether they are appointed in sanctioned posts or not. So </a:t>
            </a:r>
            <a:r>
              <a:rPr lang="en-IN" dirty="0"/>
              <a:t>long as they are performing the same duties, they must receive the same salary and conditions of service as Class IV employees.”</a:t>
            </a:r>
            <a:endParaRPr lang="en-US" dirty="0"/>
          </a:p>
        </p:txBody>
      </p:sp>
    </p:spTree>
    <p:extLst>
      <p:ext uri="{BB962C8B-B14F-4D97-AF65-F5344CB8AC3E}">
        <p14:creationId xmlns:p14="http://schemas.microsoft.com/office/powerpoint/2010/main" val="70288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3495E1-DB2A-DE4E-9B60-EE3CFA7FEC39}"/>
              </a:ext>
            </a:extLst>
          </p:cNvPr>
          <p:cNvSpPr>
            <a:spLocks noGrp="1"/>
          </p:cNvSpPr>
          <p:nvPr>
            <p:ph idx="1"/>
          </p:nvPr>
        </p:nvSpPr>
        <p:spPr>
          <a:xfrm>
            <a:off x="1326995" y="747131"/>
            <a:ext cx="10147610" cy="5720575"/>
          </a:xfrm>
        </p:spPr>
        <p:txBody>
          <a:bodyPr>
            <a:normAutofit/>
          </a:bodyPr>
          <a:lstStyle/>
          <a:p>
            <a:r>
              <a:rPr lang="en-IN" dirty="0"/>
              <a:t>In </a:t>
            </a:r>
            <a:r>
              <a:rPr lang="en-IN" i="1" dirty="0"/>
              <a:t>Daily Rated Casual Labour v. Union of India (1987 AIR 2342), </a:t>
            </a:r>
            <a:r>
              <a:rPr lang="en-IN" dirty="0"/>
              <a:t>it has been held that “</a:t>
            </a:r>
            <a:r>
              <a:rPr lang="en-IN" dirty="0">
                <a:highlight>
                  <a:srgbClr val="FFFF00"/>
                </a:highlight>
              </a:rPr>
              <a:t>the daily rated casual labourers in P &amp; T Department who were doing similar work as done by the regular workers of the department were entitled to minimum pay in the pay scale of the regular workers plus D.A. but without increments</a:t>
            </a:r>
            <a:r>
              <a:rPr lang="en-IN" dirty="0"/>
              <a:t>. </a:t>
            </a:r>
            <a:r>
              <a:rPr lang="en-IN" dirty="0">
                <a:highlight>
                  <a:srgbClr val="FFFF00"/>
                </a:highlight>
              </a:rPr>
              <a:t>Classification of employees into regular employees and casual employees for the purpose of payment of less than minimum pay is violative of Articles 14 and 16 of the Constitution. </a:t>
            </a:r>
          </a:p>
          <a:p>
            <a:r>
              <a:rPr lang="en-IN" dirty="0"/>
              <a:t>In the case of </a:t>
            </a:r>
            <a:r>
              <a:rPr lang="en-IN" i="1" dirty="0" err="1"/>
              <a:t>Mewa</a:t>
            </a:r>
            <a:r>
              <a:rPr lang="en-IN" i="1" dirty="0"/>
              <a:t> Ram </a:t>
            </a:r>
            <a:r>
              <a:rPr lang="en-IN" i="1" dirty="0" err="1"/>
              <a:t>Kanojia</a:t>
            </a:r>
            <a:r>
              <a:rPr lang="en-IN" i="1" dirty="0"/>
              <a:t> vs All India Institute of Medical Sciences and </a:t>
            </a:r>
            <a:r>
              <a:rPr lang="en-IN" i="1" dirty="0" err="1"/>
              <a:t>Ors</a:t>
            </a:r>
            <a:r>
              <a:rPr lang="en-IN" i="1" dirty="0"/>
              <a:t>. (AIR 1989 SC 1256), </a:t>
            </a:r>
            <a:r>
              <a:rPr lang="en-IN" dirty="0"/>
              <a:t>the Court observed: “The doctrine of ‘Equal Pay for Equal Work’ is not an abstract one, it is open to the State to prescribe different scales of pay for different posts having regard to educational qualifications, duties and responsibilities of the post. </a:t>
            </a:r>
            <a:r>
              <a:rPr lang="en-IN" dirty="0">
                <a:highlight>
                  <a:srgbClr val="FFFF00"/>
                </a:highlight>
              </a:rPr>
              <a:t>The principle of ‘Equal Pay for Equal Work’ is applicable when employees holding the same rank perform similar functions and discharge similar duties and responsibilities are treated differently. </a:t>
            </a:r>
            <a:r>
              <a:rPr lang="en-IN" dirty="0"/>
              <a:t>The application of the doctrine would arise where employees are equal in every respect but they are denied equality in matters relating to the scale of pay </a:t>
            </a:r>
          </a:p>
          <a:p>
            <a:endParaRPr lang="en-US" dirty="0"/>
          </a:p>
        </p:txBody>
      </p:sp>
    </p:spTree>
    <p:extLst>
      <p:ext uri="{BB962C8B-B14F-4D97-AF65-F5344CB8AC3E}">
        <p14:creationId xmlns:p14="http://schemas.microsoft.com/office/powerpoint/2010/main" val="379188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0AC0D-3032-6BD4-5AD5-4C8FE0C114D3}"/>
              </a:ext>
            </a:extLst>
          </p:cNvPr>
          <p:cNvSpPr>
            <a:spLocks noGrp="1"/>
          </p:cNvSpPr>
          <p:nvPr>
            <p:ph idx="1"/>
          </p:nvPr>
        </p:nvSpPr>
        <p:spPr>
          <a:xfrm>
            <a:off x="1304693" y="724829"/>
            <a:ext cx="9668107" cy="5142571"/>
          </a:xfrm>
        </p:spPr>
        <p:txBody>
          <a:bodyPr/>
          <a:lstStyle/>
          <a:p>
            <a:r>
              <a:rPr lang="en-IN" dirty="0"/>
              <a:t>Commenting on the principle of ‘Equal Pay for Equal Work’, the court has observed: </a:t>
            </a:r>
            <a:r>
              <a:rPr lang="en-IN" i="1" dirty="0"/>
              <a:t>“</a:t>
            </a:r>
            <a:r>
              <a:rPr lang="en-IN" dirty="0"/>
              <a:t>While considering the question of application of principle of ‘Equal Pay for Equal Work’ it has to be borne in mind that it is open to the State to classify employees on the basis of qualifications, duties and responsibilities of the posts concerned. If the </a:t>
            </a:r>
            <a:r>
              <a:rPr lang="en-IN" dirty="0">
                <a:highlight>
                  <a:srgbClr val="FFFF00"/>
                </a:highlight>
              </a:rPr>
              <a:t>classification has reasonable nexus with the objective sought to be achieved, efficiency in the administration, the State would be justified in prescribing different pay scale but if the classification does not stand the test of reasonable nexus and the classification is rounded on unreal, and unreasonable basis it would be violative of Article 14 and 16 of the Constitution</a:t>
            </a:r>
            <a:r>
              <a:rPr lang="en-IN" dirty="0"/>
              <a:t>.” </a:t>
            </a:r>
          </a:p>
          <a:p>
            <a:endParaRPr lang="en-US" dirty="0"/>
          </a:p>
        </p:txBody>
      </p:sp>
    </p:spTree>
    <p:extLst>
      <p:ext uri="{BB962C8B-B14F-4D97-AF65-F5344CB8AC3E}">
        <p14:creationId xmlns:p14="http://schemas.microsoft.com/office/powerpoint/2010/main" val="249249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61C705-4C40-1783-B02B-0EC32E0F6210}"/>
              </a:ext>
            </a:extLst>
          </p:cNvPr>
          <p:cNvSpPr>
            <a:spLocks noGrp="1"/>
          </p:cNvSpPr>
          <p:nvPr>
            <p:ph idx="1"/>
          </p:nvPr>
        </p:nvSpPr>
        <p:spPr>
          <a:xfrm>
            <a:off x="1405053" y="434897"/>
            <a:ext cx="9980341" cy="5977053"/>
          </a:xfrm>
        </p:spPr>
        <p:txBody>
          <a:bodyPr>
            <a:normAutofit/>
          </a:bodyPr>
          <a:lstStyle/>
          <a:p>
            <a:r>
              <a:rPr lang="en-IN" dirty="0"/>
              <a:t>In the case of </a:t>
            </a:r>
            <a:r>
              <a:rPr lang="en-IN" i="1" dirty="0"/>
              <a:t>All India Bank Employees vs National Industrial Tribunal </a:t>
            </a:r>
            <a:r>
              <a:rPr lang="en-IN" dirty="0"/>
              <a:t>1962 SCR (3) 269, the court held: “</a:t>
            </a:r>
            <a:r>
              <a:rPr lang="en-IN" dirty="0">
                <a:highlight>
                  <a:srgbClr val="FFFF00"/>
                </a:highlight>
              </a:rPr>
              <a:t>The object for which labour unions are brought into being and exist is to ensure collective bargaining by labour with the employers</a:t>
            </a:r>
            <a:r>
              <a:rPr lang="en-IN" dirty="0"/>
              <a:t>. The necessity for this has arisen from an incapacity stemming from the handicap of poverty and consequent lack of bargaining power in workmen as compared with employers which is the reason for the existence of labour organizations. Collective bargaining in order to be effective must be enforceable labour withdrawing its co-operation from the employer and </a:t>
            </a:r>
            <a:r>
              <a:rPr lang="en-IN" dirty="0">
                <a:highlight>
                  <a:srgbClr val="FFFF00"/>
                </a:highlight>
              </a:rPr>
              <a:t>there is consequently a fundamental right to strike a right which is thus a natural deduction from the right to form unions guaranteed by sub-cl. (c) of cl.(1) of Art. 19. As strikes, however, produce economic dislocation of varying intensity or magnitude, a system has been devised by which compulsory industrial adjudication is substituted for the right to strike</a:t>
            </a:r>
            <a:r>
              <a:rPr lang="en-IN" dirty="0"/>
              <a:t>. This is the ratio underlying the provisions of the Industrial Disputes Act 1947 under which Government is empowered in the event of an industrial dispute which may ultimately </a:t>
            </a:r>
            <a:r>
              <a:rPr lang="en-IN" dirty="0">
                <a:highlight>
                  <a:srgbClr val="FFFF00"/>
                </a:highlight>
              </a:rPr>
              <a:t>lead to a strike or lock-out or when such strikes or lock-outs occur, to refer the dispute to an impartial Tribunal for adjudication with a provision banning and making illegal strikes or lock-outs during the pendency of the adjudication proceedings. The provision of an alternative to a strike in the shape of industrial adjudication is a restriction on the fundamental right to strike and it would be reasonable and valid only if it were an effective substitute.” </a:t>
            </a:r>
          </a:p>
          <a:p>
            <a:endParaRPr lang="en-US" dirty="0"/>
          </a:p>
        </p:txBody>
      </p:sp>
    </p:spTree>
    <p:extLst>
      <p:ext uri="{BB962C8B-B14F-4D97-AF65-F5344CB8AC3E}">
        <p14:creationId xmlns:p14="http://schemas.microsoft.com/office/powerpoint/2010/main" val="230003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448458-2067-3589-A596-40F8CE65B13D}"/>
              </a:ext>
            </a:extLst>
          </p:cNvPr>
          <p:cNvSpPr>
            <a:spLocks noGrp="1"/>
          </p:cNvSpPr>
          <p:nvPr>
            <p:ph idx="1"/>
          </p:nvPr>
        </p:nvSpPr>
        <p:spPr>
          <a:xfrm>
            <a:off x="1371600" y="758283"/>
            <a:ext cx="9712712" cy="5519854"/>
          </a:xfrm>
        </p:spPr>
        <p:txBody>
          <a:bodyPr>
            <a:normAutofit lnSpcReduction="10000"/>
          </a:bodyPr>
          <a:lstStyle/>
          <a:p>
            <a:r>
              <a:rPr lang="en-IN" dirty="0"/>
              <a:t>In </a:t>
            </a:r>
            <a:r>
              <a:rPr lang="en-IN" i="1" dirty="0"/>
              <a:t>Syndicate Bank v. K. Umesh Nayak</a:t>
            </a:r>
            <a:r>
              <a:rPr lang="en-IN" dirty="0"/>
              <a:t>, </a:t>
            </a:r>
            <a:r>
              <a:rPr lang="en-IN" i="1" dirty="0"/>
              <a:t>(AIR 1995 SC 319) </a:t>
            </a:r>
            <a:r>
              <a:rPr lang="en-IN" dirty="0"/>
              <a:t>Justice Sawant opined: “The strike, as a weapon, was evolved by the workers as a form of direct action during their long struggle with the employer, </a:t>
            </a:r>
            <a:r>
              <a:rPr lang="en-IN" dirty="0">
                <a:highlight>
                  <a:srgbClr val="FFFF00"/>
                </a:highlight>
              </a:rPr>
              <a:t>it is essentially a weapon of last resort being an abnormal aspect of employer-employee relationship </a:t>
            </a:r>
            <a:r>
              <a:rPr lang="en-IN" dirty="0"/>
              <a:t>and involves withdrawal of labour disrupting production, services and the running of enterprise. It is a use by the labour of their economic power to bring the employer to meet their viewpoint over the dispute between them. </a:t>
            </a:r>
            <a:r>
              <a:rPr lang="en-IN" dirty="0">
                <a:highlight>
                  <a:srgbClr val="FFFF00"/>
                </a:highlight>
              </a:rPr>
              <a:t>The cessation or stoppage of works whether by the employees or by the employer is detrimental to the production and economy and to the well-being of the society as a whole. It is for this reason that the industrial legislation, while not denying for the rights of workmen to strike, has tried to regulate it along with the rights of the employers to lockout and has also provided machinery for peaceful investigation, settlement arbitration and adjudication of dispute between them. </a:t>
            </a:r>
            <a:r>
              <a:rPr lang="en-IN" dirty="0"/>
              <a:t>The strike or lockout is not to be resorted to because the concerned party has a superior bargaining power or the requisite economic muscle to compel the other party to accept its demands. Such indiscriminate case of power is nothing but assertion of the rule of ‘might is right’. </a:t>
            </a:r>
            <a:r>
              <a:rPr lang="en-IN" dirty="0">
                <a:highlight>
                  <a:srgbClr val="FFFF00"/>
                </a:highlight>
              </a:rPr>
              <a:t>Thus, initially, employees must resort to dispute settlement by alternative mechanisms. Only under extreme situations when the alternative mechanisms have totally failed to provide any amicable settlement, can they resort to a strike as a last resort. </a:t>
            </a:r>
          </a:p>
          <a:p>
            <a:endParaRPr lang="en-US" dirty="0"/>
          </a:p>
        </p:txBody>
      </p:sp>
    </p:spTree>
    <p:extLst>
      <p:ext uri="{BB962C8B-B14F-4D97-AF65-F5344CB8AC3E}">
        <p14:creationId xmlns:p14="http://schemas.microsoft.com/office/powerpoint/2010/main" val="144527929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{3EBB04EC-FFCC-C144-A15B-C083FED8F010}tf10001072</Template>
  <TotalTime>6395</TotalTime>
  <Words>4212</Words>
  <Application>Microsoft Macintosh PowerPoint</Application>
  <PresentationFormat>Widescreen</PresentationFormat>
  <Paragraphs>40</Paragraphs>
  <Slides>24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Franklin Gothic Book</vt:lpstr>
      <vt:lpstr>Crop</vt:lpstr>
      <vt:lpstr>Labour law and constitution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Labour law and constitution</dc:title>
  <dc:creator>Microsoft Office User</dc:creator>
  <cp:lastModifiedBy>Microsoft Office User</cp:lastModifiedBy>
  <cp:revision>7</cp:revision>
  <dcterms:created xsi:type="dcterms:W3CDTF">2022-08-13T03:21:39Z</dcterms:created>
  <dcterms:modified xsi:type="dcterms:W3CDTF">2022-10-05T13:20:31Z</dcterms:modified>
</cp:coreProperties>
</file>