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4" r:id="rId6"/>
    <p:sldId id="265" r:id="rId7"/>
    <p:sldId id="267"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562" autoAdjust="0"/>
  </p:normalViewPr>
  <p:slideViewPr>
    <p:cSldViewPr snapToGrid="0">
      <p:cViewPr varScale="1">
        <p:scale>
          <a:sx n="117" d="100"/>
          <a:sy n="117" d="100"/>
        </p:scale>
        <p:origin x="-35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0E8CB-344E-4CB1-AC97-1EA9E7077083}" type="datetimeFigureOut">
              <a:rPr lang="en-IN" smtClean="0"/>
              <a:pPr/>
              <a:t>16-02-2023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46703-F0AF-45DD-B71D-100214D506B0}" type="slidenum">
              <a:rPr lang="en-IN" smtClean="0"/>
              <a:pPr/>
              <a:t>‹#›</a:t>
            </a:fld>
            <a:endParaRPr lang="en-IN"/>
          </a:p>
        </p:txBody>
      </p:sp>
    </p:spTree>
    <p:extLst>
      <p:ext uri="{BB962C8B-B14F-4D97-AF65-F5344CB8AC3E}">
        <p14:creationId xmlns:p14="http://schemas.microsoft.com/office/powerpoint/2010/main" xmlns="" val="3056543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7546703-F0AF-45DD-B71D-100214D506B0}" type="slidenum">
              <a:rPr lang="en-IN" smtClean="0"/>
              <a:pPr/>
              <a:t>4</a:t>
            </a:fld>
            <a:endParaRPr lang="en-IN"/>
          </a:p>
        </p:txBody>
      </p:sp>
    </p:spTree>
    <p:extLst>
      <p:ext uri="{BB962C8B-B14F-4D97-AF65-F5344CB8AC3E}">
        <p14:creationId xmlns:p14="http://schemas.microsoft.com/office/powerpoint/2010/main" xmlns="" val="313806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7546703-F0AF-45DD-B71D-100214D506B0}" type="slidenum">
              <a:rPr lang="en-IN" smtClean="0"/>
              <a:pPr/>
              <a:t>6</a:t>
            </a:fld>
            <a:endParaRPr lang="en-IN"/>
          </a:p>
        </p:txBody>
      </p:sp>
    </p:spTree>
    <p:extLst>
      <p:ext uri="{BB962C8B-B14F-4D97-AF65-F5344CB8AC3E}">
        <p14:creationId xmlns:p14="http://schemas.microsoft.com/office/powerpoint/2010/main" xmlns="" val="2456848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0F977-CEF3-6311-D285-CC2A4C2150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046920F9-5F1D-D77A-AAE0-8337826A81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FA34EDD0-A078-C185-8437-7F5B9045E614}"/>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5" name="Footer Placeholder 4">
            <a:extLst>
              <a:ext uri="{FF2B5EF4-FFF2-40B4-BE49-F238E27FC236}">
                <a16:creationId xmlns:a16="http://schemas.microsoft.com/office/drawing/2014/main" xmlns="" id="{A6F7F9E9-9AE3-4B88-921A-9AC14CA1DD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C670CC8-8A7D-A97C-613F-77B3B5526C34}"/>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231937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ADD620-1D83-B1A8-F93C-D7CABADC4E3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C5FB3407-1906-A4B0-1371-0F724ACC36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11E2B7F-2513-8673-FF45-DE9EA66B50DD}"/>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5" name="Footer Placeholder 4">
            <a:extLst>
              <a:ext uri="{FF2B5EF4-FFF2-40B4-BE49-F238E27FC236}">
                <a16:creationId xmlns:a16="http://schemas.microsoft.com/office/drawing/2014/main" xmlns="" id="{4EA1F369-7CBE-39DC-B5D3-676FC5273E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A89BC67-5293-C73B-9269-CFF46B7AD08B}"/>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350650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0DFCFB6-DEB2-2CE6-C686-8D707F282D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F383DBF-9566-E530-F851-76C98B6A76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C25AA63-6417-C100-203B-218857D31EC2}"/>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5" name="Footer Placeholder 4">
            <a:extLst>
              <a:ext uri="{FF2B5EF4-FFF2-40B4-BE49-F238E27FC236}">
                <a16:creationId xmlns:a16="http://schemas.microsoft.com/office/drawing/2014/main" xmlns="" id="{27BB3433-72D2-CFC0-5099-C6C2B02810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A02C8EB-3423-D8A0-70B2-113B4CB77CB5}"/>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210778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B00795-7DE5-EBF1-3F77-2343E213986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5EE9D3D2-76A4-2A3B-846C-323DA5482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EB2F91D-A943-F3C4-10C1-77419C19D832}"/>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5" name="Footer Placeholder 4">
            <a:extLst>
              <a:ext uri="{FF2B5EF4-FFF2-40B4-BE49-F238E27FC236}">
                <a16:creationId xmlns:a16="http://schemas.microsoft.com/office/drawing/2014/main" xmlns="" id="{BFF71A4F-BFE9-CA53-A120-8E4A016D7C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1E32E50-2330-45B5-DE55-888EC55D7A7E}"/>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175225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025ED2-BB3D-0284-3EBC-592C3FF16F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8A4A3D6-5E70-9EEA-8674-AA38F12BE1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82F61C6-6016-8969-2CF5-228EEB24EA04}"/>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5" name="Footer Placeholder 4">
            <a:extLst>
              <a:ext uri="{FF2B5EF4-FFF2-40B4-BE49-F238E27FC236}">
                <a16:creationId xmlns:a16="http://schemas.microsoft.com/office/drawing/2014/main" xmlns="" id="{BB8B62DA-11DB-A78B-A35E-1E3C0849A72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6064A70-5F1E-4208-D01E-1EB4FB0753C7}"/>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413621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39EC5F-43AC-6381-50F3-ED8DC2B720E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017024F-1BC1-6646-3F39-108C3CCB31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49344350-BA20-13F0-7BC7-3333E2523D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7F22AC0A-572E-B6B5-B3F5-070F03C380D1}"/>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6" name="Footer Placeholder 5">
            <a:extLst>
              <a:ext uri="{FF2B5EF4-FFF2-40B4-BE49-F238E27FC236}">
                <a16:creationId xmlns:a16="http://schemas.microsoft.com/office/drawing/2014/main" xmlns="" id="{5038EE49-1EAC-4828-F2C5-6FA86549F40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8E6434B-5FD6-9417-C321-5F3AD5EAACA6}"/>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382288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E8A60F-AEC6-D5FA-A3A5-F1F4021674E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5570169-5FEC-62E9-4A95-B6BC0CA46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B8688A3-55D6-A00B-FA87-36C7BA6D9E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1D3F3052-DA94-A5D9-DF31-1E55E95D37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5828608-CCB4-9301-178C-CACCCF2D47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9A7DC99-7942-A5A2-D284-0564D9C09929}"/>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8" name="Footer Placeholder 7">
            <a:extLst>
              <a:ext uri="{FF2B5EF4-FFF2-40B4-BE49-F238E27FC236}">
                <a16:creationId xmlns:a16="http://schemas.microsoft.com/office/drawing/2014/main" xmlns="" id="{A61B5E77-B08D-6287-1C51-6AC714D8C24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954DBD23-36F8-CCAB-762F-32626076BF15}"/>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53255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2815A-2298-9A75-404B-0085121DE47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0402B004-0511-19FF-E4FB-8CE94A4F7521}"/>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4" name="Footer Placeholder 3">
            <a:extLst>
              <a:ext uri="{FF2B5EF4-FFF2-40B4-BE49-F238E27FC236}">
                <a16:creationId xmlns:a16="http://schemas.microsoft.com/office/drawing/2014/main" xmlns="" id="{B41FB6C9-B05D-6235-F95B-A3038641BD6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ACE446C0-CED4-CE00-A7B1-EC60ADFD4811}"/>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403899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83DA1A-57C5-6B9C-609B-D54AC1096A76}"/>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3" name="Footer Placeholder 2">
            <a:extLst>
              <a:ext uri="{FF2B5EF4-FFF2-40B4-BE49-F238E27FC236}">
                <a16:creationId xmlns:a16="http://schemas.microsoft.com/office/drawing/2014/main" xmlns="" id="{0E753229-DF51-8D31-B163-4B4CB224E1B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F8B36C34-46AD-3836-A88D-6CDAC2BC167E}"/>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118752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35CC86-E8D3-5016-855E-AB4E18638B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AD48A72-8072-FCC2-2E8E-BB061356E6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409D0276-3F95-A3C9-1EB5-8128FA489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12F16CB-42E0-85F7-8C41-E8B03E811BCB}"/>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6" name="Footer Placeholder 5">
            <a:extLst>
              <a:ext uri="{FF2B5EF4-FFF2-40B4-BE49-F238E27FC236}">
                <a16:creationId xmlns:a16="http://schemas.microsoft.com/office/drawing/2014/main" xmlns="" id="{674ECC2E-5E0A-4BE4-BA57-9972B48E207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D66DCE3-376B-AE5D-C758-EA33898B738B}"/>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290635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11063C-0BE0-A5C9-AC09-2933814755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4A4E9FFA-48E4-8040-2EBA-56292010F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A15A47AB-1FEA-0FB1-642F-F732CAE35F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C436DBD-A489-37EC-DB5B-6BCC81D28F90}"/>
              </a:ext>
            </a:extLst>
          </p:cNvPr>
          <p:cNvSpPr>
            <a:spLocks noGrp="1"/>
          </p:cNvSpPr>
          <p:nvPr>
            <p:ph type="dt" sz="half" idx="10"/>
          </p:nvPr>
        </p:nvSpPr>
        <p:spPr/>
        <p:txBody>
          <a:bodyPr/>
          <a:lstStyle/>
          <a:p>
            <a:fld id="{DEE0F47E-69AA-436B-B19A-5BED249DE5EC}" type="datetimeFigureOut">
              <a:rPr lang="en-IN" smtClean="0"/>
              <a:pPr/>
              <a:t>16-02-2023</a:t>
            </a:fld>
            <a:endParaRPr lang="en-IN"/>
          </a:p>
        </p:txBody>
      </p:sp>
      <p:sp>
        <p:nvSpPr>
          <p:cNvPr id="6" name="Footer Placeholder 5">
            <a:extLst>
              <a:ext uri="{FF2B5EF4-FFF2-40B4-BE49-F238E27FC236}">
                <a16:creationId xmlns:a16="http://schemas.microsoft.com/office/drawing/2014/main" xmlns="" id="{4DC2BC3C-B8BD-B7F6-304F-7499218DFA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D108EEE2-A614-3919-F184-B0274B3DB2A7}"/>
              </a:ext>
            </a:extLst>
          </p:cNvPr>
          <p:cNvSpPr>
            <a:spLocks noGrp="1"/>
          </p:cNvSpPr>
          <p:nvPr>
            <p:ph type="sldNum" sz="quarter" idx="12"/>
          </p:nvPr>
        </p:nvSpPr>
        <p:spPr/>
        <p:txBody>
          <a:body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140271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07C046F-F136-38DB-EAC9-3CA1760CD2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1E92144-1A80-37DA-BF03-C39250714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E639D51-A8AD-A258-6104-8CD8E1C374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0F47E-69AA-436B-B19A-5BED249DE5EC}" type="datetimeFigureOut">
              <a:rPr lang="en-IN" smtClean="0"/>
              <a:pPr/>
              <a:t>16-02-2023</a:t>
            </a:fld>
            <a:endParaRPr lang="en-IN"/>
          </a:p>
        </p:txBody>
      </p:sp>
      <p:sp>
        <p:nvSpPr>
          <p:cNvPr id="5" name="Footer Placeholder 4">
            <a:extLst>
              <a:ext uri="{FF2B5EF4-FFF2-40B4-BE49-F238E27FC236}">
                <a16:creationId xmlns:a16="http://schemas.microsoft.com/office/drawing/2014/main" xmlns="" id="{A22B429A-CEC0-54B3-EE55-00EF3F7B85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9B5B00DB-E519-7BF8-6A03-5B8E311B7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C5196-BAE4-4D40-9689-54DFF06EDFAA}" type="slidenum">
              <a:rPr lang="en-IN" smtClean="0"/>
              <a:pPr/>
              <a:t>‹#›</a:t>
            </a:fld>
            <a:endParaRPr lang="en-IN"/>
          </a:p>
        </p:txBody>
      </p:sp>
    </p:spTree>
    <p:extLst>
      <p:ext uri="{BB962C8B-B14F-4D97-AF65-F5344CB8AC3E}">
        <p14:creationId xmlns:p14="http://schemas.microsoft.com/office/powerpoint/2010/main" xmlns="" val="3138632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383421-0083-07E1-3FB4-E58B9278A3C0}"/>
              </a:ext>
            </a:extLst>
          </p:cNvPr>
          <p:cNvSpPr txBox="1">
            <a:spLocks/>
          </p:cNvSpPr>
          <p:nvPr/>
        </p:nvSpPr>
        <p:spPr>
          <a:xfrm>
            <a:off x="714607" y="267629"/>
            <a:ext cx="10762786" cy="1048214"/>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dirty="0">
                <a:ln>
                  <a:solidFill>
                    <a:srgbClr val="7030A0"/>
                  </a:solidFill>
                </a:ln>
                <a:solidFill>
                  <a:srgbClr val="C00000"/>
                </a:solidFill>
                <a:effectLst>
                  <a:reflection blurRad="6350" stA="50000" endA="300" endPos="50000" dist="29997" dir="5400000" sy="-100000" algn="bl" rotWithShape="0"/>
                </a:effectLst>
                <a:latin typeface="Heebo" panose="020B0604020202020204" pitchFamily="2" charset="-79"/>
                <a:cs typeface="Heebo" panose="020B0604020202020204" pitchFamily="2" charset="-79"/>
              </a:rPr>
              <a:t>MULTIPLEXERS</a:t>
            </a:r>
          </a:p>
        </p:txBody>
      </p:sp>
      <p:sp>
        <p:nvSpPr>
          <p:cNvPr id="4" name="TextBox 3">
            <a:extLst>
              <a:ext uri="{FF2B5EF4-FFF2-40B4-BE49-F238E27FC236}">
                <a16:creationId xmlns:a16="http://schemas.microsoft.com/office/drawing/2014/main" xmlns="" id="{B167758C-947A-D530-AB1F-1E8A80F7FE72}"/>
              </a:ext>
            </a:extLst>
          </p:cNvPr>
          <p:cNvSpPr txBox="1"/>
          <p:nvPr/>
        </p:nvSpPr>
        <p:spPr>
          <a:xfrm>
            <a:off x="714607" y="1628079"/>
            <a:ext cx="10904964" cy="3970318"/>
          </a:xfrm>
          <a:prstGeom prst="rect">
            <a:avLst/>
          </a:prstGeom>
          <a:noFill/>
        </p:spPr>
        <p:txBody>
          <a:bodyPr wrap="square">
            <a:spAutoFit/>
          </a:bodyPr>
          <a:lstStyle/>
          <a:p>
            <a:pPr algn="just"/>
            <a:r>
              <a:rPr lang="en-US" sz="2800" b="0" i="0" dirty="0">
                <a:solidFill>
                  <a:srgbClr val="333333"/>
                </a:solidFill>
                <a:effectLst/>
                <a:latin typeface="inter-regular"/>
              </a:rPr>
              <a:t>A multiplexer is a combinational circuit that has 2</a:t>
            </a:r>
            <a:r>
              <a:rPr lang="en-US" sz="2800" b="0" i="0" baseline="30000" dirty="0">
                <a:solidFill>
                  <a:srgbClr val="333333"/>
                </a:solidFill>
                <a:effectLst/>
                <a:latin typeface="inter-regular"/>
              </a:rPr>
              <a:t>n</a:t>
            </a:r>
            <a:r>
              <a:rPr lang="en-US" sz="2800" b="0" i="0" dirty="0">
                <a:solidFill>
                  <a:srgbClr val="333333"/>
                </a:solidFill>
                <a:effectLst/>
                <a:latin typeface="inter-regular"/>
              </a:rPr>
              <a:t> input lines and a single output line. Simply, the multiplexer is a multi-input and single-output combinational circuit. The binary information is received from the input lines and directed to the output line. On the basis of the values of the selection lines, one of these data inputs will be connected to the output.</a:t>
            </a:r>
          </a:p>
          <a:p>
            <a:pPr algn="just"/>
            <a:r>
              <a:rPr lang="en-US" sz="2800" b="0" i="0" dirty="0">
                <a:solidFill>
                  <a:srgbClr val="333333"/>
                </a:solidFill>
                <a:effectLst/>
                <a:latin typeface="inter-regular"/>
              </a:rPr>
              <a:t>Unlike encoder and decoder, there are n selection lines and 2</a:t>
            </a:r>
            <a:r>
              <a:rPr lang="en-US" sz="2800" b="0" i="0" baseline="30000" dirty="0">
                <a:solidFill>
                  <a:srgbClr val="333333"/>
                </a:solidFill>
                <a:effectLst/>
                <a:latin typeface="inter-regular"/>
              </a:rPr>
              <a:t>n</a:t>
            </a:r>
            <a:r>
              <a:rPr lang="en-US" sz="2800" b="0" i="0" dirty="0">
                <a:solidFill>
                  <a:srgbClr val="333333"/>
                </a:solidFill>
                <a:effectLst/>
                <a:latin typeface="inter-regular"/>
              </a:rPr>
              <a:t> input lines. So, there is a total of 2</a:t>
            </a:r>
            <a:r>
              <a:rPr lang="en-US" sz="2800" b="0" i="0" baseline="30000" dirty="0">
                <a:solidFill>
                  <a:srgbClr val="333333"/>
                </a:solidFill>
                <a:effectLst/>
                <a:latin typeface="inter-regular"/>
              </a:rPr>
              <a:t>N </a:t>
            </a:r>
            <a:r>
              <a:rPr lang="en-US" sz="2800" b="0" i="0" dirty="0">
                <a:solidFill>
                  <a:srgbClr val="333333"/>
                </a:solidFill>
                <a:effectLst/>
                <a:latin typeface="inter-regular"/>
              </a:rPr>
              <a:t>possible combinations of inputs. A multiplexer is also treated as </a:t>
            </a:r>
            <a:r>
              <a:rPr lang="en-US" sz="2800" b="1" i="0" dirty="0">
                <a:solidFill>
                  <a:srgbClr val="333333"/>
                </a:solidFill>
                <a:effectLst/>
                <a:latin typeface="inter-bold"/>
              </a:rPr>
              <a:t>Mux</a:t>
            </a:r>
            <a:r>
              <a:rPr lang="en-US" sz="2800" b="0" i="0" dirty="0">
                <a:solidFill>
                  <a:srgbClr val="333333"/>
                </a:solidFill>
                <a:effectLst/>
                <a:latin typeface="inter-regular"/>
              </a:rPr>
              <a:t>.</a:t>
            </a:r>
          </a:p>
        </p:txBody>
      </p:sp>
    </p:spTree>
    <p:extLst>
      <p:ext uri="{BB962C8B-B14F-4D97-AF65-F5344CB8AC3E}">
        <p14:creationId xmlns:p14="http://schemas.microsoft.com/office/powerpoint/2010/main" xmlns="" val="18062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D2B683-A976-0F04-CB03-02BCA9333214}"/>
              </a:ext>
            </a:extLst>
          </p:cNvPr>
          <p:cNvSpPr txBox="1">
            <a:spLocks/>
          </p:cNvSpPr>
          <p:nvPr/>
        </p:nvSpPr>
        <p:spPr>
          <a:xfrm>
            <a:off x="591015" y="55755"/>
            <a:ext cx="10762786" cy="1048214"/>
          </a:xfrm>
          <a:prstGeom prst="rect">
            <a:avLst/>
          </a:prstGeom>
          <a:solidFill>
            <a:schemeClr val="accent4">
              <a:lumMod val="40000"/>
              <a:lumOff val="60000"/>
            </a:schemeClr>
          </a:solidFill>
          <a:ln>
            <a:solidFill>
              <a:schemeClr val="accent2">
                <a:lumMod val="50000"/>
              </a:schemeClr>
            </a:solidFill>
          </a:ln>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4800" b="1" dirty="0">
                <a:solidFill>
                  <a:schemeClr val="accent2">
                    <a:lumMod val="50000"/>
                  </a:schemeClr>
                </a:solidFill>
                <a:effectLst>
                  <a:outerShdw blurRad="38100" dist="38100" dir="2700000" algn="tl">
                    <a:srgbClr val="000000">
                      <a:alpha val="43137"/>
                    </a:srgbClr>
                  </a:outerShdw>
                </a:effectLst>
              </a:rPr>
              <a:t>2×1 Multiplexer</a:t>
            </a:r>
            <a:r>
              <a:rPr lang="en-IN" b="1" dirty="0">
                <a:solidFill>
                  <a:schemeClr val="accent2">
                    <a:lumMod val="50000"/>
                  </a:schemeClr>
                </a:solidFill>
                <a:effectLst>
                  <a:outerShdw blurRad="38100" dist="38100" dir="2700000" algn="tl">
                    <a:srgbClr val="000000">
                      <a:alpha val="43137"/>
                    </a:srgbClr>
                  </a:outerShdw>
                </a:effectLst>
              </a:rPr>
              <a:t>:</a:t>
            </a:r>
          </a:p>
        </p:txBody>
      </p:sp>
      <p:sp>
        <p:nvSpPr>
          <p:cNvPr id="4" name="TextBox 3">
            <a:extLst>
              <a:ext uri="{FF2B5EF4-FFF2-40B4-BE49-F238E27FC236}">
                <a16:creationId xmlns:a16="http://schemas.microsoft.com/office/drawing/2014/main" xmlns="" id="{815D348C-B161-E6EB-EE9D-07400D1654B7}"/>
              </a:ext>
            </a:extLst>
          </p:cNvPr>
          <p:cNvSpPr txBox="1"/>
          <p:nvPr/>
        </p:nvSpPr>
        <p:spPr>
          <a:xfrm>
            <a:off x="591014" y="1605776"/>
            <a:ext cx="6102393" cy="4401205"/>
          </a:xfrm>
          <a:prstGeom prst="rect">
            <a:avLst/>
          </a:prstGeom>
          <a:noFill/>
        </p:spPr>
        <p:txBody>
          <a:bodyPr wrap="square">
            <a:spAutoFit/>
          </a:bodyPr>
          <a:lstStyle/>
          <a:p>
            <a:r>
              <a:rPr lang="en-US" sz="2800" b="0" i="0" dirty="0">
                <a:solidFill>
                  <a:srgbClr val="333333"/>
                </a:solidFill>
                <a:effectLst/>
                <a:latin typeface="inter-regular"/>
              </a:rPr>
              <a:t>In 2×1 multiplexer, there are only two inputs, i.e., A</a:t>
            </a:r>
            <a:r>
              <a:rPr lang="en-US" sz="2800" b="0" i="0" baseline="-25000" dirty="0">
                <a:solidFill>
                  <a:srgbClr val="333333"/>
                </a:solidFill>
                <a:effectLst/>
                <a:latin typeface="inter-regular"/>
              </a:rPr>
              <a:t>0</a:t>
            </a:r>
            <a:r>
              <a:rPr lang="en-US" sz="2800" b="0" i="0" dirty="0">
                <a:solidFill>
                  <a:srgbClr val="333333"/>
                </a:solidFill>
                <a:effectLst/>
                <a:latin typeface="inter-regular"/>
              </a:rPr>
              <a:t> and A</a:t>
            </a:r>
            <a:r>
              <a:rPr lang="en-US" sz="2800" b="0" i="0" baseline="-25000" dirty="0">
                <a:solidFill>
                  <a:srgbClr val="333333"/>
                </a:solidFill>
                <a:effectLst/>
                <a:latin typeface="inter-regular"/>
              </a:rPr>
              <a:t>1</a:t>
            </a:r>
            <a:r>
              <a:rPr lang="en-US" sz="2800" b="0" i="0" dirty="0">
                <a:solidFill>
                  <a:srgbClr val="333333"/>
                </a:solidFill>
                <a:effectLst/>
                <a:latin typeface="inter-regular"/>
              </a:rPr>
              <a:t>, 1 selection line, i.e., S</a:t>
            </a:r>
            <a:r>
              <a:rPr lang="en-US" sz="2800" b="0" i="0" baseline="-25000" dirty="0">
                <a:solidFill>
                  <a:srgbClr val="333333"/>
                </a:solidFill>
                <a:effectLst/>
                <a:latin typeface="inter-regular"/>
              </a:rPr>
              <a:t>0</a:t>
            </a:r>
            <a:r>
              <a:rPr lang="en-US" sz="2800" b="0" i="0" dirty="0">
                <a:solidFill>
                  <a:srgbClr val="333333"/>
                </a:solidFill>
                <a:effectLst/>
                <a:latin typeface="inter-regular"/>
              </a:rPr>
              <a:t> and single outputs, i.e., Y. On the basis of the combination of inputs which are present at the selection line S</a:t>
            </a:r>
            <a:r>
              <a:rPr lang="en-US" sz="2800" b="0" i="0" baseline="30000" dirty="0">
                <a:solidFill>
                  <a:srgbClr val="333333"/>
                </a:solidFill>
                <a:effectLst/>
                <a:latin typeface="inter-regular"/>
              </a:rPr>
              <a:t>0</a:t>
            </a:r>
            <a:r>
              <a:rPr lang="en-US" sz="2800" b="0" i="0" dirty="0">
                <a:solidFill>
                  <a:srgbClr val="333333"/>
                </a:solidFill>
                <a:effectLst/>
                <a:latin typeface="inter-regular"/>
              </a:rPr>
              <a:t>, one of these 2 inputs will be connected to the output. The block diagram and the truth table of the 2</a:t>
            </a:r>
            <a:r>
              <a:rPr lang="en-US" sz="2800" b="1" i="0" dirty="0">
                <a:solidFill>
                  <a:srgbClr val="333333"/>
                </a:solidFill>
                <a:effectLst/>
                <a:latin typeface="inter-bold"/>
              </a:rPr>
              <a:t>×</a:t>
            </a:r>
            <a:r>
              <a:rPr lang="en-US" sz="2800" b="0" i="0" dirty="0">
                <a:solidFill>
                  <a:srgbClr val="333333"/>
                </a:solidFill>
                <a:effectLst/>
                <a:latin typeface="inter-regular"/>
              </a:rPr>
              <a:t>1 multiplexer are given below.</a:t>
            </a:r>
            <a:endParaRPr lang="en-IN" sz="2800" dirty="0"/>
          </a:p>
        </p:txBody>
      </p:sp>
      <p:pic>
        <p:nvPicPr>
          <p:cNvPr id="1026" name="Picture 2" descr="Multiplexer">
            <a:extLst>
              <a:ext uri="{FF2B5EF4-FFF2-40B4-BE49-F238E27FC236}">
                <a16:creationId xmlns:a16="http://schemas.microsoft.com/office/drawing/2014/main" xmlns="" id="{D589E2ED-8F0C-BD7F-EEA6-C4FB0437AC7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93407" y="2194561"/>
            <a:ext cx="5053287" cy="41475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0447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ultiplexer">
            <a:extLst>
              <a:ext uri="{FF2B5EF4-FFF2-40B4-BE49-F238E27FC236}">
                <a16:creationId xmlns:a16="http://schemas.microsoft.com/office/drawing/2014/main" xmlns="" id="{856003ED-9113-6894-1B93-F1144DA8AF6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5760" y="1105785"/>
            <a:ext cx="3657600" cy="244216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a:extLst>
              <a:ext uri="{FF2B5EF4-FFF2-40B4-BE49-F238E27FC236}">
                <a16:creationId xmlns:a16="http://schemas.microsoft.com/office/drawing/2014/main" xmlns="" id="{D0E73B67-0ED1-6BDC-5FE8-F6DF7D5873D0}"/>
              </a:ext>
            </a:extLst>
          </p:cNvPr>
          <p:cNvSpPr txBox="1"/>
          <p:nvPr/>
        </p:nvSpPr>
        <p:spPr>
          <a:xfrm>
            <a:off x="365760" y="243840"/>
            <a:ext cx="8778240" cy="646331"/>
          </a:xfrm>
          <a:prstGeom prst="rect">
            <a:avLst/>
          </a:prstGeom>
          <a:noFill/>
        </p:spPr>
        <p:txBody>
          <a:bodyPr wrap="square">
            <a:spAutoFit/>
          </a:bodyPr>
          <a:lstStyle/>
          <a:p>
            <a:pPr algn="just"/>
            <a:r>
              <a:rPr lang="en-IN" sz="3600" b="0" i="0" dirty="0">
                <a:solidFill>
                  <a:srgbClr val="610B4B"/>
                </a:solidFill>
                <a:effectLst/>
                <a:latin typeface="erdana"/>
              </a:rPr>
              <a:t>Truth Table:</a:t>
            </a:r>
          </a:p>
        </p:txBody>
      </p:sp>
      <p:sp>
        <p:nvSpPr>
          <p:cNvPr id="6" name="TextBox 5">
            <a:extLst>
              <a:ext uri="{FF2B5EF4-FFF2-40B4-BE49-F238E27FC236}">
                <a16:creationId xmlns:a16="http://schemas.microsoft.com/office/drawing/2014/main" xmlns="" id="{DF37236B-9205-0FC3-27BB-667FD6631575}"/>
              </a:ext>
            </a:extLst>
          </p:cNvPr>
          <p:cNvSpPr txBox="1"/>
          <p:nvPr/>
        </p:nvSpPr>
        <p:spPr>
          <a:xfrm>
            <a:off x="365760" y="3429000"/>
            <a:ext cx="4047744" cy="2062103"/>
          </a:xfrm>
          <a:prstGeom prst="rect">
            <a:avLst/>
          </a:prstGeom>
          <a:noFill/>
        </p:spPr>
        <p:txBody>
          <a:bodyPr wrap="square">
            <a:spAutoFit/>
          </a:bodyPr>
          <a:lstStyle/>
          <a:p>
            <a:pPr algn="just"/>
            <a:r>
              <a:rPr lang="en-US" sz="3200" b="0" i="0" dirty="0">
                <a:solidFill>
                  <a:srgbClr val="333333"/>
                </a:solidFill>
                <a:effectLst/>
                <a:latin typeface="inter-regular"/>
              </a:rPr>
              <a:t>The logical expression of the term Y is as follows:</a:t>
            </a:r>
          </a:p>
          <a:p>
            <a:pPr algn="just"/>
            <a:r>
              <a:rPr lang="en-US" sz="3200" b="0" i="0" dirty="0">
                <a:solidFill>
                  <a:srgbClr val="333333"/>
                </a:solidFill>
                <a:effectLst/>
                <a:latin typeface="inter-regular"/>
              </a:rPr>
              <a:t>Y=S</a:t>
            </a:r>
            <a:r>
              <a:rPr lang="en-US" sz="3200" b="0" i="0" baseline="-25000" dirty="0">
                <a:solidFill>
                  <a:srgbClr val="333333"/>
                </a:solidFill>
                <a:effectLst/>
                <a:latin typeface="inter-regular"/>
              </a:rPr>
              <a:t>0</a:t>
            </a:r>
            <a:r>
              <a:rPr lang="en-US" sz="3200" b="0" i="0" dirty="0">
                <a:solidFill>
                  <a:srgbClr val="333333"/>
                </a:solidFill>
                <a:effectLst/>
                <a:latin typeface="inter-regular"/>
              </a:rPr>
              <a:t>'.A</a:t>
            </a:r>
            <a:r>
              <a:rPr lang="en-US" sz="3200" b="0" i="0" baseline="-25000" dirty="0">
                <a:solidFill>
                  <a:srgbClr val="333333"/>
                </a:solidFill>
                <a:effectLst/>
                <a:latin typeface="inter-regular"/>
              </a:rPr>
              <a:t>0</a:t>
            </a:r>
            <a:r>
              <a:rPr lang="en-US" sz="3200" b="0" i="0" dirty="0">
                <a:solidFill>
                  <a:srgbClr val="333333"/>
                </a:solidFill>
                <a:effectLst/>
                <a:latin typeface="inter-regular"/>
              </a:rPr>
              <a:t>+S</a:t>
            </a:r>
            <a:r>
              <a:rPr lang="en-US" sz="3200" b="0" i="0" baseline="-25000" dirty="0">
                <a:solidFill>
                  <a:srgbClr val="333333"/>
                </a:solidFill>
                <a:effectLst/>
                <a:latin typeface="inter-regular"/>
              </a:rPr>
              <a:t>0</a:t>
            </a:r>
            <a:r>
              <a:rPr lang="en-US" sz="3200" b="0" i="0" dirty="0">
                <a:solidFill>
                  <a:srgbClr val="333333"/>
                </a:solidFill>
                <a:effectLst/>
                <a:latin typeface="inter-regular"/>
              </a:rPr>
              <a:t>.A</a:t>
            </a:r>
            <a:r>
              <a:rPr lang="en-US" sz="3200" b="0" i="0" baseline="-25000" dirty="0">
                <a:solidFill>
                  <a:srgbClr val="333333"/>
                </a:solidFill>
                <a:effectLst/>
                <a:latin typeface="inter-regular"/>
              </a:rPr>
              <a:t>1</a:t>
            </a:r>
            <a:endParaRPr lang="en-US" sz="3200" b="0" i="0" dirty="0">
              <a:solidFill>
                <a:srgbClr val="333333"/>
              </a:solidFill>
              <a:effectLst/>
              <a:latin typeface="inter-regular"/>
            </a:endParaRPr>
          </a:p>
        </p:txBody>
      </p:sp>
      <p:pic>
        <p:nvPicPr>
          <p:cNvPr id="2052" name="Picture 4" descr="Multiplexer">
            <a:extLst>
              <a:ext uri="{FF2B5EF4-FFF2-40B4-BE49-F238E27FC236}">
                <a16:creationId xmlns:a16="http://schemas.microsoft.com/office/drawing/2014/main" xmlns="" id="{DFE7E756-A7CE-8C8D-2B5A-A0A7F20B95E7}"/>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96384" y="1474291"/>
            <a:ext cx="7424928" cy="5001697"/>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a:extLst>
              <a:ext uri="{FF2B5EF4-FFF2-40B4-BE49-F238E27FC236}">
                <a16:creationId xmlns:a16="http://schemas.microsoft.com/office/drawing/2014/main" xmlns="" id="{1D10E0EA-6674-F38F-474A-AF55DDC283F6}"/>
              </a:ext>
            </a:extLst>
          </p:cNvPr>
          <p:cNvSpPr txBox="1"/>
          <p:nvPr/>
        </p:nvSpPr>
        <p:spPr>
          <a:xfrm>
            <a:off x="4596384" y="382012"/>
            <a:ext cx="6986016" cy="954107"/>
          </a:xfrm>
          <a:prstGeom prst="rect">
            <a:avLst/>
          </a:prstGeom>
          <a:noFill/>
        </p:spPr>
        <p:txBody>
          <a:bodyPr wrap="square">
            <a:spAutoFit/>
          </a:bodyPr>
          <a:lstStyle/>
          <a:p>
            <a:pPr algn="just"/>
            <a:r>
              <a:rPr lang="en-US" sz="2800" b="0" i="0" dirty="0">
                <a:solidFill>
                  <a:srgbClr val="333333"/>
                </a:solidFill>
                <a:effectLst/>
                <a:latin typeface="inter-regular"/>
              </a:rPr>
              <a:t>Logical circuit of the above expression is given below:</a:t>
            </a:r>
          </a:p>
        </p:txBody>
      </p:sp>
    </p:spTree>
    <p:extLst>
      <p:ext uri="{BB962C8B-B14F-4D97-AF65-F5344CB8AC3E}">
        <p14:creationId xmlns:p14="http://schemas.microsoft.com/office/powerpoint/2010/main" xmlns="" val="327323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4F25AF-4D88-2E5B-CF4B-88F44F02D41B}"/>
              </a:ext>
            </a:extLst>
          </p:cNvPr>
          <p:cNvSpPr txBox="1">
            <a:spLocks/>
          </p:cNvSpPr>
          <p:nvPr/>
        </p:nvSpPr>
        <p:spPr>
          <a:xfrm>
            <a:off x="591015" y="0"/>
            <a:ext cx="10762786" cy="1107836"/>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i="0" dirty="0">
                <a:solidFill>
                  <a:srgbClr val="610B38"/>
                </a:solidFill>
                <a:effectLst>
                  <a:outerShdw blurRad="38100" dist="38100" dir="2700000" algn="tl">
                    <a:srgbClr val="000000">
                      <a:alpha val="43137"/>
                    </a:srgbClr>
                  </a:outerShdw>
                </a:effectLst>
                <a:latin typeface="erdana"/>
              </a:rPr>
              <a:t>4×1 Multiplexer:</a:t>
            </a:r>
          </a:p>
        </p:txBody>
      </p:sp>
      <p:sp>
        <p:nvSpPr>
          <p:cNvPr id="6" name="TextBox 5">
            <a:extLst>
              <a:ext uri="{FF2B5EF4-FFF2-40B4-BE49-F238E27FC236}">
                <a16:creationId xmlns:a16="http://schemas.microsoft.com/office/drawing/2014/main" xmlns="" id="{78530CA2-F780-F68B-3DA4-153FC7E553D6}"/>
              </a:ext>
            </a:extLst>
          </p:cNvPr>
          <p:cNvSpPr txBox="1"/>
          <p:nvPr/>
        </p:nvSpPr>
        <p:spPr>
          <a:xfrm>
            <a:off x="591015" y="1487424"/>
            <a:ext cx="6224313" cy="4401205"/>
          </a:xfrm>
          <a:prstGeom prst="rect">
            <a:avLst/>
          </a:prstGeom>
          <a:noFill/>
        </p:spPr>
        <p:txBody>
          <a:bodyPr wrap="square">
            <a:spAutoFit/>
          </a:bodyPr>
          <a:lstStyle/>
          <a:p>
            <a:r>
              <a:rPr lang="en-US" sz="2800" b="0" i="0" dirty="0">
                <a:solidFill>
                  <a:srgbClr val="333333"/>
                </a:solidFill>
                <a:effectLst/>
                <a:latin typeface="inter-regular"/>
              </a:rPr>
              <a:t>In the 4×1 multiplexer, there is a total of four inputs, i.e., A</a:t>
            </a:r>
            <a:r>
              <a:rPr lang="en-US" sz="2800" b="0" i="0" baseline="-25000" dirty="0">
                <a:solidFill>
                  <a:srgbClr val="333333"/>
                </a:solidFill>
                <a:effectLst/>
                <a:latin typeface="inter-regular"/>
              </a:rPr>
              <a:t>0</a:t>
            </a:r>
            <a:r>
              <a:rPr lang="en-US" sz="2800" b="0" i="0" dirty="0">
                <a:solidFill>
                  <a:srgbClr val="333333"/>
                </a:solidFill>
                <a:effectLst/>
                <a:latin typeface="inter-regular"/>
              </a:rPr>
              <a:t>, A</a:t>
            </a:r>
            <a:r>
              <a:rPr lang="en-US" sz="2800" b="0" i="0" baseline="-25000" dirty="0">
                <a:solidFill>
                  <a:srgbClr val="333333"/>
                </a:solidFill>
                <a:effectLst/>
                <a:latin typeface="inter-regular"/>
              </a:rPr>
              <a:t>1</a:t>
            </a:r>
            <a:r>
              <a:rPr lang="en-US" sz="2800" b="0" i="0" dirty="0">
                <a:solidFill>
                  <a:srgbClr val="333333"/>
                </a:solidFill>
                <a:effectLst/>
                <a:latin typeface="inter-regular"/>
              </a:rPr>
              <a:t>, A</a:t>
            </a:r>
            <a:r>
              <a:rPr lang="en-US" sz="2800" b="0" i="0" baseline="-25000" dirty="0">
                <a:solidFill>
                  <a:srgbClr val="333333"/>
                </a:solidFill>
                <a:effectLst/>
                <a:latin typeface="inter-regular"/>
              </a:rPr>
              <a:t>2</a:t>
            </a:r>
            <a:r>
              <a:rPr lang="en-US" sz="2800" b="0" i="0" dirty="0">
                <a:solidFill>
                  <a:srgbClr val="333333"/>
                </a:solidFill>
                <a:effectLst/>
                <a:latin typeface="inter-regular"/>
              </a:rPr>
              <a:t>, and A</a:t>
            </a:r>
            <a:r>
              <a:rPr lang="en-US" sz="2800" b="0" i="0" baseline="-25000" dirty="0">
                <a:solidFill>
                  <a:srgbClr val="333333"/>
                </a:solidFill>
                <a:effectLst/>
                <a:latin typeface="inter-regular"/>
              </a:rPr>
              <a:t>3</a:t>
            </a:r>
            <a:r>
              <a:rPr lang="en-US" sz="2800" b="0" i="0" dirty="0">
                <a:solidFill>
                  <a:srgbClr val="333333"/>
                </a:solidFill>
                <a:effectLst/>
                <a:latin typeface="inter-regular"/>
              </a:rPr>
              <a:t>, 2 selection lines, i.e., S</a:t>
            </a:r>
            <a:r>
              <a:rPr lang="en-US" sz="2800" b="0" i="0" baseline="-25000" dirty="0">
                <a:solidFill>
                  <a:srgbClr val="333333"/>
                </a:solidFill>
                <a:effectLst/>
                <a:latin typeface="inter-regular"/>
              </a:rPr>
              <a:t>0</a:t>
            </a:r>
            <a:r>
              <a:rPr lang="en-US" sz="2800" b="0" i="0" dirty="0">
                <a:solidFill>
                  <a:srgbClr val="333333"/>
                </a:solidFill>
                <a:effectLst/>
                <a:latin typeface="inter-regular"/>
              </a:rPr>
              <a:t> and S</a:t>
            </a:r>
            <a:r>
              <a:rPr lang="en-US" sz="2800" b="0" i="0" baseline="-25000" dirty="0">
                <a:solidFill>
                  <a:srgbClr val="333333"/>
                </a:solidFill>
                <a:effectLst/>
                <a:latin typeface="inter-regular"/>
              </a:rPr>
              <a:t>1</a:t>
            </a:r>
            <a:r>
              <a:rPr lang="en-US" sz="2800" b="0" i="0" dirty="0">
                <a:solidFill>
                  <a:srgbClr val="333333"/>
                </a:solidFill>
                <a:effectLst/>
                <a:latin typeface="inter-regular"/>
              </a:rPr>
              <a:t> and single output, i.e., Y. On the basis of the combination of inputs that are present at the selection lines S</a:t>
            </a:r>
            <a:r>
              <a:rPr lang="en-US" sz="2800" b="0" i="0" baseline="30000" dirty="0">
                <a:solidFill>
                  <a:srgbClr val="333333"/>
                </a:solidFill>
                <a:effectLst/>
                <a:latin typeface="inter-regular"/>
              </a:rPr>
              <a:t>0</a:t>
            </a:r>
            <a:r>
              <a:rPr lang="en-US" sz="2800" b="0" i="0" dirty="0">
                <a:solidFill>
                  <a:srgbClr val="333333"/>
                </a:solidFill>
                <a:effectLst/>
                <a:latin typeface="inter-regular"/>
              </a:rPr>
              <a:t> and S</a:t>
            </a:r>
            <a:r>
              <a:rPr lang="en-US" sz="2800" b="0" i="0" baseline="-25000" dirty="0">
                <a:solidFill>
                  <a:srgbClr val="333333"/>
                </a:solidFill>
                <a:effectLst/>
                <a:latin typeface="inter-regular"/>
              </a:rPr>
              <a:t>1</a:t>
            </a:r>
            <a:r>
              <a:rPr lang="en-US" sz="2800" b="0" i="0" dirty="0">
                <a:solidFill>
                  <a:srgbClr val="333333"/>
                </a:solidFill>
                <a:effectLst/>
                <a:latin typeface="inter-regular"/>
              </a:rPr>
              <a:t>, one of these 4 inputs are connected to the output. The block diagram and the truth table of the 4</a:t>
            </a:r>
            <a:r>
              <a:rPr lang="en-US" sz="2800" b="1" i="0" dirty="0">
                <a:solidFill>
                  <a:srgbClr val="333333"/>
                </a:solidFill>
                <a:effectLst/>
                <a:latin typeface="inter-bold"/>
              </a:rPr>
              <a:t>×</a:t>
            </a:r>
            <a:r>
              <a:rPr lang="en-US" sz="2800" b="0" i="0" dirty="0">
                <a:solidFill>
                  <a:srgbClr val="333333"/>
                </a:solidFill>
                <a:effectLst/>
                <a:latin typeface="inter-regular"/>
              </a:rPr>
              <a:t>1 multiplexer are given below.</a:t>
            </a:r>
            <a:endParaRPr lang="en-IN" sz="2800" dirty="0"/>
          </a:p>
        </p:txBody>
      </p:sp>
      <p:pic>
        <p:nvPicPr>
          <p:cNvPr id="3076" name="Picture 4" descr="Multiplexer">
            <a:extLst>
              <a:ext uri="{FF2B5EF4-FFF2-40B4-BE49-F238E27FC236}">
                <a16:creationId xmlns:a16="http://schemas.microsoft.com/office/drawing/2014/main" xmlns="" id="{13BF52F2-9A24-EB02-5D7C-33F1B1BB2FF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59757" y="1487424"/>
            <a:ext cx="4641228" cy="47609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3790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83300CB-6729-4511-D128-03553F8F3CF0}"/>
              </a:ext>
            </a:extLst>
          </p:cNvPr>
          <p:cNvSpPr txBox="1"/>
          <p:nvPr/>
        </p:nvSpPr>
        <p:spPr>
          <a:xfrm>
            <a:off x="585216" y="365760"/>
            <a:ext cx="8558784" cy="1200329"/>
          </a:xfrm>
          <a:prstGeom prst="rect">
            <a:avLst/>
          </a:prstGeom>
          <a:noFill/>
        </p:spPr>
        <p:txBody>
          <a:bodyPr wrap="square">
            <a:spAutoFit/>
          </a:bodyPr>
          <a:lstStyle/>
          <a:p>
            <a:pPr algn="just"/>
            <a:r>
              <a:rPr lang="en-IN" sz="3600" b="0" i="0" dirty="0">
                <a:solidFill>
                  <a:srgbClr val="610B4B"/>
                </a:solidFill>
                <a:effectLst/>
                <a:latin typeface="erdana"/>
              </a:rPr>
              <a:t>Truth Table:</a:t>
            </a:r>
          </a:p>
          <a:p>
            <a:pPr algn="just"/>
            <a:endParaRPr lang="en-IN" sz="3600" b="0" i="0" dirty="0">
              <a:solidFill>
                <a:srgbClr val="610B4B"/>
              </a:solidFill>
              <a:effectLst/>
              <a:latin typeface="erdana"/>
            </a:endParaRPr>
          </a:p>
        </p:txBody>
      </p:sp>
      <p:pic>
        <p:nvPicPr>
          <p:cNvPr id="4102" name="Picture 6" descr="Multiplexer">
            <a:extLst>
              <a:ext uri="{FF2B5EF4-FFF2-40B4-BE49-F238E27FC236}">
                <a16:creationId xmlns:a16="http://schemas.microsoft.com/office/drawing/2014/main" xmlns="" id="{462383B0-EE99-48D5-C5C2-00F2A533601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5216" y="1146049"/>
            <a:ext cx="3701224" cy="250296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4C0019FD-3E9F-543F-CE1A-6B6EBFB521E3}"/>
              </a:ext>
            </a:extLst>
          </p:cNvPr>
          <p:cNvSpPr txBox="1"/>
          <p:nvPr/>
        </p:nvSpPr>
        <p:spPr>
          <a:xfrm>
            <a:off x="585216" y="3938017"/>
            <a:ext cx="4340352" cy="1815882"/>
          </a:xfrm>
          <a:prstGeom prst="rect">
            <a:avLst/>
          </a:prstGeom>
          <a:noFill/>
        </p:spPr>
        <p:txBody>
          <a:bodyPr wrap="square">
            <a:spAutoFit/>
          </a:bodyPr>
          <a:lstStyle/>
          <a:p>
            <a:pPr algn="just"/>
            <a:r>
              <a:rPr lang="en-US" sz="2800" b="0" i="0" dirty="0">
                <a:solidFill>
                  <a:srgbClr val="333333"/>
                </a:solidFill>
                <a:effectLst/>
                <a:latin typeface="inter-regular"/>
              </a:rPr>
              <a:t>The logical expression of the term Y is as follows:</a:t>
            </a:r>
          </a:p>
          <a:p>
            <a:pPr algn="just"/>
            <a:r>
              <a:rPr lang="en-US" sz="2800" b="0" i="0" dirty="0">
                <a:solidFill>
                  <a:srgbClr val="333333"/>
                </a:solidFill>
                <a:effectLst/>
                <a:latin typeface="inter-regular"/>
              </a:rPr>
              <a:t>Y=S</a:t>
            </a:r>
            <a:r>
              <a:rPr lang="en-US" sz="2800" b="0" i="0" baseline="-25000" dirty="0">
                <a:solidFill>
                  <a:srgbClr val="333333"/>
                </a:solidFill>
                <a:effectLst/>
                <a:latin typeface="inter-regular"/>
              </a:rPr>
              <a:t>1</a:t>
            </a:r>
            <a:r>
              <a:rPr lang="en-US" sz="2800" b="0" i="0" dirty="0">
                <a:solidFill>
                  <a:srgbClr val="333333"/>
                </a:solidFill>
                <a:effectLst/>
                <a:latin typeface="inter-regular"/>
              </a:rPr>
              <a:t>' S</a:t>
            </a:r>
            <a:r>
              <a:rPr lang="en-US" sz="2800" b="0" i="0" baseline="-25000" dirty="0">
                <a:solidFill>
                  <a:srgbClr val="333333"/>
                </a:solidFill>
                <a:effectLst/>
                <a:latin typeface="inter-regular"/>
              </a:rPr>
              <a:t>0</a:t>
            </a:r>
            <a:r>
              <a:rPr lang="en-US" sz="2800" b="0" i="0" dirty="0">
                <a:solidFill>
                  <a:srgbClr val="333333"/>
                </a:solidFill>
                <a:effectLst/>
                <a:latin typeface="inter-regular"/>
              </a:rPr>
              <a:t>' A</a:t>
            </a:r>
            <a:r>
              <a:rPr lang="en-US" sz="2800" b="0" i="0" baseline="-25000" dirty="0">
                <a:solidFill>
                  <a:srgbClr val="333333"/>
                </a:solidFill>
                <a:effectLst/>
                <a:latin typeface="inter-regular"/>
              </a:rPr>
              <a:t>0</a:t>
            </a:r>
            <a:r>
              <a:rPr lang="en-US" sz="2800" b="0" i="0" dirty="0">
                <a:solidFill>
                  <a:srgbClr val="333333"/>
                </a:solidFill>
                <a:effectLst/>
                <a:latin typeface="inter-regular"/>
              </a:rPr>
              <a:t>+S</a:t>
            </a:r>
            <a:r>
              <a:rPr lang="en-US" sz="2800" b="0" i="0" baseline="-25000" dirty="0">
                <a:solidFill>
                  <a:srgbClr val="333333"/>
                </a:solidFill>
                <a:effectLst/>
                <a:latin typeface="inter-regular"/>
              </a:rPr>
              <a:t>1</a:t>
            </a:r>
            <a:r>
              <a:rPr lang="en-US" sz="2800" b="0" i="0" dirty="0">
                <a:solidFill>
                  <a:srgbClr val="333333"/>
                </a:solidFill>
                <a:effectLst/>
                <a:latin typeface="inter-regular"/>
              </a:rPr>
              <a:t>' S</a:t>
            </a:r>
            <a:r>
              <a:rPr lang="en-US" sz="2800" b="0" i="0" baseline="-25000" dirty="0">
                <a:solidFill>
                  <a:srgbClr val="333333"/>
                </a:solidFill>
                <a:effectLst/>
                <a:latin typeface="inter-regular"/>
              </a:rPr>
              <a:t>0</a:t>
            </a:r>
            <a:r>
              <a:rPr lang="en-US" sz="2800" b="0" i="0" dirty="0">
                <a:solidFill>
                  <a:srgbClr val="333333"/>
                </a:solidFill>
                <a:effectLst/>
                <a:latin typeface="inter-regular"/>
              </a:rPr>
              <a:t> A</a:t>
            </a:r>
            <a:r>
              <a:rPr lang="en-US" sz="2800" b="0" i="0" baseline="-25000" dirty="0">
                <a:solidFill>
                  <a:srgbClr val="333333"/>
                </a:solidFill>
                <a:effectLst/>
                <a:latin typeface="inter-regular"/>
              </a:rPr>
              <a:t>1</a:t>
            </a:r>
            <a:r>
              <a:rPr lang="en-US" sz="2800" b="0" i="0" dirty="0">
                <a:solidFill>
                  <a:srgbClr val="333333"/>
                </a:solidFill>
                <a:effectLst/>
                <a:latin typeface="inter-regular"/>
              </a:rPr>
              <a:t>+S</a:t>
            </a:r>
            <a:r>
              <a:rPr lang="en-US" sz="2800" b="0" i="0" baseline="-25000" dirty="0">
                <a:solidFill>
                  <a:srgbClr val="333333"/>
                </a:solidFill>
                <a:effectLst/>
                <a:latin typeface="inter-regular"/>
              </a:rPr>
              <a:t>1</a:t>
            </a:r>
            <a:r>
              <a:rPr lang="en-US" sz="2800" b="0" i="0" dirty="0">
                <a:solidFill>
                  <a:srgbClr val="333333"/>
                </a:solidFill>
                <a:effectLst/>
                <a:latin typeface="inter-regular"/>
              </a:rPr>
              <a:t> S</a:t>
            </a:r>
            <a:r>
              <a:rPr lang="en-US" sz="2800" b="0" i="0" baseline="-25000" dirty="0">
                <a:solidFill>
                  <a:srgbClr val="333333"/>
                </a:solidFill>
                <a:effectLst/>
                <a:latin typeface="inter-regular"/>
              </a:rPr>
              <a:t>0</a:t>
            </a:r>
            <a:r>
              <a:rPr lang="en-US" sz="2800" b="0" i="0" dirty="0">
                <a:solidFill>
                  <a:srgbClr val="333333"/>
                </a:solidFill>
                <a:effectLst/>
                <a:latin typeface="inter-regular"/>
              </a:rPr>
              <a:t>' A</a:t>
            </a:r>
            <a:r>
              <a:rPr lang="en-US" sz="2800" b="0" i="0" baseline="-25000" dirty="0">
                <a:solidFill>
                  <a:srgbClr val="333333"/>
                </a:solidFill>
                <a:effectLst/>
                <a:latin typeface="inter-regular"/>
              </a:rPr>
              <a:t>2</a:t>
            </a:r>
            <a:r>
              <a:rPr lang="en-US" sz="2800" b="0" i="0" dirty="0">
                <a:solidFill>
                  <a:srgbClr val="333333"/>
                </a:solidFill>
                <a:effectLst/>
                <a:latin typeface="inter-regular"/>
              </a:rPr>
              <a:t>+S</a:t>
            </a:r>
            <a:r>
              <a:rPr lang="en-US" sz="2800" b="0" i="0" baseline="-25000" dirty="0">
                <a:solidFill>
                  <a:srgbClr val="333333"/>
                </a:solidFill>
                <a:effectLst/>
                <a:latin typeface="inter-regular"/>
              </a:rPr>
              <a:t>1</a:t>
            </a:r>
            <a:r>
              <a:rPr lang="en-US" sz="2800" b="0" i="0" dirty="0">
                <a:solidFill>
                  <a:srgbClr val="333333"/>
                </a:solidFill>
                <a:effectLst/>
                <a:latin typeface="inter-regular"/>
              </a:rPr>
              <a:t> S</a:t>
            </a:r>
            <a:r>
              <a:rPr lang="en-US" sz="2800" b="0" i="0" baseline="-25000" dirty="0">
                <a:solidFill>
                  <a:srgbClr val="333333"/>
                </a:solidFill>
                <a:effectLst/>
                <a:latin typeface="inter-regular"/>
              </a:rPr>
              <a:t>0</a:t>
            </a:r>
            <a:r>
              <a:rPr lang="en-US" sz="2800" b="0" i="0" dirty="0">
                <a:solidFill>
                  <a:srgbClr val="333333"/>
                </a:solidFill>
                <a:effectLst/>
                <a:latin typeface="inter-regular"/>
              </a:rPr>
              <a:t> A</a:t>
            </a:r>
            <a:r>
              <a:rPr lang="en-US" sz="2800" b="0" i="0" baseline="-25000" dirty="0">
                <a:solidFill>
                  <a:srgbClr val="333333"/>
                </a:solidFill>
                <a:effectLst/>
                <a:latin typeface="inter-regular"/>
              </a:rPr>
              <a:t>3</a:t>
            </a:r>
            <a:endParaRPr lang="en-US" sz="2800" b="0" i="0" dirty="0">
              <a:solidFill>
                <a:srgbClr val="333333"/>
              </a:solidFill>
              <a:effectLst/>
              <a:latin typeface="inter-regular"/>
            </a:endParaRPr>
          </a:p>
        </p:txBody>
      </p:sp>
      <p:pic>
        <p:nvPicPr>
          <p:cNvPr id="4104" name="Picture 8" descr="Multiplexer">
            <a:extLst>
              <a:ext uri="{FF2B5EF4-FFF2-40B4-BE49-F238E27FC236}">
                <a16:creationId xmlns:a16="http://schemas.microsoft.com/office/drawing/2014/main" xmlns="" id="{3E76A339-AAA1-7EBC-6443-73D072547EC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69536" y="1112228"/>
            <a:ext cx="7351776" cy="565900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a:extLst>
              <a:ext uri="{FF2B5EF4-FFF2-40B4-BE49-F238E27FC236}">
                <a16:creationId xmlns:a16="http://schemas.microsoft.com/office/drawing/2014/main" xmlns="" id="{7806E998-C897-9A13-59D0-C91FEA8831AD}"/>
              </a:ext>
            </a:extLst>
          </p:cNvPr>
          <p:cNvSpPr txBox="1"/>
          <p:nvPr/>
        </p:nvSpPr>
        <p:spPr>
          <a:xfrm>
            <a:off x="4767072" y="86768"/>
            <a:ext cx="6839712" cy="1077218"/>
          </a:xfrm>
          <a:prstGeom prst="rect">
            <a:avLst/>
          </a:prstGeom>
          <a:noFill/>
        </p:spPr>
        <p:txBody>
          <a:bodyPr wrap="square">
            <a:spAutoFit/>
          </a:bodyPr>
          <a:lstStyle/>
          <a:p>
            <a:r>
              <a:rPr lang="en-US" sz="3200" b="0" i="0" dirty="0">
                <a:solidFill>
                  <a:srgbClr val="333333"/>
                </a:solidFill>
                <a:effectLst/>
                <a:latin typeface="inter-regular"/>
              </a:rPr>
              <a:t>Logical circuit of the above expression is given below:</a:t>
            </a:r>
            <a:endParaRPr lang="en-IN" sz="3200" dirty="0"/>
          </a:p>
        </p:txBody>
      </p:sp>
    </p:spTree>
    <p:extLst>
      <p:ext uri="{BB962C8B-B14F-4D97-AF65-F5344CB8AC3E}">
        <p14:creationId xmlns:p14="http://schemas.microsoft.com/office/powerpoint/2010/main" xmlns="" val="148098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1580C6-3184-AC2A-D053-D2440CDEE607}"/>
              </a:ext>
            </a:extLst>
          </p:cNvPr>
          <p:cNvSpPr txBox="1">
            <a:spLocks/>
          </p:cNvSpPr>
          <p:nvPr/>
        </p:nvSpPr>
        <p:spPr>
          <a:xfrm>
            <a:off x="743712" y="0"/>
            <a:ext cx="10610089" cy="1107836"/>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dirty="0">
                <a:solidFill>
                  <a:srgbClr val="610B38"/>
                </a:solidFill>
                <a:effectLst>
                  <a:outerShdw blurRad="38100" dist="38100" dir="2700000" algn="tl">
                    <a:srgbClr val="000000">
                      <a:alpha val="43137"/>
                    </a:srgbClr>
                  </a:outerShdw>
                </a:effectLst>
                <a:latin typeface="erdana"/>
              </a:rPr>
              <a:t>8</a:t>
            </a:r>
            <a:r>
              <a:rPr lang="en-IN" b="1" i="0" dirty="0">
                <a:solidFill>
                  <a:srgbClr val="610B38"/>
                </a:solidFill>
                <a:effectLst>
                  <a:outerShdw blurRad="38100" dist="38100" dir="2700000" algn="tl">
                    <a:srgbClr val="000000">
                      <a:alpha val="43137"/>
                    </a:srgbClr>
                  </a:outerShdw>
                </a:effectLst>
                <a:latin typeface="erdana"/>
              </a:rPr>
              <a:t>×1 Multiplexer:</a:t>
            </a:r>
          </a:p>
        </p:txBody>
      </p:sp>
      <p:sp>
        <p:nvSpPr>
          <p:cNvPr id="4" name="TextBox 3">
            <a:extLst>
              <a:ext uri="{FF2B5EF4-FFF2-40B4-BE49-F238E27FC236}">
                <a16:creationId xmlns:a16="http://schemas.microsoft.com/office/drawing/2014/main" xmlns="" id="{257E646F-39C2-6ECB-B97C-9761C90CCBB2}"/>
              </a:ext>
            </a:extLst>
          </p:cNvPr>
          <p:cNvSpPr txBox="1"/>
          <p:nvPr/>
        </p:nvSpPr>
        <p:spPr>
          <a:xfrm>
            <a:off x="743712" y="1524661"/>
            <a:ext cx="5913120" cy="4401205"/>
          </a:xfrm>
          <a:prstGeom prst="rect">
            <a:avLst/>
          </a:prstGeom>
          <a:noFill/>
        </p:spPr>
        <p:txBody>
          <a:bodyPr wrap="square">
            <a:spAutoFit/>
          </a:bodyPr>
          <a:lstStyle/>
          <a:p>
            <a:r>
              <a:rPr lang="en-US" sz="2800" b="0" i="0" dirty="0">
                <a:solidFill>
                  <a:srgbClr val="333333"/>
                </a:solidFill>
                <a:effectLst/>
                <a:latin typeface="inter-regular"/>
              </a:rPr>
              <a:t>In the 8 to 1 multiplexer, there are total eight inputs, i.e., A</a:t>
            </a:r>
            <a:r>
              <a:rPr lang="en-US" sz="2800" b="0" i="0" baseline="-25000" dirty="0">
                <a:solidFill>
                  <a:srgbClr val="333333"/>
                </a:solidFill>
                <a:effectLst/>
                <a:latin typeface="inter-regular"/>
              </a:rPr>
              <a:t>0</a:t>
            </a:r>
            <a:r>
              <a:rPr lang="en-US" sz="2800" b="0" i="0" dirty="0">
                <a:solidFill>
                  <a:srgbClr val="333333"/>
                </a:solidFill>
                <a:effectLst/>
                <a:latin typeface="inter-regular"/>
              </a:rPr>
              <a:t>, A</a:t>
            </a:r>
            <a:r>
              <a:rPr lang="en-US" sz="2800" b="0" i="0" baseline="-25000" dirty="0">
                <a:solidFill>
                  <a:srgbClr val="333333"/>
                </a:solidFill>
                <a:effectLst/>
                <a:latin typeface="inter-regular"/>
              </a:rPr>
              <a:t>1</a:t>
            </a:r>
            <a:r>
              <a:rPr lang="en-US" sz="2800" b="0" i="0" dirty="0">
                <a:solidFill>
                  <a:srgbClr val="333333"/>
                </a:solidFill>
                <a:effectLst/>
                <a:latin typeface="inter-regular"/>
              </a:rPr>
              <a:t>, A</a:t>
            </a:r>
            <a:r>
              <a:rPr lang="en-US" sz="2800" b="0" i="0" baseline="-25000" dirty="0">
                <a:solidFill>
                  <a:srgbClr val="333333"/>
                </a:solidFill>
                <a:effectLst/>
                <a:latin typeface="inter-regular"/>
              </a:rPr>
              <a:t>2</a:t>
            </a:r>
            <a:r>
              <a:rPr lang="en-US" sz="2800" b="0" i="0" dirty="0">
                <a:solidFill>
                  <a:srgbClr val="333333"/>
                </a:solidFill>
                <a:effectLst/>
                <a:latin typeface="inter-regular"/>
              </a:rPr>
              <a:t>, A</a:t>
            </a:r>
            <a:r>
              <a:rPr lang="en-US" sz="2800" b="0" i="0" baseline="-25000" dirty="0">
                <a:solidFill>
                  <a:srgbClr val="333333"/>
                </a:solidFill>
                <a:effectLst/>
                <a:latin typeface="inter-regular"/>
              </a:rPr>
              <a:t>3</a:t>
            </a:r>
            <a:r>
              <a:rPr lang="en-US" sz="2800" b="0" i="0" dirty="0">
                <a:solidFill>
                  <a:srgbClr val="333333"/>
                </a:solidFill>
                <a:effectLst/>
                <a:latin typeface="inter-regular"/>
              </a:rPr>
              <a:t>, A</a:t>
            </a:r>
            <a:r>
              <a:rPr lang="en-US" sz="2800" b="0" i="0" baseline="-25000" dirty="0">
                <a:solidFill>
                  <a:srgbClr val="333333"/>
                </a:solidFill>
                <a:effectLst/>
                <a:latin typeface="inter-regular"/>
              </a:rPr>
              <a:t>4</a:t>
            </a:r>
            <a:r>
              <a:rPr lang="en-US" sz="2800" b="0" i="0" dirty="0">
                <a:solidFill>
                  <a:srgbClr val="333333"/>
                </a:solidFill>
                <a:effectLst/>
                <a:latin typeface="inter-regular"/>
              </a:rPr>
              <a:t>, A</a:t>
            </a:r>
            <a:r>
              <a:rPr lang="en-US" sz="2800" b="0" i="0" baseline="-25000" dirty="0">
                <a:solidFill>
                  <a:srgbClr val="333333"/>
                </a:solidFill>
                <a:effectLst/>
                <a:latin typeface="inter-regular"/>
              </a:rPr>
              <a:t>5</a:t>
            </a:r>
            <a:r>
              <a:rPr lang="en-US" sz="2800" b="0" i="0" dirty="0">
                <a:solidFill>
                  <a:srgbClr val="333333"/>
                </a:solidFill>
                <a:effectLst/>
                <a:latin typeface="inter-regular"/>
              </a:rPr>
              <a:t>, A</a:t>
            </a:r>
            <a:r>
              <a:rPr lang="en-US" sz="2800" b="0" i="0" baseline="-25000" dirty="0">
                <a:solidFill>
                  <a:srgbClr val="333333"/>
                </a:solidFill>
                <a:effectLst/>
                <a:latin typeface="inter-regular"/>
              </a:rPr>
              <a:t>6</a:t>
            </a:r>
            <a:r>
              <a:rPr lang="en-US" sz="2800" b="0" i="0" dirty="0">
                <a:solidFill>
                  <a:srgbClr val="333333"/>
                </a:solidFill>
                <a:effectLst/>
                <a:latin typeface="inter-regular"/>
              </a:rPr>
              <a:t>, and A</a:t>
            </a:r>
            <a:r>
              <a:rPr lang="en-US" sz="2800" b="0" i="0" baseline="-25000" dirty="0">
                <a:solidFill>
                  <a:srgbClr val="333333"/>
                </a:solidFill>
                <a:effectLst/>
                <a:latin typeface="inter-regular"/>
              </a:rPr>
              <a:t>7</a:t>
            </a:r>
            <a:r>
              <a:rPr lang="en-US" sz="2800" b="0" i="0" dirty="0">
                <a:solidFill>
                  <a:srgbClr val="333333"/>
                </a:solidFill>
                <a:effectLst/>
                <a:latin typeface="inter-regular"/>
              </a:rPr>
              <a:t>, 3 selection lines, i.e., S</a:t>
            </a:r>
            <a:r>
              <a:rPr lang="en-US" sz="2800" b="0" i="0" baseline="-25000" dirty="0">
                <a:solidFill>
                  <a:srgbClr val="333333"/>
                </a:solidFill>
                <a:effectLst/>
                <a:latin typeface="inter-regular"/>
              </a:rPr>
              <a:t>0</a:t>
            </a:r>
            <a:r>
              <a:rPr lang="en-US" sz="2800" b="0" i="0" dirty="0">
                <a:solidFill>
                  <a:srgbClr val="333333"/>
                </a:solidFill>
                <a:effectLst/>
                <a:latin typeface="inter-regular"/>
              </a:rPr>
              <a:t>, S</a:t>
            </a:r>
            <a:r>
              <a:rPr lang="en-US" sz="2800" b="0" i="0" baseline="-25000" dirty="0">
                <a:solidFill>
                  <a:srgbClr val="333333"/>
                </a:solidFill>
                <a:effectLst/>
                <a:latin typeface="inter-regular"/>
              </a:rPr>
              <a:t>1</a:t>
            </a:r>
            <a:r>
              <a:rPr lang="en-US" sz="2800" b="0" i="0" dirty="0">
                <a:solidFill>
                  <a:srgbClr val="333333"/>
                </a:solidFill>
                <a:effectLst/>
                <a:latin typeface="inter-regular"/>
              </a:rPr>
              <a:t>and S</a:t>
            </a:r>
            <a:r>
              <a:rPr lang="en-US" sz="2800" b="0" i="0" baseline="-25000" dirty="0">
                <a:solidFill>
                  <a:srgbClr val="333333"/>
                </a:solidFill>
                <a:effectLst/>
                <a:latin typeface="inter-regular"/>
              </a:rPr>
              <a:t>2</a:t>
            </a:r>
            <a:r>
              <a:rPr lang="en-US" sz="2800" b="0" i="0" dirty="0">
                <a:solidFill>
                  <a:srgbClr val="333333"/>
                </a:solidFill>
                <a:effectLst/>
                <a:latin typeface="inter-regular"/>
              </a:rPr>
              <a:t> and single output, i.e., Y. On the basis of the combination of inputs that are present at the selection lines S</a:t>
            </a:r>
            <a:r>
              <a:rPr lang="en-US" sz="2800" b="0" i="0" baseline="30000" dirty="0">
                <a:solidFill>
                  <a:srgbClr val="333333"/>
                </a:solidFill>
                <a:effectLst/>
                <a:latin typeface="inter-regular"/>
              </a:rPr>
              <a:t>0</a:t>
            </a:r>
            <a:r>
              <a:rPr lang="en-US" sz="2800" b="0" i="0" dirty="0">
                <a:solidFill>
                  <a:srgbClr val="333333"/>
                </a:solidFill>
                <a:effectLst/>
                <a:latin typeface="inter-regular"/>
              </a:rPr>
              <a:t>, S</a:t>
            </a:r>
            <a:r>
              <a:rPr lang="en-US" sz="2800" b="0" i="0" baseline="30000" dirty="0">
                <a:solidFill>
                  <a:srgbClr val="333333"/>
                </a:solidFill>
                <a:effectLst/>
                <a:latin typeface="inter-regular"/>
              </a:rPr>
              <a:t>1, </a:t>
            </a:r>
            <a:r>
              <a:rPr lang="en-US" sz="2800" b="0" i="0" dirty="0">
                <a:solidFill>
                  <a:srgbClr val="333333"/>
                </a:solidFill>
                <a:effectLst/>
                <a:latin typeface="inter-regular"/>
              </a:rPr>
              <a:t>and S</a:t>
            </a:r>
            <a:r>
              <a:rPr lang="en-US" sz="2800" b="0" i="0" baseline="-25000" dirty="0">
                <a:solidFill>
                  <a:srgbClr val="333333"/>
                </a:solidFill>
                <a:effectLst/>
                <a:latin typeface="inter-regular"/>
              </a:rPr>
              <a:t>2</a:t>
            </a:r>
            <a:r>
              <a:rPr lang="en-US" sz="2800" b="0" i="0" dirty="0">
                <a:solidFill>
                  <a:srgbClr val="333333"/>
                </a:solidFill>
                <a:effectLst/>
                <a:latin typeface="inter-regular"/>
              </a:rPr>
              <a:t>, one of these 8 inputs are connected to the output. The block diagram and the truth table of the 8</a:t>
            </a:r>
            <a:r>
              <a:rPr lang="en-US" sz="2800" b="1" i="0" dirty="0">
                <a:solidFill>
                  <a:srgbClr val="333333"/>
                </a:solidFill>
                <a:effectLst/>
                <a:latin typeface="inter-bold"/>
              </a:rPr>
              <a:t>×</a:t>
            </a:r>
            <a:r>
              <a:rPr lang="en-US" sz="2800" b="0" i="0" dirty="0">
                <a:solidFill>
                  <a:srgbClr val="333333"/>
                </a:solidFill>
                <a:effectLst/>
                <a:latin typeface="inter-regular"/>
              </a:rPr>
              <a:t>1 multiplexer are given below.</a:t>
            </a:r>
            <a:endParaRPr lang="en-IN" sz="2800" dirty="0"/>
          </a:p>
        </p:txBody>
      </p:sp>
      <p:pic>
        <p:nvPicPr>
          <p:cNvPr id="6150" name="Picture 6" descr="Multiplexer">
            <a:extLst>
              <a:ext uri="{FF2B5EF4-FFF2-40B4-BE49-F238E27FC236}">
                <a16:creationId xmlns:a16="http://schemas.microsoft.com/office/drawing/2014/main" xmlns="" id="{45917EA9-F6CB-08A1-B967-66D70484B8CE}"/>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45986" y="1619651"/>
            <a:ext cx="4702302" cy="44012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24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38B0D98-6B63-1CB1-01F0-82219334ED2B}"/>
              </a:ext>
            </a:extLst>
          </p:cNvPr>
          <p:cNvSpPr txBox="1"/>
          <p:nvPr/>
        </p:nvSpPr>
        <p:spPr>
          <a:xfrm>
            <a:off x="414528" y="353568"/>
            <a:ext cx="8729472" cy="646331"/>
          </a:xfrm>
          <a:prstGeom prst="rect">
            <a:avLst/>
          </a:prstGeom>
          <a:noFill/>
        </p:spPr>
        <p:txBody>
          <a:bodyPr wrap="square">
            <a:spAutoFit/>
          </a:bodyPr>
          <a:lstStyle/>
          <a:p>
            <a:pPr algn="just"/>
            <a:r>
              <a:rPr lang="en-IN" sz="3600" b="0" i="0" dirty="0">
                <a:solidFill>
                  <a:srgbClr val="610B4B"/>
                </a:solidFill>
                <a:effectLst/>
                <a:latin typeface="erdana"/>
              </a:rPr>
              <a:t>Truth Table:</a:t>
            </a:r>
          </a:p>
        </p:txBody>
      </p:sp>
      <p:pic>
        <p:nvPicPr>
          <p:cNvPr id="8194" name="Picture 2" descr="Multiplexer">
            <a:extLst>
              <a:ext uri="{FF2B5EF4-FFF2-40B4-BE49-F238E27FC236}">
                <a16:creationId xmlns:a16="http://schemas.microsoft.com/office/drawing/2014/main" xmlns="" id="{F0B7CFE2-CE12-B382-FB73-606304F7E0D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528" y="1018186"/>
            <a:ext cx="3813366" cy="379155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984BEC59-7095-57BB-69BE-CE9819AF3A3C}"/>
              </a:ext>
            </a:extLst>
          </p:cNvPr>
          <p:cNvSpPr txBox="1"/>
          <p:nvPr/>
        </p:nvSpPr>
        <p:spPr>
          <a:xfrm rot="10800000" flipV="1">
            <a:off x="146304" y="5076856"/>
            <a:ext cx="8444294" cy="1200329"/>
          </a:xfrm>
          <a:prstGeom prst="rect">
            <a:avLst/>
          </a:prstGeom>
          <a:noFill/>
        </p:spPr>
        <p:txBody>
          <a:bodyPr wrap="square">
            <a:spAutoFit/>
          </a:bodyPr>
          <a:lstStyle/>
          <a:p>
            <a:r>
              <a:rPr lang="en-IN" sz="2400" b="0" i="0" dirty="0">
                <a:solidFill>
                  <a:srgbClr val="333333"/>
                </a:solidFill>
                <a:effectLst/>
                <a:latin typeface="inter-regular"/>
              </a:rPr>
              <a:t>Y=S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'.A</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'.A</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’.A</a:t>
            </a:r>
            <a:r>
              <a:rPr lang="en-IN" sz="2400" b="0" i="0" baseline="-25000" dirty="0">
                <a:solidFill>
                  <a:srgbClr val="333333"/>
                </a:solidFill>
                <a:effectLst/>
                <a:latin typeface="inter-regular"/>
              </a:rPr>
              <a:t>2</a:t>
            </a:r>
          </a:p>
          <a:p>
            <a:r>
              <a:rPr lang="en-IN" sz="2400" baseline="-25000" dirty="0">
                <a:solidFill>
                  <a:srgbClr val="333333"/>
                </a:solidFill>
                <a:latin typeface="inter-regular"/>
              </a:rPr>
              <a:t>     </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'.A</a:t>
            </a:r>
            <a:r>
              <a:rPr lang="en-IN" sz="2400" b="0" i="0" baseline="-25000" dirty="0">
                <a:solidFill>
                  <a:srgbClr val="333333"/>
                </a:solidFill>
                <a:effectLst/>
                <a:latin typeface="inter-regular"/>
              </a:rPr>
              <a:t>3</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 A</a:t>
            </a:r>
            <a:r>
              <a:rPr lang="en-IN" sz="2400" b="0" i="0" baseline="-25000" dirty="0">
                <a:solidFill>
                  <a:srgbClr val="333333"/>
                </a:solidFill>
                <a:effectLst/>
                <a:latin typeface="inter-regular"/>
              </a:rPr>
              <a:t>4</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 A</a:t>
            </a:r>
            <a:r>
              <a:rPr lang="en-IN" sz="2400" b="0" i="0" baseline="-25000" dirty="0">
                <a:solidFill>
                  <a:srgbClr val="333333"/>
                </a:solidFill>
                <a:effectLst/>
                <a:latin typeface="inter-regular"/>
              </a:rPr>
              <a:t>5</a:t>
            </a:r>
          </a:p>
          <a:p>
            <a:r>
              <a:rPr lang="en-IN" sz="2400" baseline="-25000" dirty="0">
                <a:solidFill>
                  <a:srgbClr val="333333"/>
                </a:solidFill>
                <a:latin typeface="inter-regular"/>
              </a:rPr>
              <a:t>     </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2</a:t>
            </a:r>
            <a:r>
              <a:rPr lang="en-IN" sz="2400" b="0" i="0" dirty="0">
                <a:solidFill>
                  <a:srgbClr val="333333"/>
                </a:solidFill>
                <a:effectLst/>
                <a:latin typeface="inter-regular"/>
              </a:rPr>
              <a:t> .A</a:t>
            </a:r>
            <a:r>
              <a:rPr lang="en-IN" sz="2400" b="0" i="0" baseline="-25000" dirty="0">
                <a:solidFill>
                  <a:srgbClr val="333333"/>
                </a:solidFill>
                <a:effectLst/>
                <a:latin typeface="inter-regular"/>
              </a:rPr>
              <a:t>6</a:t>
            </a:r>
            <a:r>
              <a:rPr lang="en-IN" sz="2400" b="0" i="0" dirty="0">
                <a:solidFill>
                  <a:srgbClr val="333333"/>
                </a:solidFill>
                <a:effectLst/>
                <a:latin typeface="inter-regular"/>
              </a:rPr>
              <a:t>+S</a:t>
            </a:r>
            <a:r>
              <a:rPr lang="en-IN" sz="2400" b="0" i="0" baseline="-25000" dirty="0">
                <a:solidFill>
                  <a:srgbClr val="333333"/>
                </a:solidFill>
                <a:effectLst/>
                <a:latin typeface="inter-regular"/>
              </a:rPr>
              <a:t>0</a:t>
            </a:r>
            <a:r>
              <a:rPr lang="en-IN" sz="2400" b="0" i="0" dirty="0">
                <a:solidFill>
                  <a:srgbClr val="333333"/>
                </a:solidFill>
                <a:effectLst/>
                <a:latin typeface="inter-regular"/>
              </a:rPr>
              <a:t>.S</a:t>
            </a:r>
            <a:r>
              <a:rPr lang="en-IN" sz="2400" b="0" i="0" baseline="-25000" dirty="0">
                <a:solidFill>
                  <a:srgbClr val="333333"/>
                </a:solidFill>
                <a:effectLst/>
                <a:latin typeface="inter-regular"/>
              </a:rPr>
              <a:t>1</a:t>
            </a:r>
            <a:r>
              <a:rPr lang="en-IN" sz="2400" b="0" i="0" dirty="0">
                <a:solidFill>
                  <a:srgbClr val="333333"/>
                </a:solidFill>
                <a:effectLst/>
                <a:latin typeface="inter-regular"/>
              </a:rPr>
              <a:t>.S</a:t>
            </a:r>
            <a:r>
              <a:rPr lang="en-IN" sz="2400" b="0" i="0" baseline="-25000" dirty="0">
                <a:solidFill>
                  <a:srgbClr val="333333"/>
                </a:solidFill>
                <a:effectLst/>
                <a:latin typeface="inter-regular"/>
              </a:rPr>
              <a:t>3</a:t>
            </a:r>
            <a:r>
              <a:rPr lang="en-IN" sz="2400" b="0" i="0" dirty="0">
                <a:solidFill>
                  <a:srgbClr val="333333"/>
                </a:solidFill>
                <a:effectLst/>
                <a:latin typeface="inter-regular"/>
              </a:rPr>
              <a:t>.A</a:t>
            </a:r>
            <a:r>
              <a:rPr lang="en-IN" sz="2400" b="0" i="0" baseline="-25000" dirty="0">
                <a:solidFill>
                  <a:srgbClr val="333333"/>
                </a:solidFill>
                <a:effectLst/>
                <a:latin typeface="inter-regular"/>
              </a:rPr>
              <a:t>7</a:t>
            </a:r>
            <a:endParaRPr lang="en-IN" sz="2400" dirty="0"/>
          </a:p>
        </p:txBody>
      </p:sp>
      <p:pic>
        <p:nvPicPr>
          <p:cNvPr id="8198" name="Picture 6" descr="Multiplexer">
            <a:extLst>
              <a:ext uri="{FF2B5EF4-FFF2-40B4-BE49-F238E27FC236}">
                <a16:creationId xmlns:a16="http://schemas.microsoft.com/office/drawing/2014/main" xmlns="" id="{FE0A8D66-4410-826A-CC17-E80E1585AC09}"/>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27894" y="1018186"/>
            <a:ext cx="7798105" cy="5112331"/>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a:extLst>
              <a:ext uri="{FF2B5EF4-FFF2-40B4-BE49-F238E27FC236}">
                <a16:creationId xmlns:a16="http://schemas.microsoft.com/office/drawing/2014/main" xmlns="" id="{C9520F56-0E93-813E-3CB3-D7266D8138D6}"/>
              </a:ext>
            </a:extLst>
          </p:cNvPr>
          <p:cNvSpPr txBox="1"/>
          <p:nvPr/>
        </p:nvSpPr>
        <p:spPr>
          <a:xfrm>
            <a:off x="4779264" y="353568"/>
            <a:ext cx="6998208" cy="1200329"/>
          </a:xfrm>
          <a:prstGeom prst="rect">
            <a:avLst/>
          </a:prstGeom>
          <a:noFill/>
        </p:spPr>
        <p:txBody>
          <a:bodyPr wrap="square">
            <a:spAutoFit/>
          </a:bodyPr>
          <a:lstStyle/>
          <a:p>
            <a:pPr algn="just"/>
            <a:r>
              <a:rPr lang="en-US" sz="2400" b="0" i="0" dirty="0">
                <a:solidFill>
                  <a:srgbClr val="333333"/>
                </a:solidFill>
                <a:effectLst/>
                <a:latin typeface="inter-regular"/>
              </a:rPr>
              <a:t>Logical circuit of the above expression is given below:</a:t>
            </a:r>
          </a:p>
          <a:p>
            <a:r>
              <a:rPr lang="en-US" sz="2400" dirty="0"/>
              <a:t/>
            </a:r>
            <a:br>
              <a:rPr lang="en-US" sz="2400" dirty="0"/>
            </a:br>
            <a:endParaRPr lang="en-IN" sz="2400" dirty="0"/>
          </a:p>
        </p:txBody>
      </p:sp>
    </p:spTree>
    <p:extLst>
      <p:ext uri="{BB962C8B-B14F-4D97-AF65-F5344CB8AC3E}">
        <p14:creationId xmlns:p14="http://schemas.microsoft.com/office/powerpoint/2010/main" xmlns="" val="2127660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23A254-5B86-DEC3-6EF0-A9D63354081D}"/>
              </a:ext>
            </a:extLst>
          </p:cNvPr>
          <p:cNvSpPr txBox="1">
            <a:spLocks/>
          </p:cNvSpPr>
          <p:nvPr/>
        </p:nvSpPr>
        <p:spPr>
          <a:xfrm>
            <a:off x="536448" y="-12192"/>
            <a:ext cx="10817353" cy="1120028"/>
          </a:xfrm>
          <a:prstGeom prst="rect">
            <a:avLst/>
          </a:prstGeom>
          <a:solidFill>
            <a:schemeClr val="accent4">
              <a:lumMod val="40000"/>
              <a:lumOff val="60000"/>
            </a:schemeClr>
          </a:solidFill>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b="0" i="0" dirty="0">
                <a:solidFill>
                  <a:srgbClr val="610B4B"/>
                </a:solidFill>
                <a:effectLst/>
                <a:latin typeface="erdana"/>
              </a:rPr>
              <a:t>8 ×1 multiplexer using 4×1 and 2×1 multiplexer</a:t>
            </a:r>
          </a:p>
        </p:txBody>
      </p:sp>
      <p:sp>
        <p:nvSpPr>
          <p:cNvPr id="5" name="TextBox 4">
            <a:extLst>
              <a:ext uri="{FF2B5EF4-FFF2-40B4-BE49-F238E27FC236}">
                <a16:creationId xmlns:a16="http://schemas.microsoft.com/office/drawing/2014/main" xmlns="" id="{3579309F-9A22-6155-A749-F779162F3C87}"/>
              </a:ext>
            </a:extLst>
          </p:cNvPr>
          <p:cNvSpPr txBox="1"/>
          <p:nvPr/>
        </p:nvSpPr>
        <p:spPr>
          <a:xfrm>
            <a:off x="426720" y="1536193"/>
            <a:ext cx="11204448" cy="4524315"/>
          </a:xfrm>
          <a:prstGeom prst="rect">
            <a:avLst/>
          </a:prstGeom>
          <a:noFill/>
        </p:spPr>
        <p:txBody>
          <a:bodyPr wrap="square">
            <a:spAutoFit/>
          </a:bodyPr>
          <a:lstStyle/>
          <a:p>
            <a:pPr algn="just"/>
            <a:r>
              <a:rPr lang="en-US" sz="3200" b="0" i="0" dirty="0">
                <a:solidFill>
                  <a:srgbClr val="333333"/>
                </a:solidFill>
                <a:effectLst/>
                <a:latin typeface="inter-regular"/>
              </a:rPr>
              <a:t>We can implement the 8</a:t>
            </a:r>
            <a:r>
              <a:rPr lang="en-US" sz="3200" b="1" i="0" dirty="0">
                <a:solidFill>
                  <a:srgbClr val="333333"/>
                </a:solidFill>
                <a:effectLst/>
                <a:latin typeface="inter-bold"/>
              </a:rPr>
              <a:t>×</a:t>
            </a:r>
            <a:r>
              <a:rPr lang="en-US" sz="3200" b="0" i="0" dirty="0">
                <a:solidFill>
                  <a:srgbClr val="333333"/>
                </a:solidFill>
                <a:effectLst/>
                <a:latin typeface="inter-regular"/>
              </a:rPr>
              <a:t>1 multiplexer using a lower order multiplexer. To implement the 8</a:t>
            </a:r>
            <a:r>
              <a:rPr lang="en-US" sz="3200" b="1" i="0" dirty="0">
                <a:solidFill>
                  <a:srgbClr val="333333"/>
                </a:solidFill>
                <a:effectLst/>
                <a:latin typeface="inter-bold"/>
              </a:rPr>
              <a:t>×</a:t>
            </a:r>
            <a:r>
              <a:rPr lang="en-US" sz="3200" b="0" i="0" dirty="0">
                <a:solidFill>
                  <a:srgbClr val="333333"/>
                </a:solidFill>
                <a:effectLst/>
                <a:latin typeface="inter-regular"/>
              </a:rPr>
              <a:t>1 multiplexer, we need two 4</a:t>
            </a:r>
            <a:r>
              <a:rPr lang="en-US" sz="3200" b="1" i="0" dirty="0">
                <a:solidFill>
                  <a:srgbClr val="333333"/>
                </a:solidFill>
                <a:effectLst/>
                <a:latin typeface="inter-bold"/>
              </a:rPr>
              <a:t>×</a:t>
            </a:r>
            <a:r>
              <a:rPr lang="en-US" sz="3200" b="0" i="0" dirty="0">
                <a:solidFill>
                  <a:srgbClr val="333333"/>
                </a:solidFill>
                <a:effectLst/>
                <a:latin typeface="inter-regular"/>
              </a:rPr>
              <a:t>1 multiplexers and one 2</a:t>
            </a:r>
            <a:r>
              <a:rPr lang="en-US" sz="3200" b="1" i="0" dirty="0">
                <a:solidFill>
                  <a:srgbClr val="333333"/>
                </a:solidFill>
                <a:effectLst/>
                <a:latin typeface="inter-bold"/>
              </a:rPr>
              <a:t>×</a:t>
            </a:r>
            <a:r>
              <a:rPr lang="en-US" sz="3200" b="0" i="0" dirty="0">
                <a:solidFill>
                  <a:srgbClr val="333333"/>
                </a:solidFill>
                <a:effectLst/>
                <a:latin typeface="inter-regular"/>
              </a:rPr>
              <a:t>1 multiplexer. The 4</a:t>
            </a:r>
            <a:r>
              <a:rPr lang="en-US" sz="3200" b="1" i="0" dirty="0">
                <a:solidFill>
                  <a:srgbClr val="333333"/>
                </a:solidFill>
                <a:effectLst/>
                <a:latin typeface="inter-bold"/>
              </a:rPr>
              <a:t>×</a:t>
            </a:r>
            <a:r>
              <a:rPr lang="en-US" sz="3200" b="0" i="0" dirty="0">
                <a:solidFill>
                  <a:srgbClr val="333333"/>
                </a:solidFill>
                <a:effectLst/>
                <a:latin typeface="inter-regular"/>
              </a:rPr>
              <a:t>1 multiplexer has 2 selection lines, 4 inputs, and 1 output. The 2</a:t>
            </a:r>
            <a:r>
              <a:rPr lang="en-US" sz="3200" b="1" i="0" dirty="0">
                <a:solidFill>
                  <a:srgbClr val="333333"/>
                </a:solidFill>
                <a:effectLst/>
                <a:latin typeface="inter-bold"/>
              </a:rPr>
              <a:t>×</a:t>
            </a:r>
            <a:r>
              <a:rPr lang="en-US" sz="3200" b="0" i="0" dirty="0">
                <a:solidFill>
                  <a:srgbClr val="333333"/>
                </a:solidFill>
                <a:effectLst/>
                <a:latin typeface="inter-regular"/>
              </a:rPr>
              <a:t>1 multiplexer has only 1 selection line.</a:t>
            </a:r>
          </a:p>
          <a:p>
            <a:pPr algn="just"/>
            <a:r>
              <a:rPr lang="en-US" sz="3200" b="0" i="0" dirty="0">
                <a:solidFill>
                  <a:srgbClr val="333333"/>
                </a:solidFill>
                <a:effectLst/>
                <a:latin typeface="inter-regular"/>
              </a:rPr>
              <a:t>For getting 8 data inputs, we need two 4</a:t>
            </a:r>
            <a:r>
              <a:rPr lang="en-US" sz="3200" b="1" i="0" dirty="0">
                <a:solidFill>
                  <a:srgbClr val="333333"/>
                </a:solidFill>
                <a:effectLst/>
                <a:latin typeface="inter-bold"/>
              </a:rPr>
              <a:t>×</a:t>
            </a:r>
            <a:r>
              <a:rPr lang="en-US" sz="3200" b="0" i="0" dirty="0">
                <a:solidFill>
                  <a:srgbClr val="333333"/>
                </a:solidFill>
                <a:effectLst/>
                <a:latin typeface="inter-regular"/>
              </a:rPr>
              <a:t>1 multiplexers. The 4</a:t>
            </a:r>
            <a:r>
              <a:rPr lang="en-US" sz="3200" b="1" i="0" dirty="0">
                <a:solidFill>
                  <a:srgbClr val="333333"/>
                </a:solidFill>
                <a:effectLst/>
                <a:latin typeface="inter-bold"/>
              </a:rPr>
              <a:t>×</a:t>
            </a:r>
            <a:r>
              <a:rPr lang="en-US" sz="3200" b="0" i="0" dirty="0">
                <a:solidFill>
                  <a:srgbClr val="333333"/>
                </a:solidFill>
                <a:effectLst/>
                <a:latin typeface="inter-regular"/>
              </a:rPr>
              <a:t>1 multiplexer produces one output. So, in order to get the final output, we need a 2</a:t>
            </a:r>
            <a:r>
              <a:rPr lang="en-US" sz="3200" b="1" i="0" dirty="0">
                <a:solidFill>
                  <a:srgbClr val="333333"/>
                </a:solidFill>
                <a:effectLst/>
                <a:latin typeface="inter-bold"/>
              </a:rPr>
              <a:t>×</a:t>
            </a:r>
            <a:r>
              <a:rPr lang="en-US" sz="3200" b="0" i="0" dirty="0">
                <a:solidFill>
                  <a:srgbClr val="333333"/>
                </a:solidFill>
                <a:effectLst/>
                <a:latin typeface="inter-regular"/>
              </a:rPr>
              <a:t>1 multiplexer. The block diagram of 8</a:t>
            </a:r>
            <a:r>
              <a:rPr lang="en-US" sz="3200" b="1" i="0" dirty="0">
                <a:solidFill>
                  <a:srgbClr val="333333"/>
                </a:solidFill>
                <a:effectLst/>
                <a:latin typeface="inter-bold"/>
              </a:rPr>
              <a:t>×</a:t>
            </a:r>
            <a:r>
              <a:rPr lang="en-US" sz="3200" b="0" i="0" dirty="0">
                <a:solidFill>
                  <a:srgbClr val="333333"/>
                </a:solidFill>
                <a:effectLst/>
                <a:latin typeface="inter-regular"/>
              </a:rPr>
              <a:t>1 multiplexer using 4</a:t>
            </a:r>
            <a:r>
              <a:rPr lang="en-US" sz="3200" b="1" i="0" dirty="0">
                <a:solidFill>
                  <a:srgbClr val="333333"/>
                </a:solidFill>
                <a:effectLst/>
                <a:latin typeface="inter-bold"/>
              </a:rPr>
              <a:t>×</a:t>
            </a:r>
            <a:r>
              <a:rPr lang="en-US" sz="3200" b="0" i="0" dirty="0">
                <a:solidFill>
                  <a:srgbClr val="333333"/>
                </a:solidFill>
                <a:effectLst/>
                <a:latin typeface="inter-regular"/>
              </a:rPr>
              <a:t>1 and 2</a:t>
            </a:r>
            <a:r>
              <a:rPr lang="en-US" sz="3200" b="1" i="0" dirty="0">
                <a:solidFill>
                  <a:srgbClr val="333333"/>
                </a:solidFill>
                <a:effectLst/>
                <a:latin typeface="inter-bold"/>
              </a:rPr>
              <a:t>×</a:t>
            </a:r>
            <a:r>
              <a:rPr lang="en-US" sz="3200" b="0" i="0" dirty="0">
                <a:solidFill>
                  <a:srgbClr val="333333"/>
                </a:solidFill>
                <a:effectLst/>
                <a:latin typeface="inter-regular"/>
              </a:rPr>
              <a:t>1 multiplexer is given below.</a:t>
            </a:r>
          </a:p>
        </p:txBody>
      </p:sp>
    </p:spTree>
    <p:extLst>
      <p:ext uri="{BB962C8B-B14F-4D97-AF65-F5344CB8AC3E}">
        <p14:creationId xmlns:p14="http://schemas.microsoft.com/office/powerpoint/2010/main" xmlns="" val="139628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ultiplexer">
            <a:extLst>
              <a:ext uri="{FF2B5EF4-FFF2-40B4-BE49-F238E27FC236}">
                <a16:creationId xmlns:a16="http://schemas.microsoft.com/office/drawing/2014/main" xmlns="" id="{52B284CD-0E1B-83AB-500A-7D51B5DEC8F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21664" y="134112"/>
            <a:ext cx="10009632" cy="63398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541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313</Words>
  <Application>Microsoft Office PowerPoint</Application>
  <PresentationFormat>Custom</PresentationFormat>
  <Paragraphs>28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Pragya Trivedi</dc:creator>
  <cp:lastModifiedBy>user</cp:lastModifiedBy>
  <cp:revision>2</cp:revision>
  <dcterms:created xsi:type="dcterms:W3CDTF">2022-10-12T13:36:06Z</dcterms:created>
  <dcterms:modified xsi:type="dcterms:W3CDTF">2023-02-16T04:50:23Z</dcterms:modified>
</cp:coreProperties>
</file>