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EA1-5D36-4A07-8D98-F620562B8073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1F28-EDC1-4757-AE5D-1C865CC44B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512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EA1-5D36-4A07-8D98-F620562B8073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1F28-EDC1-4757-AE5D-1C865CC44B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2137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EA1-5D36-4A07-8D98-F620562B8073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1F28-EDC1-4757-AE5D-1C865CC44B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563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EA1-5D36-4A07-8D98-F620562B8073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1F28-EDC1-4757-AE5D-1C865CC44B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73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EA1-5D36-4A07-8D98-F620562B8073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1F28-EDC1-4757-AE5D-1C865CC44B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475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EA1-5D36-4A07-8D98-F620562B8073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1F28-EDC1-4757-AE5D-1C865CC44B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504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EA1-5D36-4A07-8D98-F620562B8073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1F28-EDC1-4757-AE5D-1C865CC44B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385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EA1-5D36-4A07-8D98-F620562B8073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1F28-EDC1-4757-AE5D-1C865CC44B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272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EA1-5D36-4A07-8D98-F620562B8073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1F28-EDC1-4757-AE5D-1C865CC44B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643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EA1-5D36-4A07-8D98-F620562B8073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1F28-EDC1-4757-AE5D-1C865CC44B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535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EA1-5D36-4A07-8D98-F620562B8073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1F28-EDC1-4757-AE5D-1C865CC44B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10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7EEA1-5D36-4A07-8D98-F620562B8073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81F28-EDC1-4757-AE5D-1C865CC44B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229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44188"/>
          </a:xfrm>
        </p:spPr>
        <p:txBody>
          <a:bodyPr/>
          <a:lstStyle/>
          <a:p>
            <a:r>
              <a:rPr lang="hi-IN" dirty="0" smtClean="0">
                <a:solidFill>
                  <a:srgbClr val="FF0000"/>
                </a:solidFill>
              </a:rPr>
              <a:t>सामुदायिक रेडियो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84389"/>
            <a:ext cx="9144000" cy="2473411"/>
          </a:xfrm>
        </p:spPr>
        <p:txBody>
          <a:bodyPr>
            <a:normAutofit fontScale="700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hi-IN" dirty="0"/>
              <a:t>सामुदायिक रेडियो एक रेडियो सेवा </a:t>
            </a:r>
            <a:r>
              <a:rPr lang="hi-IN" dirty="0" smtClean="0"/>
              <a:t>है।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hi-IN" dirty="0" smtClean="0"/>
              <a:t>यह रेडियो का तीसरा मॉडल कहलाता है।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hi-IN" dirty="0" smtClean="0"/>
              <a:t>सार्वजनिक </a:t>
            </a:r>
            <a:r>
              <a:rPr lang="hi-IN" dirty="0"/>
              <a:t>प्रसारण </a:t>
            </a:r>
            <a:r>
              <a:rPr lang="hi-IN" dirty="0" smtClean="0"/>
              <a:t>और वाणिज्यिक प्रसारण मॉडल,</a:t>
            </a:r>
          </a:p>
          <a:p>
            <a:pPr algn="l"/>
            <a:r>
              <a:rPr lang="hi-IN" dirty="0"/>
              <a:t> </a:t>
            </a:r>
            <a:r>
              <a:rPr lang="hi-IN" dirty="0" smtClean="0"/>
              <a:t>  </a:t>
            </a:r>
            <a:r>
              <a:rPr lang="hi-IN" dirty="0" smtClean="0"/>
              <a:t> </a:t>
            </a:r>
            <a:r>
              <a:rPr lang="hi-IN" dirty="0" smtClean="0"/>
              <a:t>रेडियो </a:t>
            </a:r>
            <a:r>
              <a:rPr lang="hi-IN" dirty="0"/>
              <a:t>प्रसारण </a:t>
            </a:r>
            <a:r>
              <a:rPr lang="hi-IN" dirty="0" smtClean="0"/>
              <a:t>के </a:t>
            </a:r>
            <a:r>
              <a:rPr lang="hi-IN" dirty="0" smtClean="0"/>
              <a:t>दो अन्य मॉडल हैं।</a:t>
            </a:r>
          </a:p>
          <a:p>
            <a:pPr algn="l"/>
            <a:r>
              <a:rPr lang="hi-IN" dirty="0" smtClean="0"/>
              <a:t>                                                        डॉ ओम शंकर गुप्ता</a:t>
            </a:r>
          </a:p>
          <a:p>
            <a:pPr algn="l"/>
            <a:r>
              <a:rPr lang="hi-IN" dirty="0" smtClean="0"/>
              <a:t>                                                          सहायक आचार्य</a:t>
            </a:r>
          </a:p>
          <a:p>
            <a:pPr algn="l"/>
            <a:r>
              <a:rPr lang="hi-IN" dirty="0" smtClean="0"/>
              <a:t>                                                    पत्रकारिता एवं जनसंचार विभाग</a:t>
            </a:r>
          </a:p>
          <a:p>
            <a:pPr algn="l"/>
            <a:r>
              <a:rPr lang="hi-IN" dirty="0" smtClean="0"/>
              <a:t>                                          छत्रपति शाहू जी महाराज विश्वविद्यालय, कानपुर</a:t>
            </a:r>
          </a:p>
        </p:txBody>
      </p:sp>
    </p:spTree>
    <p:extLst>
      <p:ext uri="{BB962C8B-B14F-4D97-AF65-F5344CB8AC3E}">
        <p14:creationId xmlns:p14="http://schemas.microsoft.com/office/powerpoint/2010/main" val="60552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         </a:t>
            </a:r>
            <a:r>
              <a:rPr lang="hi-IN" dirty="0" smtClean="0">
                <a:solidFill>
                  <a:srgbClr val="FF0000"/>
                </a:solidFill>
              </a:rPr>
              <a:t>सामुदायिक </a:t>
            </a:r>
            <a:r>
              <a:rPr lang="hi-IN" dirty="0">
                <a:solidFill>
                  <a:srgbClr val="FF0000"/>
                </a:solidFill>
              </a:rPr>
              <a:t>रेडियो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सामुदायिक रेडियो के </a:t>
            </a:r>
            <a:r>
              <a:rPr lang="hi-IN" dirty="0"/>
              <a:t>ग्रामीण न केवल श्रोता हैं, बल्कि कार्यक्रम निर्माण में भी उनकी प्रमुख भूमिका होती </a:t>
            </a:r>
            <a:r>
              <a:rPr lang="hi-IN" dirty="0" smtClean="0"/>
              <a:t>है</a:t>
            </a:r>
          </a:p>
          <a:p>
            <a:pPr marL="0" indent="0">
              <a:buNone/>
            </a:pPr>
            <a:endParaRPr lang="hi-IN" dirty="0"/>
          </a:p>
          <a:p>
            <a:r>
              <a:rPr lang="hi-IN" dirty="0" smtClean="0"/>
              <a:t> सामुदायिक रेडियो </a:t>
            </a:r>
            <a:r>
              <a:rPr lang="hi-IN" dirty="0"/>
              <a:t>के माध्यम से ग्रामीणों को विभिन्न सरकारी </a:t>
            </a:r>
            <a:r>
              <a:rPr lang="hi-IN" dirty="0" smtClean="0"/>
              <a:t>       योजनाओं</a:t>
            </a:r>
            <a:r>
              <a:rPr lang="hi-IN" dirty="0"/>
              <a:t>, पंचायती राज और ग्रामीण विकास जैसे मुद्दों पर </a:t>
            </a:r>
            <a:endParaRPr lang="hi-IN" dirty="0" smtClean="0"/>
          </a:p>
          <a:p>
            <a:pPr marL="0" indent="0">
              <a:buNone/>
            </a:pPr>
            <a:r>
              <a:rPr lang="hi-IN" dirty="0"/>
              <a:t> </a:t>
            </a:r>
            <a:r>
              <a:rPr lang="hi-IN" dirty="0" smtClean="0"/>
              <a:t>स्थानीय </a:t>
            </a:r>
            <a:r>
              <a:rPr lang="hi-IN" dirty="0"/>
              <a:t>भाषा में जानकारी मिल रही है।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505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3200" dirty="0" smtClean="0">
                <a:solidFill>
                  <a:srgbClr val="FF0000"/>
                </a:solidFill>
              </a:rPr>
              <a:t>                 सामुदायिक </a:t>
            </a:r>
            <a:r>
              <a:rPr lang="hi-IN" sz="3200" dirty="0">
                <a:solidFill>
                  <a:srgbClr val="FF0000"/>
                </a:solidFill>
              </a:rPr>
              <a:t>रेडियो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i-IN" dirty="0" smtClean="0"/>
              <a:t> </a:t>
            </a:r>
          </a:p>
          <a:p>
            <a:pPr marL="0" indent="0">
              <a:buNone/>
            </a:pPr>
            <a:endParaRPr lang="hi-IN" dirty="0"/>
          </a:p>
          <a:p>
            <a:pPr marL="0" indent="0">
              <a:buNone/>
            </a:pPr>
            <a:endParaRPr lang="hi-IN" dirty="0" smtClean="0"/>
          </a:p>
          <a:p>
            <a:pPr marL="0" indent="0">
              <a:buNone/>
            </a:pPr>
            <a:endParaRPr lang="hi-IN" dirty="0"/>
          </a:p>
          <a:p>
            <a:pPr marL="0" indent="0" algn="ctr">
              <a:buNone/>
            </a:pPr>
            <a:endParaRPr lang="hi-IN" sz="11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hi-IN" sz="11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hi-IN" sz="1100" dirty="0" smtClean="0">
                <a:solidFill>
                  <a:srgbClr val="C00000"/>
                </a:solidFill>
              </a:rPr>
              <a:t>प्रस्तुति</a:t>
            </a:r>
          </a:p>
          <a:p>
            <a:pPr marL="0" indent="0" algn="ctr">
              <a:buNone/>
            </a:pPr>
            <a:r>
              <a:rPr lang="hi-IN" sz="1100" dirty="0" smtClean="0">
                <a:solidFill>
                  <a:srgbClr val="C00000"/>
                </a:solidFill>
              </a:rPr>
              <a:t>डॉ ओम शंकर गुप्ता</a:t>
            </a:r>
          </a:p>
          <a:p>
            <a:pPr marL="0" indent="0" algn="ctr">
              <a:buNone/>
            </a:pPr>
            <a:r>
              <a:rPr lang="hi-IN" sz="1100" dirty="0" smtClean="0">
                <a:solidFill>
                  <a:srgbClr val="C00000"/>
                </a:solidFill>
              </a:rPr>
              <a:t>सहायक आचार्य</a:t>
            </a:r>
          </a:p>
          <a:p>
            <a:pPr marL="0" indent="0" algn="ctr">
              <a:buNone/>
            </a:pPr>
            <a:r>
              <a:rPr lang="hi-IN" sz="1100" dirty="0" smtClean="0">
                <a:solidFill>
                  <a:srgbClr val="C00000"/>
                </a:solidFill>
              </a:rPr>
              <a:t>पत्रकारिता एवं जन संचार विभाग</a:t>
            </a:r>
          </a:p>
          <a:p>
            <a:pPr marL="0" indent="0" algn="ctr">
              <a:buNone/>
            </a:pPr>
            <a:r>
              <a:rPr lang="hi-IN" sz="1100" dirty="0" smtClean="0">
                <a:solidFill>
                  <a:srgbClr val="C00000"/>
                </a:solidFill>
              </a:rPr>
              <a:t>छत्रपति शाहू जी महाराज विश्वविद्यालय कानपुर </a:t>
            </a:r>
            <a:endParaRPr lang="en-IN" sz="1100" dirty="0">
              <a:solidFill>
                <a:srgbClr val="C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217774" y="1690688"/>
            <a:ext cx="3616411" cy="21563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4000" dirty="0" smtClean="0"/>
              <a:t>धन्यवाद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154745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           </a:t>
            </a:r>
            <a:r>
              <a:rPr lang="hi-IN" dirty="0" smtClean="0">
                <a:solidFill>
                  <a:srgbClr val="FF0000"/>
                </a:solidFill>
              </a:rPr>
              <a:t>सामुदायिक </a:t>
            </a:r>
            <a:r>
              <a:rPr lang="hi-IN" dirty="0" smtClean="0">
                <a:solidFill>
                  <a:srgbClr val="FF0000"/>
                </a:solidFill>
              </a:rPr>
              <a:t>रेडियो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b="1" dirty="0"/>
              <a:t>डॉ.</a:t>
            </a:r>
            <a:r>
              <a:rPr lang="hi-IN" dirty="0"/>
              <a:t> </a:t>
            </a:r>
            <a:r>
              <a:rPr lang="hi-IN" b="1" dirty="0"/>
              <a:t>श्रीधर</a:t>
            </a:r>
            <a:r>
              <a:rPr lang="hi-IN" dirty="0"/>
              <a:t> को रेडियो </a:t>
            </a:r>
            <a:r>
              <a:rPr lang="hi-IN" dirty="0" smtClean="0"/>
              <a:t>को भारत में सामुदायिक रेडियो का जनक माना जाता है।</a:t>
            </a:r>
          </a:p>
          <a:p>
            <a:pPr marL="0" indent="0">
              <a:buNone/>
            </a:pPr>
            <a:endParaRPr lang="hi-IN" dirty="0" smtClean="0"/>
          </a:p>
          <a:p>
            <a:r>
              <a:rPr lang="hi-IN" dirty="0" smtClean="0"/>
              <a:t>वह भारत </a:t>
            </a:r>
            <a:r>
              <a:rPr lang="hi-IN" dirty="0"/>
              <a:t>में सामुदायिक रेडियो के पिता के रूप में </a:t>
            </a:r>
            <a:r>
              <a:rPr lang="hi-IN" dirty="0" smtClean="0"/>
              <a:t>सम्मानित हैं।</a:t>
            </a:r>
          </a:p>
          <a:p>
            <a:pPr marL="0" indent="0">
              <a:buNone/>
            </a:pPr>
            <a:endParaRPr lang="hi-IN" dirty="0" smtClean="0"/>
          </a:p>
          <a:p>
            <a:r>
              <a:rPr lang="hi-IN" dirty="0" smtClean="0"/>
              <a:t>डॉ श्रीधर ने </a:t>
            </a:r>
            <a:r>
              <a:rPr lang="hi-IN" dirty="0"/>
              <a:t>अन्ना विश्वविद्यालय, तमिलनाडु में </a:t>
            </a:r>
            <a:r>
              <a:rPr lang="hi-IN" dirty="0" smtClean="0"/>
              <a:t>देश का पहला सामुदायिक </a:t>
            </a:r>
            <a:r>
              <a:rPr lang="hi-IN" dirty="0"/>
              <a:t>रेडियो स्टेशन स्थापित </a:t>
            </a:r>
            <a:r>
              <a:rPr lang="hi-IN" dirty="0" smtClean="0"/>
              <a:t>किया था।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793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          </a:t>
            </a:r>
            <a:r>
              <a:rPr lang="hi-IN" dirty="0" smtClean="0">
                <a:solidFill>
                  <a:srgbClr val="FF0000"/>
                </a:solidFill>
              </a:rPr>
              <a:t>सामुदायिक </a:t>
            </a:r>
            <a:r>
              <a:rPr lang="hi-IN" dirty="0" smtClean="0">
                <a:solidFill>
                  <a:srgbClr val="FF0000"/>
                </a:solidFill>
              </a:rPr>
              <a:t>रेडियो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/>
              <a:t>सामुदायिक रेडियो </a:t>
            </a:r>
            <a:r>
              <a:rPr lang="hi-IN" dirty="0" smtClean="0"/>
              <a:t>को सार्वजनिक </a:t>
            </a:r>
            <a:r>
              <a:rPr lang="hi-IN" dirty="0"/>
              <a:t>उद्देश्यों वाली निजी </a:t>
            </a:r>
            <a:r>
              <a:rPr lang="hi-IN" dirty="0" smtClean="0"/>
              <a:t>संस्था </a:t>
            </a:r>
            <a:r>
              <a:rPr lang="hi-IN" dirty="0" smtClean="0"/>
              <a:t>कहा </a:t>
            </a:r>
            <a:r>
              <a:rPr lang="hi-IN" dirty="0" smtClean="0"/>
              <a:t>जा सकता </a:t>
            </a:r>
            <a:r>
              <a:rPr lang="hi-IN" dirty="0" smtClean="0"/>
              <a:t>है।</a:t>
            </a:r>
          </a:p>
          <a:p>
            <a:pPr marL="0" indent="0">
              <a:buNone/>
            </a:pPr>
            <a:endParaRPr lang="hi-IN" dirty="0" smtClean="0"/>
          </a:p>
          <a:p>
            <a:r>
              <a:rPr lang="hi-IN" dirty="0" smtClean="0"/>
              <a:t>सामुदायिक रेडियो का </a:t>
            </a:r>
            <a:r>
              <a:rPr lang="hi-IN" dirty="0"/>
              <a:t>प्रबंधन विभिन्न प्रकार के गैर-लाभकारी सामाजिक संगठनों द्वारा किया जाता है। </a:t>
            </a:r>
            <a:endParaRPr lang="hi-IN" dirty="0" smtClean="0"/>
          </a:p>
          <a:p>
            <a:pPr marL="0" indent="0">
              <a:buNone/>
            </a:pPr>
            <a:endParaRPr lang="hi-IN" dirty="0" smtClean="0"/>
          </a:p>
          <a:p>
            <a:r>
              <a:rPr lang="hi-IN" dirty="0" smtClean="0"/>
              <a:t>सामुदायिक रेडियो की </a:t>
            </a:r>
            <a:r>
              <a:rPr lang="hi-IN" dirty="0" smtClean="0"/>
              <a:t>विशेषता-</a:t>
            </a:r>
            <a:r>
              <a:rPr lang="hi-IN" dirty="0"/>
              <a:t> स्वामित्व के साथ-साथ प्रोग्रामिंग, प्रबंधन, संचालन, वित्तपोषण और मूल्यांकन में </a:t>
            </a:r>
            <a:r>
              <a:rPr lang="hi-IN" dirty="0" smtClean="0"/>
              <a:t>संबंधित समुदाय </a:t>
            </a:r>
            <a:r>
              <a:rPr lang="hi-IN" dirty="0"/>
              <a:t>की भागीदारी है ।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08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FF0000"/>
                </a:solidFill>
              </a:rPr>
              <a:t>          सामुदायिक </a:t>
            </a:r>
            <a:r>
              <a:rPr lang="hi-IN" dirty="0" smtClean="0">
                <a:solidFill>
                  <a:srgbClr val="FF0000"/>
                </a:solidFill>
              </a:rPr>
              <a:t>रेडियो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i-IN" dirty="0" smtClean="0"/>
              <a:t>महत्व और फायदे</a:t>
            </a:r>
          </a:p>
          <a:p>
            <a:r>
              <a:rPr lang="hi-IN" dirty="0" smtClean="0"/>
              <a:t>सामुदायिक </a:t>
            </a:r>
            <a:r>
              <a:rPr lang="hi-IN" dirty="0"/>
              <a:t>रेडियो लाभ के लिए </a:t>
            </a:r>
            <a:r>
              <a:rPr lang="hi-IN" dirty="0" smtClean="0"/>
              <a:t>नहीं होता है।</a:t>
            </a:r>
          </a:p>
          <a:p>
            <a:r>
              <a:rPr lang="hi-IN" dirty="0" smtClean="0"/>
              <a:t>यह </a:t>
            </a:r>
            <a:r>
              <a:rPr lang="hi-IN" dirty="0"/>
              <a:t>व्यक्तियों, समूहों और समुदायों को अपनी विविध कहानियों को बताने, अनुभव साझा </a:t>
            </a:r>
            <a:r>
              <a:rPr lang="hi-IN" dirty="0" smtClean="0"/>
              <a:t>करने, उन्हे संजोने </a:t>
            </a:r>
            <a:r>
              <a:rPr lang="hi-IN" dirty="0" smtClean="0"/>
              <a:t>का अवसर प्रदान करता है।</a:t>
            </a:r>
          </a:p>
          <a:p>
            <a:r>
              <a:rPr lang="hi-IN" dirty="0" smtClean="0"/>
              <a:t>समाज के सबसे सुदूर के लोगों को </a:t>
            </a:r>
            <a:r>
              <a:rPr lang="hi-IN" dirty="0"/>
              <a:t>मीडिया </a:t>
            </a:r>
            <a:r>
              <a:rPr lang="hi-IN" dirty="0" smtClean="0"/>
              <a:t>की दुनिया </a:t>
            </a:r>
            <a:r>
              <a:rPr lang="hi-IN" dirty="0"/>
              <a:t>में सुविधा प्रदान करने के लिए एक तंत्र प्रदान करता है।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701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          </a:t>
            </a:r>
            <a:r>
              <a:rPr lang="hi-IN" dirty="0" smtClean="0">
                <a:solidFill>
                  <a:srgbClr val="FF0000"/>
                </a:solidFill>
              </a:rPr>
              <a:t>सामुदायिक </a:t>
            </a:r>
            <a:r>
              <a:rPr lang="hi-IN" dirty="0" smtClean="0">
                <a:solidFill>
                  <a:srgbClr val="FF0000"/>
                </a:solidFill>
              </a:rPr>
              <a:t>रेडियो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i-IN" dirty="0"/>
              <a:t>सामुदायिक रेडियो </a:t>
            </a:r>
            <a:r>
              <a:rPr lang="hi-IN" dirty="0" smtClean="0"/>
              <a:t>की विशेषताएं</a:t>
            </a:r>
          </a:p>
          <a:p>
            <a:r>
              <a:rPr lang="hi-IN" dirty="0" smtClean="0"/>
              <a:t>सामुदायिक रेडियो सार्वजनिक </a:t>
            </a:r>
            <a:r>
              <a:rPr lang="hi-IN" dirty="0"/>
              <a:t>उद्देश्यों वाली निजी </a:t>
            </a:r>
            <a:r>
              <a:rPr lang="hi-IN" dirty="0" smtClean="0"/>
              <a:t>संस्था है। </a:t>
            </a:r>
          </a:p>
          <a:p>
            <a:pPr marL="0" indent="0">
              <a:buNone/>
            </a:pPr>
            <a:endParaRPr lang="hi-IN" dirty="0" smtClean="0"/>
          </a:p>
          <a:p>
            <a:r>
              <a:rPr lang="hi-IN" dirty="0" smtClean="0"/>
              <a:t>इनका </a:t>
            </a:r>
            <a:r>
              <a:rPr lang="hi-IN" dirty="0"/>
              <a:t>प्रबंधन विभिन्न प्रकार के गैर-लाभकारी सामाजिक संगठनों द्वारा किया जाता है। </a:t>
            </a:r>
            <a:endParaRPr lang="hi-IN" dirty="0" smtClean="0"/>
          </a:p>
          <a:p>
            <a:pPr marL="0" indent="0">
              <a:buNone/>
            </a:pPr>
            <a:endParaRPr lang="hi-IN" dirty="0" smtClean="0"/>
          </a:p>
          <a:p>
            <a:r>
              <a:rPr lang="hi-IN" dirty="0" smtClean="0"/>
              <a:t>इसकी </a:t>
            </a:r>
            <a:r>
              <a:rPr lang="hi-IN" dirty="0"/>
              <a:t>मूलभूत विशेषता स्वामित्व के साथ-साथ प्रोग्रामिंग, प्रबंधन, संचालन, वित्तपोषण और मूल्यांकन में समुदाय की भागीदारी है ।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4735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         </a:t>
            </a:r>
            <a:r>
              <a:rPr lang="hi-IN" dirty="0" smtClean="0">
                <a:solidFill>
                  <a:srgbClr val="FF0000"/>
                </a:solidFill>
              </a:rPr>
              <a:t>सामुदायिक </a:t>
            </a:r>
            <a:r>
              <a:rPr lang="hi-IN" dirty="0" smtClean="0">
                <a:solidFill>
                  <a:srgbClr val="FF0000"/>
                </a:solidFill>
              </a:rPr>
              <a:t>रेडियो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/>
              <a:t>सामुदायिक रेडियो समुदायों को सशक्त बनाने का सबसे सशक्त माध्यम है। </a:t>
            </a:r>
            <a:endParaRPr lang="hi-IN" dirty="0" smtClean="0"/>
          </a:p>
          <a:p>
            <a:pPr marL="0" indent="0">
              <a:buNone/>
            </a:pPr>
            <a:endParaRPr lang="hi-IN" dirty="0" smtClean="0"/>
          </a:p>
          <a:p>
            <a:r>
              <a:rPr lang="hi-IN" dirty="0" smtClean="0"/>
              <a:t>यही </a:t>
            </a:r>
            <a:r>
              <a:rPr lang="hi-IN" dirty="0"/>
              <a:t>कारण है कि सरकार सामुदायिक रेडियो की संख्या बढ़ाने पर बल दे रही है। </a:t>
            </a:r>
            <a:endParaRPr lang="hi-IN" dirty="0" smtClean="0"/>
          </a:p>
          <a:p>
            <a:pPr marL="0" indent="0">
              <a:buNone/>
            </a:pPr>
            <a:endParaRPr lang="hi-IN" dirty="0" smtClean="0"/>
          </a:p>
          <a:p>
            <a:r>
              <a:rPr lang="hi-IN" dirty="0" smtClean="0"/>
              <a:t>हाल </a:t>
            </a:r>
            <a:r>
              <a:rPr lang="hi-IN" dirty="0"/>
              <a:t>ही के एक सर्वेक्षण में यह बात </a:t>
            </a:r>
            <a:r>
              <a:rPr lang="hi-IN" dirty="0" smtClean="0"/>
              <a:t>फिर से सिद्ध हुई </a:t>
            </a:r>
            <a:r>
              <a:rPr lang="hi-IN" dirty="0"/>
              <a:t>है कि टेलीविजन के बाद रेडियो सूचना और मनोरंजन का सबसे सशक्त माध्यम </a:t>
            </a:r>
            <a:r>
              <a:rPr lang="hi-IN" dirty="0" smtClean="0"/>
              <a:t>बना हुआ है</a:t>
            </a:r>
            <a:r>
              <a:rPr lang="hi-IN" dirty="0"/>
              <a:t>।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9021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          </a:t>
            </a:r>
            <a:r>
              <a:rPr lang="hi-IN" dirty="0" smtClean="0">
                <a:solidFill>
                  <a:srgbClr val="FF0000"/>
                </a:solidFill>
              </a:rPr>
              <a:t>सामुदायिक </a:t>
            </a:r>
            <a:r>
              <a:rPr lang="hi-IN" dirty="0" smtClean="0">
                <a:solidFill>
                  <a:srgbClr val="FF0000"/>
                </a:solidFill>
              </a:rPr>
              <a:t>रेडियो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/>
              <a:t>सामुदायिक रेडियो एक ओर जहां लोगों को जागरुक करने का काम कर रहे हैं </a:t>
            </a:r>
            <a:endParaRPr lang="hi-IN" dirty="0" smtClean="0"/>
          </a:p>
          <a:p>
            <a:r>
              <a:rPr lang="hi-IN" dirty="0"/>
              <a:t>सामुदायिक </a:t>
            </a:r>
            <a:r>
              <a:rPr lang="hi-IN" dirty="0" smtClean="0"/>
              <a:t>रेडियो </a:t>
            </a:r>
            <a:r>
              <a:rPr lang="hi-IN" dirty="0"/>
              <a:t>आम लोगों की आवाज बनकर उनकी समस्याओं को शासन-प्रशासन तथा सरकार तक पहुंचाने में मदद कर रहे हैं। </a:t>
            </a:r>
            <a:endParaRPr lang="hi-IN" dirty="0"/>
          </a:p>
          <a:p>
            <a:r>
              <a:rPr lang="hi-IN" dirty="0"/>
              <a:t>सामुदायिक रेडियो </a:t>
            </a:r>
            <a:r>
              <a:rPr lang="hi-IN" dirty="0" smtClean="0"/>
              <a:t>समुदायों </a:t>
            </a:r>
            <a:r>
              <a:rPr lang="hi-IN" dirty="0"/>
              <a:t>को आपस में जोड़ने तथा सामुदायिक भावना से सामूहिक निर्णय लेने </a:t>
            </a:r>
            <a:r>
              <a:rPr lang="hi-IN" dirty="0" smtClean="0"/>
              <a:t>के लिए समुदायों </a:t>
            </a:r>
            <a:r>
              <a:rPr lang="hi-IN" dirty="0"/>
              <a:t>को प्रेरित कर रहे हैं।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1039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          </a:t>
            </a:r>
            <a:r>
              <a:rPr lang="hi-IN" dirty="0" smtClean="0">
                <a:solidFill>
                  <a:srgbClr val="FF0000"/>
                </a:solidFill>
              </a:rPr>
              <a:t>सामुदायिक </a:t>
            </a:r>
            <a:r>
              <a:rPr lang="hi-IN" dirty="0">
                <a:solidFill>
                  <a:srgbClr val="FF0000"/>
                </a:solidFill>
              </a:rPr>
              <a:t>रेडियो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/>
              <a:t>गांव के विकास में सामुदायिक रेडियो की भूमिका बढ़ी है। </a:t>
            </a:r>
            <a:endParaRPr lang="hi-IN" dirty="0" smtClean="0"/>
          </a:p>
          <a:p>
            <a:pPr marL="0" indent="0">
              <a:buNone/>
            </a:pPr>
            <a:endParaRPr lang="hi-IN" dirty="0" smtClean="0"/>
          </a:p>
          <a:p>
            <a:r>
              <a:rPr lang="hi-IN" dirty="0" smtClean="0"/>
              <a:t>सामुदायिक </a:t>
            </a:r>
            <a:r>
              <a:rPr lang="hi-IN" dirty="0"/>
              <a:t>रेडियो को </a:t>
            </a:r>
            <a:r>
              <a:rPr lang="hi-IN" dirty="0" smtClean="0"/>
              <a:t>इन </a:t>
            </a:r>
            <a:r>
              <a:rPr lang="hi-IN" dirty="0"/>
              <a:t>शब्दों में परिभाषित </a:t>
            </a:r>
            <a:r>
              <a:rPr lang="hi-IN" dirty="0" smtClean="0"/>
              <a:t>किया जा सकता है </a:t>
            </a:r>
            <a:r>
              <a:rPr lang="en-IN" dirty="0" smtClean="0"/>
              <a:t>“</a:t>
            </a:r>
            <a:r>
              <a:rPr lang="hi-IN" dirty="0" smtClean="0"/>
              <a:t>यह </a:t>
            </a:r>
            <a:r>
              <a:rPr lang="hi-IN" dirty="0"/>
              <a:t>जनता के लिए जनता द्वारा, जनता का </a:t>
            </a:r>
            <a:r>
              <a:rPr lang="hi-IN" dirty="0" smtClean="0"/>
              <a:t>माध्यम है</a:t>
            </a:r>
            <a:r>
              <a:rPr lang="hi-IN" dirty="0"/>
              <a:t>।" </a:t>
            </a:r>
            <a:endParaRPr lang="hi-IN" dirty="0" smtClean="0"/>
          </a:p>
          <a:p>
            <a:pPr marL="0" indent="0">
              <a:buNone/>
            </a:pPr>
            <a:endParaRPr lang="hi-IN" dirty="0" smtClean="0"/>
          </a:p>
          <a:p>
            <a:r>
              <a:rPr lang="hi-IN" dirty="0" smtClean="0"/>
              <a:t>सामुदायिक </a:t>
            </a:r>
            <a:r>
              <a:rPr lang="hi-IN" dirty="0"/>
              <a:t>रेडियो का स्वरूप लोकतांत्रिक है जिसमें हर व्यक्ति को बोलने, सुनने और कार्यक्रम बनाने की पूरी </a:t>
            </a:r>
            <a:r>
              <a:rPr lang="hi-IN" dirty="0" smtClean="0"/>
              <a:t>आजादी हासिल </a:t>
            </a:r>
            <a:r>
              <a:rPr lang="hi-IN" dirty="0"/>
              <a:t>है।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5668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          </a:t>
            </a:r>
            <a:r>
              <a:rPr lang="hi-IN" dirty="0" smtClean="0">
                <a:solidFill>
                  <a:srgbClr val="FF0000"/>
                </a:solidFill>
              </a:rPr>
              <a:t>सामुदायिक </a:t>
            </a:r>
            <a:r>
              <a:rPr lang="hi-IN" dirty="0">
                <a:solidFill>
                  <a:srgbClr val="FF0000"/>
                </a:solidFill>
              </a:rPr>
              <a:t>रेडियो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सामुदायिक रेडियो से ग्रामीणों </a:t>
            </a:r>
            <a:r>
              <a:rPr lang="hi-IN" dirty="0"/>
              <a:t>के विकास और सशक्तिकरण की राह खुलती </a:t>
            </a:r>
            <a:r>
              <a:rPr lang="hi-IN" dirty="0" smtClean="0"/>
              <a:t>है</a:t>
            </a:r>
          </a:p>
          <a:p>
            <a:pPr marL="0" indent="0">
              <a:buNone/>
            </a:pPr>
            <a:endParaRPr lang="hi-IN" dirty="0" smtClean="0"/>
          </a:p>
          <a:p>
            <a:r>
              <a:rPr lang="hi-IN" dirty="0" smtClean="0"/>
              <a:t>सामुदायिक रेडियो में निरक्षर </a:t>
            </a:r>
            <a:r>
              <a:rPr lang="hi-IN" dirty="0"/>
              <a:t>भी अपनी भागीदारी निभा सकते </a:t>
            </a:r>
            <a:r>
              <a:rPr lang="hi-IN" dirty="0" smtClean="0"/>
              <a:t>हैं</a:t>
            </a:r>
            <a:endParaRPr lang="hi-IN" dirty="0"/>
          </a:p>
          <a:p>
            <a:pPr marL="0" indent="0">
              <a:buNone/>
            </a:pPr>
            <a:endParaRPr lang="hi-IN" dirty="0" smtClean="0"/>
          </a:p>
          <a:p>
            <a:r>
              <a:rPr lang="hi-IN" dirty="0" smtClean="0"/>
              <a:t>सामुदायिक रेडियो लोक कलाओं, लोक संगीत और स्थानीय परंपराओं का संरक्षण संभव हुआ है</a:t>
            </a:r>
          </a:p>
        </p:txBody>
      </p:sp>
    </p:spTree>
    <p:extLst>
      <p:ext uri="{BB962C8B-B14F-4D97-AF65-F5344CB8AC3E}">
        <p14:creationId xmlns:p14="http://schemas.microsoft.com/office/powerpoint/2010/main" val="62034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433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Mangal</vt:lpstr>
      <vt:lpstr>Wingdings</vt:lpstr>
      <vt:lpstr>Office Theme</vt:lpstr>
      <vt:lpstr>सामुदायिक रेडियो</vt:lpstr>
      <vt:lpstr>           सामुदायिक रेडियो</vt:lpstr>
      <vt:lpstr>          सामुदायिक रेडियो</vt:lpstr>
      <vt:lpstr>          सामुदायिक रेडियो</vt:lpstr>
      <vt:lpstr>          सामुदायिक रेडियो</vt:lpstr>
      <vt:lpstr>         सामुदायिक रेडियो</vt:lpstr>
      <vt:lpstr>          सामुदायिक रेडियो</vt:lpstr>
      <vt:lpstr>          सामुदायिक रेडियो</vt:lpstr>
      <vt:lpstr>          सामुदायिक रेडियो</vt:lpstr>
      <vt:lpstr>         सामुदायिक रेडियो</vt:lpstr>
      <vt:lpstr>                 सामुदायिक रेडियो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सामुदायिक रेडियो</dc:title>
  <dc:creator>user</dc:creator>
  <cp:lastModifiedBy>user</cp:lastModifiedBy>
  <cp:revision>16</cp:revision>
  <dcterms:created xsi:type="dcterms:W3CDTF">2022-10-12T11:17:41Z</dcterms:created>
  <dcterms:modified xsi:type="dcterms:W3CDTF">2022-10-12T12:04:31Z</dcterms:modified>
</cp:coreProperties>
</file>