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8" r:id="rId1"/>
  </p:sldMasterIdLst>
  <p:sldIdLst>
    <p:sldId id="256" r:id="rId2"/>
    <p:sldId id="257" r:id="rId3"/>
    <p:sldId id="264" r:id="rId4"/>
    <p:sldId id="259" r:id="rId5"/>
    <p:sldId id="260" r:id="rId6"/>
    <p:sldId id="261" r:id="rId7"/>
    <p:sldId id="265" r:id="rId8"/>
    <p:sldId id="262" r:id="rId9"/>
    <p:sldId id="300" r:id="rId10"/>
    <p:sldId id="276" r:id="rId11"/>
    <p:sldId id="273" r:id="rId12"/>
    <p:sldId id="27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322"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C4406F-60BA-4B20-A8FD-C45BB7C5E6DE}" type="datetimeFigureOut">
              <a:rPr lang="en-IN" smtClean="0"/>
              <a:t>14-11-22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D1117C2-64F3-4ACC-AA44-9B7D92417BC7}" type="slidenum">
              <a:rPr lang="en-IN" smtClean="0"/>
              <a:t>‹#›</a:t>
            </a:fld>
            <a:endParaRPr lang="en-IN"/>
          </a:p>
        </p:txBody>
      </p:sp>
    </p:spTree>
    <p:extLst>
      <p:ext uri="{BB962C8B-B14F-4D97-AF65-F5344CB8AC3E}">
        <p14:creationId xmlns:p14="http://schemas.microsoft.com/office/powerpoint/2010/main" val="1854869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C4406F-60BA-4B20-A8FD-C45BB7C5E6DE}" type="datetimeFigureOut">
              <a:rPr lang="en-IN" smtClean="0"/>
              <a:t>14-11-22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D1117C2-64F3-4ACC-AA44-9B7D92417BC7}" type="slidenum">
              <a:rPr lang="en-IN" smtClean="0"/>
              <a:t>‹#›</a:t>
            </a:fld>
            <a:endParaRPr lang="en-IN"/>
          </a:p>
        </p:txBody>
      </p:sp>
    </p:spTree>
    <p:extLst>
      <p:ext uri="{BB962C8B-B14F-4D97-AF65-F5344CB8AC3E}">
        <p14:creationId xmlns:p14="http://schemas.microsoft.com/office/powerpoint/2010/main" val="2513904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C4406F-60BA-4B20-A8FD-C45BB7C5E6DE}" type="datetimeFigureOut">
              <a:rPr lang="en-IN" smtClean="0"/>
              <a:t>14-11-22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D1117C2-64F3-4ACC-AA44-9B7D92417BC7}" type="slidenum">
              <a:rPr lang="en-IN" smtClean="0"/>
              <a:t>‹#›</a:t>
            </a:fld>
            <a:endParaRPr lang="en-IN"/>
          </a:p>
        </p:txBody>
      </p:sp>
    </p:spTree>
    <p:extLst>
      <p:ext uri="{BB962C8B-B14F-4D97-AF65-F5344CB8AC3E}">
        <p14:creationId xmlns:p14="http://schemas.microsoft.com/office/powerpoint/2010/main" val="1357730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C4406F-60BA-4B20-A8FD-C45BB7C5E6DE}" type="datetimeFigureOut">
              <a:rPr lang="en-IN" smtClean="0"/>
              <a:t>14-11-22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D1117C2-64F3-4ACC-AA44-9B7D92417BC7}" type="slidenum">
              <a:rPr lang="en-IN" smtClean="0"/>
              <a:t>‹#›</a:t>
            </a:fld>
            <a:endParaRPr lang="en-IN"/>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81824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C4406F-60BA-4B20-A8FD-C45BB7C5E6DE}" type="datetimeFigureOut">
              <a:rPr lang="en-IN" smtClean="0"/>
              <a:t>14-11-22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D1117C2-64F3-4ACC-AA44-9B7D92417BC7}" type="slidenum">
              <a:rPr lang="en-IN" smtClean="0"/>
              <a:t>‹#›</a:t>
            </a:fld>
            <a:endParaRPr lang="en-IN"/>
          </a:p>
        </p:txBody>
      </p:sp>
    </p:spTree>
    <p:extLst>
      <p:ext uri="{BB962C8B-B14F-4D97-AF65-F5344CB8AC3E}">
        <p14:creationId xmlns:p14="http://schemas.microsoft.com/office/powerpoint/2010/main" val="3582737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6C4406F-60BA-4B20-A8FD-C45BB7C5E6DE}" type="datetimeFigureOut">
              <a:rPr lang="en-IN" smtClean="0"/>
              <a:t>14-11-22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D1117C2-64F3-4ACC-AA44-9B7D92417BC7}" type="slidenum">
              <a:rPr lang="en-IN" smtClean="0"/>
              <a:t>‹#›</a:t>
            </a:fld>
            <a:endParaRPr lang="en-IN"/>
          </a:p>
        </p:txBody>
      </p:sp>
    </p:spTree>
    <p:extLst>
      <p:ext uri="{BB962C8B-B14F-4D97-AF65-F5344CB8AC3E}">
        <p14:creationId xmlns:p14="http://schemas.microsoft.com/office/powerpoint/2010/main" val="4107445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6C4406F-60BA-4B20-A8FD-C45BB7C5E6DE}" type="datetimeFigureOut">
              <a:rPr lang="en-IN" smtClean="0"/>
              <a:t>14-11-22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D1117C2-64F3-4ACC-AA44-9B7D92417BC7}" type="slidenum">
              <a:rPr lang="en-IN" smtClean="0"/>
              <a:t>‹#›</a:t>
            </a:fld>
            <a:endParaRPr lang="en-IN"/>
          </a:p>
        </p:txBody>
      </p:sp>
    </p:spTree>
    <p:extLst>
      <p:ext uri="{BB962C8B-B14F-4D97-AF65-F5344CB8AC3E}">
        <p14:creationId xmlns:p14="http://schemas.microsoft.com/office/powerpoint/2010/main" val="3974268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C4406F-60BA-4B20-A8FD-C45BB7C5E6DE}" type="datetimeFigureOut">
              <a:rPr lang="en-IN" smtClean="0"/>
              <a:t>14-11-22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D1117C2-64F3-4ACC-AA44-9B7D92417BC7}" type="slidenum">
              <a:rPr lang="en-IN" smtClean="0"/>
              <a:t>‹#›</a:t>
            </a:fld>
            <a:endParaRPr lang="en-IN"/>
          </a:p>
        </p:txBody>
      </p:sp>
    </p:spTree>
    <p:extLst>
      <p:ext uri="{BB962C8B-B14F-4D97-AF65-F5344CB8AC3E}">
        <p14:creationId xmlns:p14="http://schemas.microsoft.com/office/powerpoint/2010/main" val="4168473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C4406F-60BA-4B20-A8FD-C45BB7C5E6DE}" type="datetimeFigureOut">
              <a:rPr lang="en-IN" smtClean="0"/>
              <a:t>14-11-22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D1117C2-64F3-4ACC-AA44-9B7D92417BC7}" type="slidenum">
              <a:rPr lang="en-IN" smtClean="0"/>
              <a:t>‹#›</a:t>
            </a:fld>
            <a:endParaRPr lang="en-IN"/>
          </a:p>
        </p:txBody>
      </p:sp>
    </p:spTree>
    <p:extLst>
      <p:ext uri="{BB962C8B-B14F-4D97-AF65-F5344CB8AC3E}">
        <p14:creationId xmlns:p14="http://schemas.microsoft.com/office/powerpoint/2010/main" val="19954110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C4406F-60BA-4B20-A8FD-C45BB7C5E6DE}" type="datetimeFigureOut">
              <a:rPr lang="en-IN" smtClean="0"/>
              <a:t>14-11-22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D1117C2-64F3-4ACC-AA44-9B7D92417BC7}" type="slidenum">
              <a:rPr lang="en-IN" smtClean="0"/>
              <a:t>‹#›</a:t>
            </a:fld>
            <a:endParaRPr lang="en-IN"/>
          </a:p>
        </p:txBody>
      </p:sp>
    </p:spTree>
    <p:extLst>
      <p:ext uri="{BB962C8B-B14F-4D97-AF65-F5344CB8AC3E}">
        <p14:creationId xmlns:p14="http://schemas.microsoft.com/office/powerpoint/2010/main" val="287304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C4406F-60BA-4B20-A8FD-C45BB7C5E6DE}" type="datetimeFigureOut">
              <a:rPr lang="en-IN" smtClean="0"/>
              <a:t>14-11-22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D1117C2-64F3-4ACC-AA44-9B7D92417BC7}" type="slidenum">
              <a:rPr lang="en-IN" smtClean="0"/>
              <a:t>‹#›</a:t>
            </a:fld>
            <a:endParaRPr lang="en-IN"/>
          </a:p>
        </p:txBody>
      </p:sp>
    </p:spTree>
    <p:extLst>
      <p:ext uri="{BB962C8B-B14F-4D97-AF65-F5344CB8AC3E}">
        <p14:creationId xmlns:p14="http://schemas.microsoft.com/office/powerpoint/2010/main" val="3281709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C4406F-60BA-4B20-A8FD-C45BB7C5E6DE}" type="datetimeFigureOut">
              <a:rPr lang="en-IN" smtClean="0"/>
              <a:t>14-11-22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D1117C2-64F3-4ACC-AA44-9B7D92417BC7}" type="slidenum">
              <a:rPr lang="en-IN" smtClean="0"/>
              <a:t>‹#›</a:t>
            </a:fld>
            <a:endParaRPr lang="en-IN"/>
          </a:p>
        </p:txBody>
      </p:sp>
    </p:spTree>
    <p:extLst>
      <p:ext uri="{BB962C8B-B14F-4D97-AF65-F5344CB8AC3E}">
        <p14:creationId xmlns:p14="http://schemas.microsoft.com/office/powerpoint/2010/main" val="1782544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C4406F-60BA-4B20-A8FD-C45BB7C5E6DE}" type="datetimeFigureOut">
              <a:rPr lang="en-IN" smtClean="0"/>
              <a:t>14-11-22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D1117C2-64F3-4ACC-AA44-9B7D92417BC7}" type="slidenum">
              <a:rPr lang="en-IN" smtClean="0"/>
              <a:t>‹#›</a:t>
            </a:fld>
            <a:endParaRPr lang="en-IN"/>
          </a:p>
        </p:txBody>
      </p:sp>
    </p:spTree>
    <p:extLst>
      <p:ext uri="{BB962C8B-B14F-4D97-AF65-F5344CB8AC3E}">
        <p14:creationId xmlns:p14="http://schemas.microsoft.com/office/powerpoint/2010/main" val="421162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C4406F-60BA-4B20-A8FD-C45BB7C5E6DE}" type="datetimeFigureOut">
              <a:rPr lang="en-IN" smtClean="0"/>
              <a:t>14-11-22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D1117C2-64F3-4ACC-AA44-9B7D92417BC7}" type="slidenum">
              <a:rPr lang="en-IN" smtClean="0"/>
              <a:t>‹#›</a:t>
            </a:fld>
            <a:endParaRPr lang="en-IN"/>
          </a:p>
        </p:txBody>
      </p:sp>
    </p:spTree>
    <p:extLst>
      <p:ext uri="{BB962C8B-B14F-4D97-AF65-F5344CB8AC3E}">
        <p14:creationId xmlns:p14="http://schemas.microsoft.com/office/powerpoint/2010/main" val="2799528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C4406F-60BA-4B20-A8FD-C45BB7C5E6DE}" type="datetimeFigureOut">
              <a:rPr lang="en-IN" smtClean="0"/>
              <a:t>14-11-22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D1117C2-64F3-4ACC-AA44-9B7D92417BC7}" type="slidenum">
              <a:rPr lang="en-IN" smtClean="0"/>
              <a:t>‹#›</a:t>
            </a:fld>
            <a:endParaRPr lang="en-IN"/>
          </a:p>
        </p:txBody>
      </p:sp>
    </p:spTree>
    <p:extLst>
      <p:ext uri="{BB962C8B-B14F-4D97-AF65-F5344CB8AC3E}">
        <p14:creationId xmlns:p14="http://schemas.microsoft.com/office/powerpoint/2010/main" val="184282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F6C4406F-60BA-4B20-A8FD-C45BB7C5E6DE}" type="datetimeFigureOut">
              <a:rPr lang="en-IN" smtClean="0"/>
              <a:t>14-11-22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D1117C2-64F3-4ACC-AA44-9B7D92417BC7}" type="slidenum">
              <a:rPr lang="en-IN" smtClean="0"/>
              <a:t>‹#›</a:t>
            </a:fld>
            <a:endParaRPr lang="en-IN"/>
          </a:p>
        </p:txBody>
      </p:sp>
    </p:spTree>
    <p:extLst>
      <p:ext uri="{BB962C8B-B14F-4D97-AF65-F5344CB8AC3E}">
        <p14:creationId xmlns:p14="http://schemas.microsoft.com/office/powerpoint/2010/main" val="2759170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C4406F-60BA-4B20-A8FD-C45BB7C5E6DE}" type="datetimeFigureOut">
              <a:rPr lang="en-IN" smtClean="0"/>
              <a:t>14-11-22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D1117C2-64F3-4ACC-AA44-9B7D92417BC7}" type="slidenum">
              <a:rPr lang="en-IN" smtClean="0"/>
              <a:t>‹#›</a:t>
            </a:fld>
            <a:endParaRPr lang="en-IN"/>
          </a:p>
        </p:txBody>
      </p:sp>
    </p:spTree>
    <p:extLst>
      <p:ext uri="{BB962C8B-B14F-4D97-AF65-F5344CB8AC3E}">
        <p14:creationId xmlns:p14="http://schemas.microsoft.com/office/powerpoint/2010/main" val="2413575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C4406F-60BA-4B20-A8FD-C45BB7C5E6DE}" type="datetimeFigureOut">
              <a:rPr lang="en-IN" smtClean="0"/>
              <a:t>14-11-22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D1117C2-64F3-4ACC-AA44-9B7D92417BC7}" type="slidenum">
              <a:rPr lang="en-IN" smtClean="0"/>
              <a:t>‹#›</a:t>
            </a:fld>
            <a:endParaRPr lang="en-IN"/>
          </a:p>
        </p:txBody>
      </p:sp>
    </p:spTree>
    <p:extLst>
      <p:ext uri="{BB962C8B-B14F-4D97-AF65-F5344CB8AC3E}">
        <p14:creationId xmlns:p14="http://schemas.microsoft.com/office/powerpoint/2010/main" val="2584111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F6C4406F-60BA-4B20-A8FD-C45BB7C5E6DE}" type="datetimeFigureOut">
              <a:rPr lang="en-IN" smtClean="0"/>
              <a:t>14-11-22</a:t>
            </a:fld>
            <a:endParaRPr lang="en-IN"/>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IN"/>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9D1117C2-64F3-4ACC-AA44-9B7D92417BC7}" type="slidenum">
              <a:rPr lang="en-IN" smtClean="0"/>
              <a:t>‹#›</a:t>
            </a:fld>
            <a:endParaRPr lang="en-IN"/>
          </a:p>
        </p:txBody>
      </p:sp>
    </p:spTree>
    <p:extLst>
      <p:ext uri="{BB962C8B-B14F-4D97-AF65-F5344CB8AC3E}">
        <p14:creationId xmlns:p14="http://schemas.microsoft.com/office/powerpoint/2010/main" val="291550524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hyperlink" Target="https://my.clevelandclinic.org/health/articles/7041-the-structure-and-function-of-the-digestive-system" TargetMode="External"/><Relationship Id="rId2" Type="http://schemas.openxmlformats.org/officeDocument/2006/relationships/hyperlink" Target="https://my.clevelandclinic.org/health/diseases/17649-blood-pressure" TargetMode="Externa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Organism" TargetMode="External"/><Relationship Id="rId7" Type="http://schemas.openxmlformats.org/officeDocument/2006/relationships/image" Target="../media/image4.jpg"/><Relationship Id="rId2" Type="http://schemas.openxmlformats.org/officeDocument/2006/relationships/hyperlink" Target="https://en.wikipedia.org/wiki/Body_fluid" TargetMode="External"/><Relationship Id="rId1" Type="http://schemas.openxmlformats.org/officeDocument/2006/relationships/slideLayout" Target="../slideLayouts/slideLayout18.xml"/><Relationship Id="rId6" Type="http://schemas.openxmlformats.org/officeDocument/2006/relationships/hyperlink" Target="https://en.wikipedia.org/wiki/Metabolism" TargetMode="External"/><Relationship Id="rId5" Type="http://schemas.openxmlformats.org/officeDocument/2006/relationships/hyperlink" Target="https://en.wikipedia.org/wiki/Cellular_waste_product" TargetMode="External"/><Relationship Id="rId4" Type="http://schemas.openxmlformats.org/officeDocument/2006/relationships/hyperlink" Target="https://en.wikipedia.org/wiki/Homeostasi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webp"/><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1C60D-48FD-45B7-981F-A5D0CFF4A4DB}"/>
              </a:ext>
            </a:extLst>
          </p:cNvPr>
          <p:cNvSpPr>
            <a:spLocks noGrp="1"/>
          </p:cNvSpPr>
          <p:nvPr>
            <p:ph type="ctrTitle"/>
          </p:nvPr>
        </p:nvSpPr>
        <p:spPr/>
        <p:txBody>
          <a:bodyPr/>
          <a:lstStyle/>
          <a:p>
            <a:r>
              <a:rPr lang="en-IN" dirty="0"/>
              <a:t>EXCRETORY SYSTEM </a:t>
            </a:r>
          </a:p>
        </p:txBody>
      </p:sp>
      <p:sp>
        <p:nvSpPr>
          <p:cNvPr id="3" name="Subtitle 2">
            <a:extLst>
              <a:ext uri="{FF2B5EF4-FFF2-40B4-BE49-F238E27FC236}">
                <a16:creationId xmlns:a16="http://schemas.microsoft.com/office/drawing/2014/main" id="{39F1FFF4-17B6-43B5-ADCD-A4EE8A6258DB}"/>
              </a:ext>
            </a:extLst>
          </p:cNvPr>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2445514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05A77E3-A660-408E-A394-3A07C442A7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3976" y="0"/>
            <a:ext cx="9084047" cy="6858000"/>
          </a:xfrm>
        </p:spPr>
      </p:pic>
    </p:spTree>
    <p:extLst>
      <p:ext uri="{BB962C8B-B14F-4D97-AF65-F5344CB8AC3E}">
        <p14:creationId xmlns:p14="http://schemas.microsoft.com/office/powerpoint/2010/main" val="2864184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180086-CF3C-4BD6-9A25-7CA1E6E8060B}"/>
              </a:ext>
            </a:extLst>
          </p:cNvPr>
          <p:cNvSpPr>
            <a:spLocks noGrp="1"/>
          </p:cNvSpPr>
          <p:nvPr>
            <p:ph idx="1"/>
          </p:nvPr>
        </p:nvSpPr>
        <p:spPr>
          <a:xfrm>
            <a:off x="0" y="0"/>
            <a:ext cx="12192000" cy="6858000"/>
          </a:xfrm>
        </p:spPr>
        <p:txBody>
          <a:bodyPr>
            <a:normAutofit fontScale="77500" lnSpcReduction="20000"/>
          </a:bodyPr>
          <a:lstStyle/>
          <a:p>
            <a:pPr algn="l"/>
            <a:r>
              <a:rPr lang="en-US" b="1" i="0" dirty="0">
                <a:solidFill>
                  <a:srgbClr val="343536"/>
                </a:solidFill>
                <a:effectLst/>
                <a:latin typeface="Source Sans Pro" panose="020B0503030403020204" pitchFamily="34" charset="0"/>
              </a:rPr>
              <a:t>What is the endocrine system?</a:t>
            </a:r>
          </a:p>
          <a:p>
            <a:pPr algn="l"/>
            <a:r>
              <a:rPr lang="en-US" b="0" i="0" dirty="0">
                <a:solidFill>
                  <a:srgbClr val="343536"/>
                </a:solidFill>
                <a:effectLst/>
                <a:latin typeface="Source Sans Pro" panose="020B0503030403020204" pitchFamily="34" charset="0"/>
              </a:rPr>
              <a:t>Your endocrine system is made up of several organs called glands. These glands, located all over your body, create and secrete (release) hormones.</a:t>
            </a:r>
          </a:p>
          <a:p>
            <a:pPr algn="l"/>
            <a:r>
              <a:rPr lang="en-US" b="0" i="0" dirty="0">
                <a:solidFill>
                  <a:srgbClr val="343536"/>
                </a:solidFill>
                <a:effectLst/>
                <a:latin typeface="Source Sans Pro" panose="020B0503030403020204" pitchFamily="34" charset="0"/>
              </a:rPr>
              <a:t>Hormones are chemicals that coordinate different functions in your body by carrying messages through your blood to your organs, skin, muscles and other tissues. These signals tell your body what to do and when to do it.</a:t>
            </a:r>
          </a:p>
          <a:p>
            <a:pPr algn="l"/>
            <a:r>
              <a:rPr lang="en-US" b="1" i="0" dirty="0">
                <a:solidFill>
                  <a:srgbClr val="343536"/>
                </a:solidFill>
                <a:effectLst/>
                <a:latin typeface="Source Sans Pro" panose="020B0503030403020204" pitchFamily="34" charset="0"/>
              </a:rPr>
              <a:t>What does the endocrine system do and how does it work?</a:t>
            </a:r>
          </a:p>
          <a:p>
            <a:pPr algn="l"/>
            <a:r>
              <a:rPr lang="en-US" b="0" i="0" dirty="0">
                <a:solidFill>
                  <a:srgbClr val="343536"/>
                </a:solidFill>
                <a:effectLst/>
                <a:latin typeface="Source Sans Pro" panose="020B0503030403020204" pitchFamily="34" charset="0"/>
              </a:rPr>
              <a:t>Your endocrine system continuously monitors the amount of hormones in your blood. Hormones deliver their messages by locking into the cells they target so they can relay the message.</a:t>
            </a:r>
          </a:p>
          <a:p>
            <a:pPr algn="l"/>
            <a:r>
              <a:rPr lang="en-US" b="0" i="0" dirty="0">
                <a:solidFill>
                  <a:srgbClr val="343536"/>
                </a:solidFill>
                <a:effectLst/>
                <a:latin typeface="Source Sans Pro" panose="020B0503030403020204" pitchFamily="34" charset="0"/>
              </a:rPr>
              <a:t>The pituitary gland senses when your hormone levels rise, and tells other glands to stop producing and releasing hormones. When hormone levels dip below a certain point, the pituitary gland can instruct other glands to produce and release more. This process, called homeostasis. Hormones affect nearly every process in your body, including:</a:t>
            </a:r>
          </a:p>
          <a:p>
            <a:pPr algn="l">
              <a:buFont typeface="Arial" panose="020B0604020202020204" pitchFamily="34" charset="0"/>
              <a:buChar char="•"/>
            </a:pPr>
            <a:r>
              <a:rPr lang="en-US" b="0" i="0" dirty="0">
                <a:solidFill>
                  <a:srgbClr val="343536"/>
                </a:solidFill>
                <a:effectLst/>
                <a:latin typeface="Source Sans Pro" panose="020B0503030403020204" pitchFamily="34" charset="0"/>
              </a:rPr>
              <a:t>Metabolism (the way you break down food and get energy from nutrients).</a:t>
            </a:r>
          </a:p>
          <a:p>
            <a:pPr algn="l">
              <a:buFont typeface="Arial" panose="020B0604020202020204" pitchFamily="34" charset="0"/>
              <a:buChar char="•"/>
            </a:pPr>
            <a:r>
              <a:rPr lang="en-US" b="0" i="0" dirty="0">
                <a:solidFill>
                  <a:srgbClr val="343536"/>
                </a:solidFill>
                <a:effectLst/>
                <a:latin typeface="Source Sans Pro" panose="020B0503030403020204" pitchFamily="34" charset="0"/>
              </a:rPr>
              <a:t>Growth and development.</a:t>
            </a:r>
          </a:p>
          <a:p>
            <a:pPr algn="l">
              <a:buFont typeface="Arial" panose="020B0604020202020204" pitchFamily="34" charset="0"/>
              <a:buChar char="•"/>
            </a:pPr>
            <a:r>
              <a:rPr lang="en-US" b="0" i="0" dirty="0">
                <a:solidFill>
                  <a:srgbClr val="343536"/>
                </a:solidFill>
                <a:effectLst/>
                <a:latin typeface="Source Sans Pro" panose="020B0503030403020204" pitchFamily="34" charset="0"/>
              </a:rPr>
              <a:t>Emotions and mood.</a:t>
            </a:r>
          </a:p>
          <a:p>
            <a:pPr algn="l">
              <a:buFont typeface="Arial" panose="020B0604020202020204" pitchFamily="34" charset="0"/>
              <a:buChar char="•"/>
            </a:pPr>
            <a:r>
              <a:rPr lang="en-US" b="0" i="0" dirty="0">
                <a:solidFill>
                  <a:srgbClr val="343536"/>
                </a:solidFill>
                <a:effectLst/>
                <a:latin typeface="Source Sans Pro" panose="020B0503030403020204" pitchFamily="34" charset="0"/>
              </a:rPr>
              <a:t>Fertility and sexual function.</a:t>
            </a:r>
          </a:p>
          <a:p>
            <a:pPr algn="l">
              <a:buFont typeface="Arial" panose="020B0604020202020204" pitchFamily="34" charset="0"/>
              <a:buChar char="•"/>
            </a:pPr>
            <a:r>
              <a:rPr lang="en-US" b="0" i="0" dirty="0">
                <a:solidFill>
                  <a:srgbClr val="343536"/>
                </a:solidFill>
                <a:effectLst/>
                <a:latin typeface="Source Sans Pro" panose="020B0503030403020204" pitchFamily="34" charset="0"/>
              </a:rPr>
              <a:t>Sleep.</a:t>
            </a:r>
          </a:p>
          <a:p>
            <a:pPr algn="l">
              <a:buFont typeface="Arial" panose="020B0604020202020204" pitchFamily="34" charset="0"/>
              <a:buChar char="•"/>
            </a:pPr>
            <a:r>
              <a:rPr lang="en-US" b="0" i="0" dirty="0">
                <a:solidFill>
                  <a:srgbClr val="343536"/>
                </a:solidFill>
                <a:effectLst/>
                <a:latin typeface="Source Sans Pro" panose="020B0503030403020204" pitchFamily="34" charset="0"/>
              </a:rPr>
              <a:t>Blood pressure.</a:t>
            </a:r>
          </a:p>
          <a:p>
            <a:pPr algn="l"/>
            <a:r>
              <a:rPr lang="en-US" b="0" i="0" dirty="0">
                <a:solidFill>
                  <a:srgbClr val="343536"/>
                </a:solidFill>
                <a:effectLst/>
                <a:latin typeface="Source Sans Pro" panose="020B0503030403020204" pitchFamily="34" charset="0"/>
              </a:rPr>
              <a:t>Sometimes glands produce too much or not enough of a hormone. This imbalance can cause health problems, such as weight gain, high blood pressure and changes in sleep, mood and behavior. Many things can affect how your body creates and releases hormones. Illness, stress and certain medications can cause a hormone imbalance.</a:t>
            </a:r>
          </a:p>
        </p:txBody>
      </p:sp>
    </p:spTree>
    <p:extLst>
      <p:ext uri="{BB962C8B-B14F-4D97-AF65-F5344CB8AC3E}">
        <p14:creationId xmlns:p14="http://schemas.microsoft.com/office/powerpoint/2010/main" val="581454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BDB7BB-E898-4AAF-9C6F-58575191C233}"/>
              </a:ext>
            </a:extLst>
          </p:cNvPr>
          <p:cNvSpPr>
            <a:spLocks noGrp="1"/>
          </p:cNvSpPr>
          <p:nvPr>
            <p:ph idx="1"/>
          </p:nvPr>
        </p:nvSpPr>
        <p:spPr>
          <a:xfrm>
            <a:off x="0" y="0"/>
            <a:ext cx="12192000" cy="6858000"/>
          </a:xfrm>
        </p:spPr>
        <p:txBody>
          <a:bodyPr>
            <a:normAutofit fontScale="70000" lnSpcReduction="20000"/>
          </a:bodyPr>
          <a:lstStyle/>
          <a:p>
            <a:pPr algn="l"/>
            <a:r>
              <a:rPr lang="en-US" b="1" i="0" dirty="0">
                <a:solidFill>
                  <a:schemeClr val="tx1"/>
                </a:solidFill>
                <a:effectLst/>
                <a:latin typeface="Source Sans Pro" panose="020B0503030403020204" pitchFamily="34" charset="0"/>
              </a:rPr>
              <a:t>What are the parts of the endocrine system?</a:t>
            </a:r>
          </a:p>
          <a:p>
            <a:pPr algn="l"/>
            <a:r>
              <a:rPr lang="en-US" b="0" i="0" dirty="0">
                <a:solidFill>
                  <a:schemeClr val="tx1"/>
                </a:solidFill>
                <a:effectLst/>
                <a:latin typeface="Source Sans Pro" panose="020B0503030403020204" pitchFamily="34" charset="0"/>
              </a:rPr>
              <a:t>The endocrine system is made up of organs called glands. Glands produce and release different hormones that target specific things in the body. You have glands all over your body, including in your neck, brain and reproductive organs. Some glands are tiny, about the size of a grain of rice or a pea. The largest gland is the pancreas, which is about 6 inches long.</a:t>
            </a:r>
          </a:p>
          <a:p>
            <a:pPr algn="l"/>
            <a:r>
              <a:rPr lang="en-US" b="0" i="0" dirty="0">
                <a:solidFill>
                  <a:schemeClr val="tx1"/>
                </a:solidFill>
                <a:effectLst/>
                <a:latin typeface="Source Sans Pro" panose="020B0503030403020204" pitchFamily="34" charset="0"/>
              </a:rPr>
              <a:t>The main glands that produce hormones include:</a:t>
            </a:r>
          </a:p>
          <a:p>
            <a:pPr algn="l">
              <a:buFont typeface="Arial" panose="020B0604020202020204" pitchFamily="34" charset="0"/>
              <a:buChar char="•"/>
            </a:pPr>
            <a:r>
              <a:rPr lang="en-US" b="1" i="0" dirty="0">
                <a:solidFill>
                  <a:schemeClr val="tx1"/>
                </a:solidFill>
                <a:effectLst/>
                <a:latin typeface="Source Sans Pro" panose="020B0503030403020204" pitchFamily="34" charset="0"/>
              </a:rPr>
              <a:t>Hypothalamus:</a:t>
            </a:r>
            <a:r>
              <a:rPr lang="en-US" b="0" i="0" dirty="0">
                <a:solidFill>
                  <a:schemeClr val="tx1"/>
                </a:solidFill>
                <a:effectLst/>
                <a:latin typeface="Source Sans Pro" panose="020B0503030403020204" pitchFamily="34" charset="0"/>
              </a:rPr>
              <a:t> This gland is located in your brain and controls your endocrine system. It uses information from your nervous system to determine when to tell other glands, including the pituitary gland, to produce hormones. The hypothalamus controls many processes in your body, including your mood, hunger and thirst, sleep patterns.</a:t>
            </a:r>
          </a:p>
          <a:p>
            <a:pPr algn="l">
              <a:buFont typeface="Arial" panose="020B0604020202020204" pitchFamily="34" charset="0"/>
              <a:buChar char="•"/>
            </a:pPr>
            <a:r>
              <a:rPr lang="en-US" b="1" i="0" dirty="0">
                <a:solidFill>
                  <a:schemeClr val="tx1"/>
                </a:solidFill>
                <a:effectLst/>
                <a:latin typeface="Source Sans Pro" panose="020B0503030403020204" pitchFamily="34" charset="0"/>
              </a:rPr>
              <a:t>Pituitary: </a:t>
            </a:r>
            <a:r>
              <a:rPr lang="en-US" b="0" i="0" dirty="0">
                <a:solidFill>
                  <a:schemeClr val="tx1"/>
                </a:solidFill>
                <a:effectLst/>
                <a:latin typeface="Source Sans Pro" panose="020B0503030403020204" pitchFamily="34" charset="0"/>
              </a:rPr>
              <a:t>This little gland is only about the size of a pea, but it has a big </a:t>
            </a:r>
            <a:r>
              <a:rPr lang="en-US" dirty="0">
                <a:solidFill>
                  <a:schemeClr val="tx1"/>
                </a:solidFill>
                <a:latin typeface="Source Sans Pro" panose="020B0503030403020204" pitchFamily="34" charset="0"/>
              </a:rPr>
              <a:t>role</a:t>
            </a:r>
            <a:r>
              <a:rPr lang="en-US" b="0" i="0" dirty="0">
                <a:solidFill>
                  <a:schemeClr val="tx1"/>
                </a:solidFill>
                <a:effectLst/>
                <a:latin typeface="Source Sans Pro" panose="020B0503030403020204" pitchFamily="34" charset="0"/>
              </a:rPr>
              <a:t>. It makes hormones that control several other glands such as the thyroid gland, adrenal glands, ovaries and testicles. The pituitary gland is in charge of many different functions, including how your body grows. It’s located at the base of your brain.</a:t>
            </a:r>
          </a:p>
          <a:p>
            <a:pPr algn="l">
              <a:buFont typeface="Arial" panose="020B0604020202020204" pitchFamily="34" charset="0"/>
              <a:buChar char="•"/>
            </a:pPr>
            <a:r>
              <a:rPr lang="en-US" b="1" i="0" dirty="0">
                <a:solidFill>
                  <a:schemeClr val="tx1"/>
                </a:solidFill>
                <a:effectLst/>
                <a:latin typeface="Source Sans Pro" panose="020B0503030403020204" pitchFamily="34" charset="0"/>
              </a:rPr>
              <a:t>Thyroid: </a:t>
            </a:r>
            <a:r>
              <a:rPr lang="en-US" b="0" i="0" dirty="0">
                <a:solidFill>
                  <a:schemeClr val="tx1"/>
                </a:solidFill>
                <a:effectLst/>
                <a:latin typeface="Source Sans Pro" panose="020B0503030403020204" pitchFamily="34" charset="0"/>
              </a:rPr>
              <a:t>Your thyroid is a butterfly-shaped gland in the front of your neck. It’s responsible for your metabolism (how your body uses energy).</a:t>
            </a:r>
          </a:p>
          <a:p>
            <a:pPr algn="l">
              <a:buFont typeface="Arial" panose="020B0604020202020204" pitchFamily="34" charset="0"/>
              <a:buChar char="•"/>
            </a:pPr>
            <a:r>
              <a:rPr lang="en-US" b="1" i="0" dirty="0">
                <a:solidFill>
                  <a:schemeClr val="tx1"/>
                </a:solidFill>
                <a:effectLst/>
                <a:latin typeface="Source Sans Pro" panose="020B0503030403020204" pitchFamily="34" charset="0"/>
              </a:rPr>
              <a:t>Parathyroid: </a:t>
            </a:r>
            <a:r>
              <a:rPr lang="en-US" b="0" i="0" dirty="0">
                <a:solidFill>
                  <a:schemeClr val="tx1"/>
                </a:solidFill>
                <a:effectLst/>
                <a:latin typeface="Source Sans Pro" panose="020B0503030403020204" pitchFamily="34" charset="0"/>
              </a:rPr>
              <a:t>These four tiny glands are no larger than a rice. They control the level of calcium in your body. For your heart, kidneys, bones and nervous system to work, you need the right amount of calcium.</a:t>
            </a:r>
          </a:p>
          <a:p>
            <a:pPr algn="l">
              <a:buFont typeface="Arial" panose="020B0604020202020204" pitchFamily="34" charset="0"/>
              <a:buChar char="•"/>
            </a:pPr>
            <a:r>
              <a:rPr lang="en-US" b="1" i="0" dirty="0">
                <a:solidFill>
                  <a:schemeClr val="tx1"/>
                </a:solidFill>
                <a:effectLst/>
                <a:latin typeface="Source Sans Pro" panose="020B0503030403020204" pitchFamily="34" charset="0"/>
              </a:rPr>
              <a:t>Adrenal: </a:t>
            </a:r>
            <a:r>
              <a:rPr lang="en-US" b="0" i="0" dirty="0">
                <a:solidFill>
                  <a:schemeClr val="tx1"/>
                </a:solidFill>
                <a:effectLst/>
                <a:latin typeface="Source Sans Pro" panose="020B0503030403020204" pitchFamily="34" charset="0"/>
              </a:rPr>
              <a:t>You have two adrenal glands, one on top of each kidney. They control your metabolism, </a:t>
            </a:r>
            <a:r>
              <a:rPr lang="en-US" b="0" i="0" u="none" strike="noStrike" dirty="0">
                <a:solidFill>
                  <a:schemeClr val="tx1"/>
                </a:solidFill>
                <a:effectLst/>
                <a:latin typeface="Source Sans Pro" panose="020B0503030403020204" pitchFamily="34" charset="0"/>
                <a:hlinkClick r:id="rId2">
                  <a:extLst>
                    <a:ext uri="{A12FA001-AC4F-418D-AE19-62706E023703}">
                      <ahyp:hlinkClr xmlns:ahyp="http://schemas.microsoft.com/office/drawing/2018/hyperlinkcolor" val="tx"/>
                    </a:ext>
                  </a:extLst>
                </a:hlinkClick>
              </a:rPr>
              <a:t>blood pressure</a:t>
            </a:r>
            <a:r>
              <a:rPr lang="en-US" b="0" i="0" dirty="0">
                <a:solidFill>
                  <a:schemeClr val="tx1"/>
                </a:solidFill>
                <a:effectLst/>
                <a:latin typeface="Source Sans Pro" panose="020B0503030403020204" pitchFamily="34" charset="0"/>
              </a:rPr>
              <a:t>, sexual development and response to stress.</a:t>
            </a:r>
          </a:p>
          <a:p>
            <a:pPr algn="l">
              <a:buFont typeface="Arial" panose="020B0604020202020204" pitchFamily="34" charset="0"/>
              <a:buChar char="•"/>
            </a:pPr>
            <a:r>
              <a:rPr lang="en-US" b="1" i="0" dirty="0">
                <a:solidFill>
                  <a:schemeClr val="tx1"/>
                </a:solidFill>
                <a:effectLst/>
                <a:latin typeface="Source Sans Pro" panose="020B0503030403020204" pitchFamily="34" charset="0"/>
              </a:rPr>
              <a:t>Pineal: </a:t>
            </a:r>
            <a:r>
              <a:rPr lang="en-US" b="0" i="0" dirty="0">
                <a:solidFill>
                  <a:schemeClr val="tx1"/>
                </a:solidFill>
                <a:effectLst/>
                <a:latin typeface="Source Sans Pro" panose="020B0503030403020204" pitchFamily="34" charset="0"/>
              </a:rPr>
              <a:t>This gland manages your sleep cycle by releasing melatonin, a hormone that causes you to feel sleepy.</a:t>
            </a:r>
          </a:p>
          <a:p>
            <a:pPr algn="l">
              <a:buFont typeface="Arial" panose="020B0604020202020204" pitchFamily="34" charset="0"/>
              <a:buChar char="•"/>
            </a:pPr>
            <a:r>
              <a:rPr lang="en-US" b="1" i="0" dirty="0">
                <a:solidFill>
                  <a:schemeClr val="tx1"/>
                </a:solidFill>
                <a:effectLst/>
                <a:latin typeface="Source Sans Pro" panose="020B0503030403020204" pitchFamily="34" charset="0"/>
              </a:rPr>
              <a:t>Pancreas: </a:t>
            </a:r>
            <a:r>
              <a:rPr lang="en-US" b="0" i="0" dirty="0">
                <a:solidFill>
                  <a:schemeClr val="tx1"/>
                </a:solidFill>
                <a:effectLst/>
                <a:latin typeface="Source Sans Pro" panose="020B0503030403020204" pitchFamily="34" charset="0"/>
              </a:rPr>
              <a:t>Your pancreas is part of your endocrine system, and it plays a significant role in your </a:t>
            </a:r>
            <a:r>
              <a:rPr lang="en-US" b="0" i="0" u="none" strike="noStrike" dirty="0">
                <a:solidFill>
                  <a:schemeClr val="tx1"/>
                </a:solidFill>
                <a:effectLst/>
                <a:latin typeface="Source Sans Pro" panose="020B0503030403020204" pitchFamily="34" charset="0"/>
                <a:hlinkClick r:id="rId3">
                  <a:extLst>
                    <a:ext uri="{A12FA001-AC4F-418D-AE19-62706E023703}">
                      <ahyp:hlinkClr xmlns:ahyp="http://schemas.microsoft.com/office/drawing/2018/hyperlinkcolor" val="tx"/>
                    </a:ext>
                  </a:extLst>
                </a:hlinkClick>
              </a:rPr>
              <a:t>digestive system</a:t>
            </a:r>
            <a:r>
              <a:rPr lang="en-US" b="0" i="0" dirty="0">
                <a:solidFill>
                  <a:schemeClr val="tx1"/>
                </a:solidFill>
                <a:effectLst/>
                <a:latin typeface="Source Sans Pro" panose="020B0503030403020204" pitchFamily="34" charset="0"/>
              </a:rPr>
              <a:t> too. It makes a hormone called insulin that controls the level of sugar in your blood.</a:t>
            </a:r>
          </a:p>
          <a:p>
            <a:pPr algn="l">
              <a:buFont typeface="Arial" panose="020B0604020202020204" pitchFamily="34" charset="0"/>
              <a:buChar char="•"/>
            </a:pPr>
            <a:r>
              <a:rPr lang="en-US" b="1" i="0" dirty="0">
                <a:solidFill>
                  <a:schemeClr val="tx1"/>
                </a:solidFill>
                <a:effectLst/>
                <a:latin typeface="Source Sans Pro" panose="020B0503030403020204" pitchFamily="34" charset="0"/>
              </a:rPr>
              <a:t>Ovaries: </a:t>
            </a:r>
            <a:r>
              <a:rPr lang="en-US" b="0" i="0" dirty="0">
                <a:solidFill>
                  <a:schemeClr val="tx1"/>
                </a:solidFill>
                <a:effectLst/>
                <a:latin typeface="Source Sans Pro" panose="020B0503030403020204" pitchFamily="34" charset="0"/>
              </a:rPr>
              <a:t>In women, the ovaries release hormones called estrogen and progesterone. Women have two ovaries in their lower abdomen, one on either side.</a:t>
            </a:r>
          </a:p>
          <a:p>
            <a:pPr algn="l">
              <a:buFont typeface="Arial" panose="020B0604020202020204" pitchFamily="34" charset="0"/>
              <a:buChar char="•"/>
            </a:pPr>
            <a:r>
              <a:rPr lang="en-US" b="1" i="0" dirty="0">
                <a:solidFill>
                  <a:schemeClr val="tx1"/>
                </a:solidFill>
                <a:effectLst/>
                <a:latin typeface="Source Sans Pro" panose="020B0503030403020204" pitchFamily="34" charset="0"/>
              </a:rPr>
              <a:t>Testes: </a:t>
            </a:r>
            <a:r>
              <a:rPr lang="en-US" b="0" i="0" dirty="0">
                <a:solidFill>
                  <a:schemeClr val="tx1"/>
                </a:solidFill>
                <a:effectLst/>
                <a:latin typeface="Source Sans Pro" panose="020B0503030403020204" pitchFamily="34" charset="0"/>
              </a:rPr>
              <a:t>In men, the testes (testicles) make sperm and release the hormone testosterone. This hormone affects sperm production, muscle strength.</a:t>
            </a:r>
          </a:p>
          <a:p>
            <a:endParaRPr lang="en-IN" dirty="0">
              <a:solidFill>
                <a:schemeClr val="tx1"/>
              </a:solidFill>
            </a:endParaRPr>
          </a:p>
        </p:txBody>
      </p:sp>
    </p:spTree>
    <p:extLst>
      <p:ext uri="{BB962C8B-B14F-4D97-AF65-F5344CB8AC3E}">
        <p14:creationId xmlns:p14="http://schemas.microsoft.com/office/powerpoint/2010/main" val="163764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71E933-57A1-4264-9FBD-F09BF1551DAD}"/>
              </a:ext>
            </a:extLst>
          </p:cNvPr>
          <p:cNvSpPr>
            <a:spLocks noGrp="1"/>
          </p:cNvSpPr>
          <p:nvPr>
            <p:ph idx="1"/>
          </p:nvPr>
        </p:nvSpPr>
        <p:spPr>
          <a:xfrm>
            <a:off x="0" y="18077"/>
            <a:ext cx="10515600" cy="5728381"/>
          </a:xfrm>
        </p:spPr>
        <p:txBody>
          <a:bodyPr>
            <a:normAutofit fontScale="85000" lnSpcReduction="20000"/>
          </a:bodyPr>
          <a:lstStyle/>
          <a:p>
            <a:r>
              <a:rPr lang="en-US" sz="2400" b="0" i="0" dirty="0">
                <a:effectLst/>
                <a:latin typeface="Arial" panose="020B0604020202020204" pitchFamily="34" charset="0"/>
              </a:rPr>
              <a:t>The </a:t>
            </a:r>
            <a:r>
              <a:rPr lang="en-US" sz="2400" b="1" i="0" dirty="0">
                <a:effectLst/>
                <a:latin typeface="Arial" panose="020B0604020202020204" pitchFamily="34" charset="0"/>
              </a:rPr>
              <a:t>excretory system</a:t>
            </a:r>
            <a:r>
              <a:rPr lang="en-US" sz="2400" b="0" i="0" dirty="0">
                <a:effectLst/>
                <a:latin typeface="Arial" panose="020B0604020202020204" pitchFamily="34" charset="0"/>
              </a:rPr>
              <a:t> is a passive biological system that removes excess, unnecessary materials from the </a:t>
            </a:r>
            <a:r>
              <a:rPr lang="en-US" sz="2400" b="0" i="0" u="none" strike="noStrike" dirty="0">
                <a:effectLst/>
                <a:latin typeface="Arial" panose="020B0604020202020204" pitchFamily="34" charset="0"/>
                <a:hlinkClick r:id="rId2" tooltip="Body fluid">
                  <a:extLst>
                    <a:ext uri="{A12FA001-AC4F-418D-AE19-62706E023703}">
                      <ahyp:hlinkClr xmlns:ahyp="http://schemas.microsoft.com/office/drawing/2018/hyperlinkcolor" val="tx"/>
                    </a:ext>
                  </a:extLst>
                </a:hlinkClick>
              </a:rPr>
              <a:t>body fluids</a:t>
            </a:r>
            <a:r>
              <a:rPr lang="en-US" sz="2400" b="0" i="0" dirty="0">
                <a:effectLst/>
                <a:latin typeface="Arial" panose="020B0604020202020204" pitchFamily="34" charset="0"/>
              </a:rPr>
              <a:t> of an </a:t>
            </a:r>
            <a:r>
              <a:rPr lang="en-US" sz="2400" b="0" i="0" u="none" strike="noStrike" dirty="0">
                <a:effectLst/>
                <a:latin typeface="Arial" panose="020B0604020202020204" pitchFamily="34" charset="0"/>
                <a:hlinkClick r:id="rId3" tooltip="Organism">
                  <a:extLst>
                    <a:ext uri="{A12FA001-AC4F-418D-AE19-62706E023703}">
                      <ahyp:hlinkClr xmlns:ahyp="http://schemas.microsoft.com/office/drawing/2018/hyperlinkcolor" val="tx"/>
                    </a:ext>
                  </a:extLst>
                </a:hlinkClick>
              </a:rPr>
              <a:t>organism</a:t>
            </a:r>
            <a:r>
              <a:rPr lang="en-US" sz="2400" b="0" i="0" dirty="0">
                <a:effectLst/>
                <a:latin typeface="Arial" panose="020B0604020202020204" pitchFamily="34" charset="0"/>
              </a:rPr>
              <a:t>, so as to help maintain internal chemical </a:t>
            </a:r>
            <a:r>
              <a:rPr lang="en-US" sz="2400" b="0" i="0" u="none" strike="noStrike" dirty="0">
                <a:effectLst/>
                <a:latin typeface="Arial" panose="020B0604020202020204" pitchFamily="34" charset="0"/>
                <a:hlinkClick r:id="rId4" tooltip="Homeostasis">
                  <a:extLst>
                    <a:ext uri="{A12FA001-AC4F-418D-AE19-62706E023703}">
                      <ahyp:hlinkClr xmlns:ahyp="http://schemas.microsoft.com/office/drawing/2018/hyperlinkcolor" val="tx"/>
                    </a:ext>
                  </a:extLst>
                </a:hlinkClick>
              </a:rPr>
              <a:t>homeostasis</a:t>
            </a:r>
            <a:r>
              <a:rPr lang="en-US" sz="2400" b="0" i="0" dirty="0">
                <a:effectLst/>
                <a:latin typeface="Arial" panose="020B0604020202020204" pitchFamily="34" charset="0"/>
              </a:rPr>
              <a:t> and prevent damage to the body. The dual function of excretory systems is the elimination of the </a:t>
            </a:r>
            <a:r>
              <a:rPr lang="en-US" sz="2400" b="0" i="0" u="none" strike="noStrike" dirty="0">
                <a:effectLst/>
                <a:latin typeface="Arial" panose="020B0604020202020204" pitchFamily="34" charset="0"/>
                <a:hlinkClick r:id="rId5" tooltip="Cellular waste product">
                  <a:extLst>
                    <a:ext uri="{A12FA001-AC4F-418D-AE19-62706E023703}">
                      <ahyp:hlinkClr xmlns:ahyp="http://schemas.microsoft.com/office/drawing/2018/hyperlinkcolor" val="tx"/>
                    </a:ext>
                  </a:extLst>
                </a:hlinkClick>
              </a:rPr>
              <a:t>waste products</a:t>
            </a:r>
            <a:r>
              <a:rPr lang="en-US" sz="2400" b="0" i="0" dirty="0">
                <a:effectLst/>
                <a:latin typeface="Arial" panose="020B0604020202020204" pitchFamily="34" charset="0"/>
              </a:rPr>
              <a:t> of </a:t>
            </a:r>
            <a:r>
              <a:rPr lang="en-US" sz="2400" b="0" i="0" u="none" strike="noStrike" dirty="0">
                <a:effectLst/>
                <a:latin typeface="Arial" panose="020B0604020202020204" pitchFamily="34" charset="0"/>
                <a:hlinkClick r:id="rId6" tooltip="Metabolism">
                  <a:extLst>
                    <a:ext uri="{A12FA001-AC4F-418D-AE19-62706E023703}">
                      <ahyp:hlinkClr xmlns:ahyp="http://schemas.microsoft.com/office/drawing/2018/hyperlinkcolor" val="tx"/>
                    </a:ext>
                  </a:extLst>
                </a:hlinkClick>
              </a:rPr>
              <a:t>metabolism</a:t>
            </a:r>
            <a:r>
              <a:rPr lang="en-US" sz="2400" b="0" i="0" dirty="0">
                <a:effectLst/>
                <a:latin typeface="Arial" panose="020B0604020202020204" pitchFamily="34" charset="0"/>
              </a:rPr>
              <a:t> and to drain the body of used up and broken down components in a liquid and gaseous state. </a:t>
            </a:r>
          </a:p>
          <a:p>
            <a:r>
              <a:rPr lang="en-US" sz="2400" b="0" i="0" dirty="0">
                <a:effectLst/>
                <a:latin typeface="Tahoma" panose="020B0604030504040204" pitchFamily="34" charset="0"/>
              </a:rPr>
              <a:t>The excretory system in humans consists mainly of the kidneys and bladder. The kidneys filter urea and other waste products from the blood, which are then added to the urine within the bladder. Other organs, such as the liver, process toxins but put </a:t>
            </a:r>
          </a:p>
          <a:p>
            <a:pPr marL="0" indent="0">
              <a:buNone/>
            </a:pPr>
            <a:r>
              <a:rPr lang="en-US" sz="2400" b="0" i="0" dirty="0">
                <a:effectLst/>
                <a:latin typeface="Tahoma" panose="020B0604030504040204" pitchFamily="34" charset="0"/>
              </a:rPr>
              <a:t>their wastes back into the blood. </a:t>
            </a:r>
            <a:r>
              <a:rPr lang="en-US" sz="2400" b="1" i="0" dirty="0">
                <a:effectLst/>
                <a:latin typeface="Tahoma" panose="020B0604030504040204" pitchFamily="34" charset="0"/>
              </a:rPr>
              <a:t>It is</a:t>
            </a:r>
          </a:p>
          <a:p>
            <a:pPr marL="0" indent="0">
              <a:buNone/>
            </a:pPr>
            <a:r>
              <a:rPr lang="en-US" sz="2400" b="1" i="0" dirty="0">
                <a:effectLst/>
                <a:latin typeface="Tahoma" panose="020B0604030504040204" pitchFamily="34" charset="0"/>
              </a:rPr>
              <a:t> up to the kidneys to filter the </a:t>
            </a:r>
          </a:p>
          <a:p>
            <a:pPr marL="0" indent="0">
              <a:buNone/>
            </a:pPr>
            <a:r>
              <a:rPr lang="en-US" sz="2400" b="1" i="0" dirty="0">
                <a:effectLst/>
                <a:latin typeface="Tahoma" panose="020B0604030504040204" pitchFamily="34" charset="0"/>
              </a:rPr>
              <a:t>blood so that toxic substances do </a:t>
            </a:r>
          </a:p>
          <a:p>
            <a:pPr marL="0" indent="0">
              <a:buNone/>
            </a:pPr>
            <a:r>
              <a:rPr lang="en-US" sz="2400" b="1" i="0" dirty="0">
                <a:effectLst/>
                <a:latin typeface="Tahoma" panose="020B0604030504040204" pitchFamily="34" charset="0"/>
              </a:rPr>
              <a:t>not accumulate.</a:t>
            </a:r>
            <a:endParaRPr lang="en-IN" sz="2400" dirty="0"/>
          </a:p>
          <a:p>
            <a:endParaRPr lang="en-IN" sz="2400" dirty="0"/>
          </a:p>
        </p:txBody>
      </p:sp>
      <p:pic>
        <p:nvPicPr>
          <p:cNvPr id="4" name="Content Placeholder 4">
            <a:extLst>
              <a:ext uri="{FF2B5EF4-FFF2-40B4-BE49-F238E27FC236}">
                <a16:creationId xmlns:a16="http://schemas.microsoft.com/office/drawing/2014/main" id="{30F14A4B-252E-4293-92BA-CD5EC0666867}"/>
              </a:ext>
            </a:extLst>
          </p:cNvPr>
          <p:cNvPicPr>
            <a:picLocks noChangeAspect="1"/>
          </p:cNvPicPr>
          <p:nvPr/>
        </p:nvPicPr>
        <p:blipFill rotWithShape="1">
          <a:blip r:embed="rId7">
            <a:extLst>
              <a:ext uri="{28A0092B-C50C-407E-A947-70E740481C1C}">
                <a14:useLocalDpi xmlns:a14="http://schemas.microsoft.com/office/drawing/2010/main" val="0"/>
              </a:ext>
            </a:extLst>
          </a:blip>
          <a:srcRect l="1957" t="13686" r="49720" b="49638"/>
          <a:stretch/>
        </p:blipFill>
        <p:spPr>
          <a:xfrm>
            <a:off x="5947794" y="3509656"/>
            <a:ext cx="6244206" cy="3348343"/>
          </a:xfrm>
          <a:prstGeom prst="rect">
            <a:avLst/>
          </a:prstGeom>
        </p:spPr>
      </p:pic>
    </p:spTree>
    <p:extLst>
      <p:ext uri="{BB962C8B-B14F-4D97-AF65-F5344CB8AC3E}">
        <p14:creationId xmlns:p14="http://schemas.microsoft.com/office/powerpoint/2010/main" val="3543968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13D2DEB-087D-484C-89BD-AE5080D55F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1848"/>
            <a:ext cx="5537200" cy="4457700"/>
          </a:xfrm>
          <a:prstGeom prst="rect">
            <a:avLst/>
          </a:prstGeom>
        </p:spPr>
      </p:pic>
      <p:pic>
        <p:nvPicPr>
          <p:cNvPr id="10" name="Content Placeholder 4">
            <a:extLst>
              <a:ext uri="{FF2B5EF4-FFF2-40B4-BE49-F238E27FC236}">
                <a16:creationId xmlns:a16="http://schemas.microsoft.com/office/drawing/2014/main" id="{58518A8E-EB45-4E46-8343-D2B8817A456A}"/>
              </a:ext>
            </a:extLst>
          </p:cNvPr>
          <p:cNvPicPr>
            <a:picLocks noChangeAspect="1"/>
          </p:cNvPicPr>
          <p:nvPr/>
        </p:nvPicPr>
        <p:blipFill rotWithShape="1">
          <a:blip r:embed="rId3">
            <a:extLst>
              <a:ext uri="{28A0092B-C50C-407E-A947-70E740481C1C}">
                <a14:useLocalDpi xmlns:a14="http://schemas.microsoft.com/office/drawing/2010/main" val="0"/>
              </a:ext>
            </a:extLst>
          </a:blip>
          <a:srcRect l="50093" t="48908" r="2475" b="3502"/>
          <a:stretch/>
        </p:blipFill>
        <p:spPr>
          <a:xfrm>
            <a:off x="5459561" y="0"/>
            <a:ext cx="6632247" cy="4701396"/>
          </a:xfrm>
          <a:prstGeom prst="rect">
            <a:avLst/>
          </a:prstGeom>
        </p:spPr>
      </p:pic>
    </p:spTree>
    <p:extLst>
      <p:ext uri="{BB962C8B-B14F-4D97-AF65-F5344CB8AC3E}">
        <p14:creationId xmlns:p14="http://schemas.microsoft.com/office/powerpoint/2010/main" val="3298479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9E562E-9810-43C6-A6E6-0C9591E5EA3A}"/>
              </a:ext>
            </a:extLst>
          </p:cNvPr>
          <p:cNvSpPr>
            <a:spLocks noGrp="1"/>
          </p:cNvSpPr>
          <p:nvPr>
            <p:ph idx="1"/>
          </p:nvPr>
        </p:nvSpPr>
        <p:spPr>
          <a:xfrm>
            <a:off x="192947" y="343948"/>
            <a:ext cx="11160853" cy="6514052"/>
          </a:xfrm>
        </p:spPr>
        <p:txBody>
          <a:bodyPr>
            <a:normAutofit fontScale="77500" lnSpcReduction="20000"/>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600" b="1" u="sng" dirty="0">
                <a:solidFill>
                  <a:srgbClr val="565656"/>
                </a:solidFill>
                <a:latin typeface="Arial" panose="020B0604020202020204" pitchFamily="34" charset="0"/>
                <a:cs typeface="Arial" panose="020B0604020202020204" pitchFamily="34" charset="0"/>
              </a:rPr>
              <a:t>STRUCTURE OF KIDNEY</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4600" b="1" u="sng" dirty="0">
              <a:solidFill>
                <a:srgbClr val="565656"/>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565656"/>
                </a:solidFill>
                <a:effectLst/>
                <a:latin typeface="Arial" panose="020B0604020202020204" pitchFamily="34" charset="0"/>
                <a:cs typeface="Arial" panose="020B0604020202020204" pitchFamily="34" charset="0"/>
              </a:rPr>
              <a:t>The kidney produce urine by removing toxic waste products and excess water from the body. Urine formed in each kidney passes through the ureter, flows into bladder before finally being excreted through the urethra.</a:t>
            </a:r>
            <a:endParaRPr lang="en-US" altLang="en-US" cap="none"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rgbClr val="565656"/>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565656"/>
                </a:solidFill>
                <a:effectLst/>
                <a:latin typeface="Arial" panose="020B0604020202020204" pitchFamily="34" charset="0"/>
                <a:cs typeface="Arial" panose="020B0604020202020204" pitchFamily="34" charset="0"/>
              </a:rPr>
              <a:t>People have two kidneys.</a:t>
            </a: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rgbClr val="565656"/>
                </a:solidFill>
                <a:effectLst/>
                <a:latin typeface="Lato" panose="020F0502020204030203" pitchFamily="34" charset="0"/>
              </a:rPr>
              <a:t>The kidneys are located at upper and back side of the abdomen, on either side of the spine (see diagram). They are protected from damage by the lower ribs.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rgbClr val="565656"/>
                </a:solidFill>
                <a:effectLst/>
                <a:latin typeface="Lato" panose="020F0502020204030203" pitchFamily="34" charset="0"/>
              </a:rPr>
              <a:t>The kidneys lie deep inside the abdomen so normally one cannot feel them.</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rgbClr val="565656"/>
                </a:solidFill>
                <a:effectLst/>
                <a:latin typeface="Lato" panose="020F0502020204030203" pitchFamily="34" charset="0"/>
              </a:rPr>
              <a:t>The kidneys are a pair of bean shaped organs. In adults, a kidney is about 10 cm long, 6 cm wide and 4 cm thick. Each kidney weighs approximately 150-170 grams.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rgbClr val="565656"/>
                </a:solidFill>
                <a:effectLst/>
                <a:latin typeface="Lato" panose="020F0502020204030203" pitchFamily="34" charset="0"/>
              </a:rPr>
              <a:t>Urine formed in the kidneys flow down to </a:t>
            </a:r>
            <a:r>
              <a:rPr kumimoji="0" lang="en-US" altLang="en-US" sz="2800" b="0" i="0" u="none" strike="noStrike" cap="none" normalizeH="0" baseline="0">
                <a:ln>
                  <a:noFill/>
                </a:ln>
                <a:solidFill>
                  <a:srgbClr val="565656"/>
                </a:solidFill>
                <a:effectLst/>
                <a:latin typeface="Lato" panose="020F0502020204030203" pitchFamily="34" charset="0"/>
              </a:rPr>
              <a:t>urinary bladder </a:t>
            </a:r>
            <a:r>
              <a:rPr kumimoji="0" lang="en-US" altLang="en-US" sz="2800" b="0" i="0" u="none" strike="noStrike" cap="none" normalizeH="0" baseline="0" dirty="0">
                <a:ln>
                  <a:noFill/>
                </a:ln>
                <a:solidFill>
                  <a:srgbClr val="565656"/>
                </a:solidFill>
                <a:effectLst/>
                <a:latin typeface="Lato" panose="020F0502020204030203" pitchFamily="34" charset="0"/>
              </a:rPr>
              <a:t>through the ureters. Each ureter is about 25 cm long and is a hollow tube- like structure made up of special muscles.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rgbClr val="565656"/>
                </a:solidFill>
                <a:effectLst/>
                <a:latin typeface="Lato" panose="020F0502020204030203" pitchFamily="34" charset="0"/>
              </a:rPr>
              <a:t>The urinary bladder is a hollow organ made up of muscles, which lie in the lower and anterior part of the abdomen. It acts as a reservoir of urine.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rgbClr val="565656"/>
                </a:solidFill>
                <a:effectLst/>
                <a:latin typeface="Lato" panose="020F0502020204030203" pitchFamily="34" charset="0"/>
              </a:rPr>
              <a:t>The adult urinary bladder hold about 400-500 ml of urine; when filled to near capacity, a person feels the urge to pass urine.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rgbClr val="565656"/>
                </a:solidFill>
                <a:effectLst/>
                <a:latin typeface="Lato" panose="020F0502020204030203" pitchFamily="34" charset="0"/>
              </a:rPr>
              <a:t>The urine in the bladder is excreted through the urethra during the process of urination.</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000" b="0" i="0" u="none" strike="noStrike" cap="none" normalizeH="0" baseline="0" dirty="0">
                <a:ln>
                  <a:noFill/>
                </a:ln>
                <a:solidFill>
                  <a:schemeClr val="tx1"/>
                </a:solidFill>
                <a:effectLst/>
              </a:rPr>
            </a:br>
            <a:endParaRPr kumimoji="0" lang="en-US" altLang="en-US" sz="5400" b="0" i="0" u="none" strike="noStrike" cap="none" normalizeH="0" baseline="0" dirty="0">
              <a:ln>
                <a:noFill/>
              </a:ln>
              <a:solidFill>
                <a:schemeClr val="tx1"/>
              </a:solidFill>
              <a:effectLst/>
              <a:latin typeface="Arial" panose="020B0604020202020204" pitchFamily="34" charset="0"/>
            </a:endParaRPr>
          </a:p>
          <a:p>
            <a:endParaRPr lang="en-IN" dirty="0"/>
          </a:p>
        </p:txBody>
      </p:sp>
    </p:spTree>
    <p:extLst>
      <p:ext uri="{BB962C8B-B14F-4D97-AF65-F5344CB8AC3E}">
        <p14:creationId xmlns:p14="http://schemas.microsoft.com/office/powerpoint/2010/main" val="3506414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E10B4-63AA-4BBD-8F42-56A707E0473C}"/>
              </a:ext>
            </a:extLst>
          </p:cNvPr>
          <p:cNvSpPr>
            <a:spLocks noGrp="1"/>
          </p:cNvSpPr>
          <p:nvPr>
            <p:ph type="title"/>
          </p:nvPr>
        </p:nvSpPr>
        <p:spPr>
          <a:xfrm>
            <a:off x="896923" y="0"/>
            <a:ext cx="10515600" cy="280826"/>
          </a:xfrm>
        </p:spPr>
        <p:txBody>
          <a:bodyPr>
            <a:noAutofit/>
          </a:bodyPr>
          <a:lstStyle/>
          <a:p>
            <a:pPr algn="ctr"/>
            <a:r>
              <a:rPr lang="en-US" sz="1800" b="0" i="0" dirty="0">
                <a:solidFill>
                  <a:srgbClr val="1E1E1E"/>
                </a:solidFill>
                <a:effectLst/>
                <a:latin typeface="Lato" panose="020F0502020204030203" pitchFamily="34" charset="0"/>
              </a:rPr>
              <a:t>functions of the kidney</a:t>
            </a:r>
            <a:endParaRPr lang="en-IN" sz="1800" dirty="0"/>
          </a:p>
        </p:txBody>
      </p:sp>
      <p:sp>
        <p:nvSpPr>
          <p:cNvPr id="3" name="Content Placeholder 2">
            <a:extLst>
              <a:ext uri="{FF2B5EF4-FFF2-40B4-BE49-F238E27FC236}">
                <a16:creationId xmlns:a16="http://schemas.microsoft.com/office/drawing/2014/main" id="{BA26969B-0DF1-41F7-984B-384BEDD985D9}"/>
              </a:ext>
            </a:extLst>
          </p:cNvPr>
          <p:cNvSpPr>
            <a:spLocks noGrp="1"/>
          </p:cNvSpPr>
          <p:nvPr>
            <p:ph idx="1"/>
          </p:nvPr>
        </p:nvSpPr>
        <p:spPr>
          <a:xfrm>
            <a:off x="708804" y="394283"/>
            <a:ext cx="10515600" cy="6463717"/>
          </a:xfrm>
        </p:spPr>
        <p:txBody>
          <a:bodyPr>
            <a:normAutofit/>
          </a:bodyPr>
          <a:lstStyle/>
          <a:p>
            <a:pPr algn="l"/>
            <a:r>
              <a:rPr lang="en-US" sz="1400" b="0" i="0" dirty="0">
                <a:effectLst/>
                <a:latin typeface="Arial" panose="020B0604020202020204" pitchFamily="34" charset="0"/>
                <a:cs typeface="Arial" panose="020B0604020202020204" pitchFamily="34" charset="0"/>
              </a:rPr>
              <a:t>The primary function of the kidney is to make urine and purify the blood. Each kidney removes waste materials, and other chemicals which are not required by the body. Most important functions of the kidney are described below.</a:t>
            </a:r>
          </a:p>
          <a:p>
            <a:pPr algn="l"/>
            <a:r>
              <a:rPr lang="en-US" sz="1400" b="0" i="0" dirty="0">
                <a:effectLst/>
                <a:latin typeface="Arial" panose="020B0604020202020204" pitchFamily="34" charset="0"/>
                <a:cs typeface="Arial" panose="020B0604020202020204" pitchFamily="34" charset="0"/>
              </a:rPr>
              <a:t>Removal of waste products</a:t>
            </a:r>
          </a:p>
          <a:p>
            <a:pPr algn="l">
              <a:buFont typeface="Arial" panose="020B0604020202020204" pitchFamily="34" charset="0"/>
              <a:buChar char="•"/>
            </a:pPr>
            <a:r>
              <a:rPr lang="en-US" sz="1400" b="0" i="0" dirty="0">
                <a:effectLst/>
                <a:latin typeface="Arial" panose="020B0604020202020204" pitchFamily="34" charset="0"/>
                <a:cs typeface="Arial" panose="020B0604020202020204" pitchFamily="34" charset="0"/>
              </a:rPr>
              <a:t>Purification of blood by removal of waste products is the most important function of the kidney.</a:t>
            </a:r>
          </a:p>
          <a:p>
            <a:pPr algn="l"/>
            <a:r>
              <a:rPr lang="en-US" sz="1400" b="0" i="0" dirty="0">
                <a:effectLst/>
                <a:latin typeface="Arial" panose="020B0604020202020204" pitchFamily="34" charset="0"/>
                <a:cs typeface="Arial" panose="020B0604020202020204" pitchFamily="34" charset="0"/>
              </a:rPr>
              <a:t>Removal of excess fluid</a:t>
            </a:r>
          </a:p>
          <a:p>
            <a:pPr algn="l">
              <a:buFont typeface="Arial" panose="020B0604020202020204" pitchFamily="34" charset="0"/>
              <a:buChar char="•"/>
            </a:pPr>
            <a:r>
              <a:rPr lang="en-US" sz="1400" b="0" i="0" dirty="0">
                <a:effectLst/>
                <a:latin typeface="Arial" panose="020B0604020202020204" pitchFamily="34" charset="0"/>
                <a:cs typeface="Arial" panose="020B0604020202020204" pitchFamily="34" charset="0"/>
              </a:rPr>
              <a:t>The second most important function of the kidney is the regulation of fluid balance by excreting excess amount of water as urine while retaining the necessary amount of water in the body, that is essential for living .</a:t>
            </a:r>
          </a:p>
          <a:p>
            <a:pPr algn="l"/>
            <a:r>
              <a:rPr lang="en-US" sz="1400" b="0" i="0" dirty="0">
                <a:effectLst/>
                <a:latin typeface="Arial" panose="020B0604020202020204" pitchFamily="34" charset="0"/>
                <a:cs typeface="Arial" panose="020B0604020202020204" pitchFamily="34" charset="0"/>
              </a:rPr>
              <a:t>Balance minerals and chemicals</a:t>
            </a:r>
          </a:p>
          <a:p>
            <a:pPr algn="l">
              <a:buFont typeface="Arial" panose="020B0604020202020204" pitchFamily="34" charset="0"/>
              <a:buChar char="•"/>
            </a:pPr>
            <a:r>
              <a:rPr lang="en-US" sz="1400" b="0" i="0" dirty="0">
                <a:effectLst/>
                <a:latin typeface="Arial" panose="020B0604020202020204" pitchFamily="34" charset="0"/>
                <a:cs typeface="Arial" panose="020B0604020202020204" pitchFamily="34" charset="0"/>
              </a:rPr>
              <a:t>The kidneys play another important role of regulating minerals and chemicals like sodium, potassium, hydrogen, calcium, phosphorus</a:t>
            </a:r>
            <a:r>
              <a:rPr lang="en-US" sz="1400" b="0" i="0">
                <a:effectLst/>
                <a:latin typeface="Arial" panose="020B0604020202020204" pitchFamily="34" charset="0"/>
                <a:cs typeface="Arial" panose="020B0604020202020204" pitchFamily="34" charset="0"/>
              </a:rPr>
              <a:t>, magnesium </a:t>
            </a:r>
            <a:r>
              <a:rPr lang="en-US" sz="1400" b="0" i="0" dirty="0">
                <a:effectLst/>
                <a:latin typeface="Arial" panose="020B0604020202020204" pitchFamily="34" charset="0"/>
                <a:cs typeface="Arial" panose="020B0604020202020204" pitchFamily="34" charset="0"/>
              </a:rPr>
              <a:t>and maintains normal composition of body fluid.</a:t>
            </a:r>
          </a:p>
          <a:p>
            <a:pPr algn="l"/>
            <a:r>
              <a:rPr lang="en-US" sz="1400" b="0" i="0" dirty="0">
                <a:effectLst/>
                <a:latin typeface="Arial" panose="020B0604020202020204" pitchFamily="34" charset="0"/>
                <a:cs typeface="Arial" panose="020B0604020202020204" pitchFamily="34" charset="0"/>
              </a:rPr>
              <a:t>Red blood cells production</a:t>
            </a:r>
          </a:p>
          <a:p>
            <a:pPr algn="l">
              <a:buFont typeface="Arial" panose="020B0604020202020204" pitchFamily="34" charset="0"/>
              <a:buChar char="•"/>
            </a:pPr>
            <a:r>
              <a:rPr lang="en-US" sz="1400" b="0" i="0" dirty="0">
                <a:effectLst/>
                <a:latin typeface="Arial" panose="020B0604020202020204" pitchFamily="34" charset="0"/>
                <a:cs typeface="Arial" panose="020B0604020202020204" pitchFamily="34" charset="0"/>
              </a:rPr>
              <a:t>Erythropoietin is another hormone produced in the kidneys, it plays an important role in the production of red blood cells (RBC). During kidney failure, production of erythropoietin is decreased, which in turn leads to decreased production of RBC resulting in low hemoglobin (anemia.</a:t>
            </a:r>
          </a:p>
          <a:p>
            <a:pPr algn="l">
              <a:buFont typeface="Arial" panose="020B0604020202020204" pitchFamily="34" charset="0"/>
              <a:buChar char="•"/>
            </a:pPr>
            <a:r>
              <a:rPr lang="en-US" sz="1400" b="0" i="0" dirty="0">
                <a:effectLst/>
                <a:latin typeface="Arial" panose="020B0604020202020204" pitchFamily="34" charset="0"/>
                <a:cs typeface="Arial" panose="020B0604020202020204" pitchFamily="34" charset="0"/>
              </a:rPr>
              <a:t>The kidney convert vitamin D into its active form which is essential for the absorption of calcium from food, growth of the bones and teeth, and keep the bones strong and healthy. </a:t>
            </a:r>
          </a:p>
        </p:txBody>
      </p:sp>
    </p:spTree>
    <p:extLst>
      <p:ext uri="{BB962C8B-B14F-4D97-AF65-F5344CB8AC3E}">
        <p14:creationId xmlns:p14="http://schemas.microsoft.com/office/powerpoint/2010/main" val="2604580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C3482-E6A1-4250-89FB-1E62BF623807}"/>
              </a:ext>
            </a:extLst>
          </p:cNvPr>
          <p:cNvSpPr>
            <a:spLocks noGrp="1"/>
          </p:cNvSpPr>
          <p:nvPr>
            <p:ph type="title"/>
          </p:nvPr>
        </p:nvSpPr>
        <p:spPr>
          <a:xfrm>
            <a:off x="838200" y="365126"/>
            <a:ext cx="10515600" cy="489638"/>
          </a:xfrm>
        </p:spPr>
        <p:txBody>
          <a:bodyPr>
            <a:normAutofit fontScale="90000"/>
          </a:bodyPr>
          <a:lstStyle/>
          <a:p>
            <a:pPr algn="ctr"/>
            <a:r>
              <a:rPr lang="en-US" b="1" i="0" dirty="0">
                <a:solidFill>
                  <a:srgbClr val="000000"/>
                </a:solidFill>
                <a:effectLst/>
                <a:latin typeface="Arial" panose="020B0604020202020204" pitchFamily="34" charset="0"/>
              </a:rPr>
              <a:t>Skin structure</a:t>
            </a:r>
            <a:endParaRPr lang="en-IN" dirty="0"/>
          </a:p>
        </p:txBody>
      </p:sp>
      <p:pic>
        <p:nvPicPr>
          <p:cNvPr id="7" name="Content Placeholder 6">
            <a:extLst>
              <a:ext uri="{FF2B5EF4-FFF2-40B4-BE49-F238E27FC236}">
                <a16:creationId xmlns:a16="http://schemas.microsoft.com/office/drawing/2014/main" id="{EF631682-8387-4641-9B28-810729F3719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98771" y="854763"/>
            <a:ext cx="9194457" cy="5638111"/>
          </a:xfrm>
        </p:spPr>
      </p:pic>
    </p:spTree>
    <p:extLst>
      <p:ext uri="{BB962C8B-B14F-4D97-AF65-F5344CB8AC3E}">
        <p14:creationId xmlns:p14="http://schemas.microsoft.com/office/powerpoint/2010/main" val="3458977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625265-D89D-4760-9BEC-9937BDAA157E}"/>
              </a:ext>
            </a:extLst>
          </p:cNvPr>
          <p:cNvSpPr>
            <a:spLocks noGrp="1"/>
          </p:cNvSpPr>
          <p:nvPr>
            <p:ph idx="1"/>
          </p:nvPr>
        </p:nvSpPr>
        <p:spPr>
          <a:xfrm>
            <a:off x="838200" y="335561"/>
            <a:ext cx="10515600" cy="6522440"/>
          </a:xfrm>
        </p:spPr>
        <p:txBody>
          <a:bodyPr>
            <a:normAutofit fontScale="77500" lnSpcReduction="20000"/>
          </a:bodyPr>
          <a:lstStyle/>
          <a:p>
            <a:pPr algn="l" fontAlgn="base"/>
            <a:r>
              <a:rPr lang="en-US" b="0" i="0" dirty="0">
                <a:solidFill>
                  <a:srgbClr val="111111"/>
                </a:solidFill>
                <a:effectLst/>
                <a:latin typeface="Arial" panose="020B0604020202020204" pitchFamily="34" charset="0"/>
              </a:rPr>
              <a:t>The skin is the largest organ of the body. It has three main layers, the epidermis, the dermis and the subcutaneous layer.</a:t>
            </a:r>
          </a:p>
          <a:p>
            <a:pPr algn="l" fontAlgn="base"/>
            <a:r>
              <a:rPr lang="en-US" b="0" i="0" dirty="0">
                <a:solidFill>
                  <a:srgbClr val="111111"/>
                </a:solidFill>
                <a:effectLst/>
                <a:latin typeface="Arial" panose="020B0604020202020204" pitchFamily="34" charset="0"/>
              </a:rPr>
              <a:t>The </a:t>
            </a:r>
            <a:r>
              <a:rPr lang="en-US" b="1" i="0" dirty="0">
                <a:solidFill>
                  <a:srgbClr val="111111"/>
                </a:solidFill>
                <a:effectLst/>
                <a:latin typeface="Arial" panose="020B0604020202020204" pitchFamily="34" charset="0"/>
              </a:rPr>
              <a:t>epidermis</a:t>
            </a:r>
            <a:r>
              <a:rPr lang="en-US" b="0" i="0" dirty="0">
                <a:solidFill>
                  <a:srgbClr val="111111"/>
                </a:solidFill>
                <a:effectLst/>
                <a:latin typeface="Arial" panose="020B0604020202020204" pitchFamily="34" charset="0"/>
              </a:rPr>
              <a:t> is an elastic layer on the outside that is continually being regenerated. It includes the following:</a:t>
            </a:r>
          </a:p>
          <a:p>
            <a:pPr algn="l" fontAlgn="base">
              <a:buFont typeface="Arial" panose="020B0604020202020204" pitchFamily="34" charset="0"/>
              <a:buChar char="•"/>
            </a:pPr>
            <a:r>
              <a:rPr lang="en-US" b="0" i="0" dirty="0">
                <a:solidFill>
                  <a:srgbClr val="111111"/>
                </a:solidFill>
                <a:effectLst/>
                <a:latin typeface="Arial" panose="020B0604020202020204" pitchFamily="34" charset="0"/>
              </a:rPr>
              <a:t>Keratinocytes - the main cells of the epidermis formed by cell division at its base. New cells continually move towards the surface. As they move they gradually die and become flattened.</a:t>
            </a:r>
          </a:p>
          <a:p>
            <a:pPr algn="l" fontAlgn="base">
              <a:buFont typeface="Arial" panose="020B0604020202020204" pitchFamily="34" charset="0"/>
              <a:buChar char="•"/>
            </a:pPr>
            <a:r>
              <a:rPr lang="en-US" b="0" i="0" dirty="0">
                <a:solidFill>
                  <a:srgbClr val="111111"/>
                </a:solidFill>
                <a:effectLst/>
                <a:latin typeface="Arial" panose="020B0604020202020204" pitchFamily="34" charset="0"/>
              </a:rPr>
              <a:t>Corneocytes - the flattened dead keratinocytes that together make up the very outer layer of the epidermis is called the stratum corneum. This protective layer is continually worn away or shed.</a:t>
            </a:r>
          </a:p>
          <a:p>
            <a:pPr algn="l" fontAlgn="base">
              <a:buFont typeface="Arial" panose="020B0604020202020204" pitchFamily="34" charset="0"/>
              <a:buChar char="•"/>
            </a:pPr>
            <a:r>
              <a:rPr lang="en-US" b="0" i="0" dirty="0">
                <a:solidFill>
                  <a:srgbClr val="111111"/>
                </a:solidFill>
                <a:effectLst/>
                <a:latin typeface="Arial" panose="020B0604020202020204" pitchFamily="34" charset="0"/>
              </a:rPr>
              <a:t>Melanocytes – produce the pigment melanin that protects against UV radiation and gives skin its </a:t>
            </a:r>
            <a:r>
              <a:rPr lang="en-US" b="0" i="0" dirty="0" err="1">
                <a:solidFill>
                  <a:srgbClr val="111111"/>
                </a:solidFill>
                <a:effectLst/>
                <a:latin typeface="Arial" panose="020B0604020202020204" pitchFamily="34" charset="0"/>
              </a:rPr>
              <a:t>colour</a:t>
            </a:r>
            <a:r>
              <a:rPr lang="en-US" b="0" i="0" dirty="0">
                <a:solidFill>
                  <a:srgbClr val="111111"/>
                </a:solidFill>
                <a:effectLst/>
                <a:latin typeface="Arial" panose="020B0604020202020204" pitchFamily="34" charset="0"/>
              </a:rPr>
              <a:t>.</a:t>
            </a:r>
          </a:p>
          <a:p>
            <a:pPr algn="l" fontAlgn="base"/>
            <a:r>
              <a:rPr lang="en-US" b="0" i="0" dirty="0">
                <a:solidFill>
                  <a:srgbClr val="111111"/>
                </a:solidFill>
                <a:effectLst/>
                <a:latin typeface="Arial" panose="020B0604020202020204" pitchFamily="34" charset="0"/>
              </a:rPr>
              <a:t>The </a:t>
            </a:r>
            <a:r>
              <a:rPr lang="en-US" b="1" i="0" dirty="0">
                <a:solidFill>
                  <a:srgbClr val="111111"/>
                </a:solidFill>
                <a:effectLst/>
                <a:latin typeface="Arial" panose="020B0604020202020204" pitchFamily="34" charset="0"/>
              </a:rPr>
              <a:t>dermis</a:t>
            </a:r>
            <a:r>
              <a:rPr lang="en-US" b="0" i="0" dirty="0">
                <a:solidFill>
                  <a:srgbClr val="111111"/>
                </a:solidFill>
                <a:effectLst/>
                <a:latin typeface="Arial" panose="020B0604020202020204" pitchFamily="34" charset="0"/>
              </a:rPr>
              <a:t> is the inner layer that includes the following:</a:t>
            </a:r>
          </a:p>
          <a:p>
            <a:pPr algn="l" fontAlgn="base">
              <a:buFont typeface="Arial" panose="020B0604020202020204" pitchFamily="34" charset="0"/>
              <a:buChar char="•"/>
            </a:pPr>
            <a:r>
              <a:rPr lang="en-US" b="0" i="0" dirty="0">
                <a:solidFill>
                  <a:srgbClr val="111111"/>
                </a:solidFill>
                <a:effectLst/>
                <a:latin typeface="Arial" panose="020B0604020202020204" pitchFamily="34" charset="0"/>
              </a:rPr>
              <a:t>Sweat glands – produce sweat that travels via sweat ducts to openings in the epidermis called pores. They play a role in temperature regulation.</a:t>
            </a:r>
          </a:p>
          <a:p>
            <a:pPr algn="l" fontAlgn="base">
              <a:buFont typeface="Arial" panose="020B0604020202020204" pitchFamily="34" charset="0"/>
              <a:buChar char="•"/>
            </a:pPr>
            <a:r>
              <a:rPr lang="en-US" b="0" i="0" dirty="0">
                <a:solidFill>
                  <a:srgbClr val="111111"/>
                </a:solidFill>
                <a:effectLst/>
                <a:latin typeface="Arial" panose="020B0604020202020204" pitchFamily="34" charset="0"/>
              </a:rPr>
              <a:t>Hair follicles – are pits in which hairs grow. Hairs also play a role in temperature regulation.</a:t>
            </a:r>
          </a:p>
          <a:p>
            <a:pPr algn="l" fontAlgn="base">
              <a:buFont typeface="Arial" panose="020B0604020202020204" pitchFamily="34" charset="0"/>
              <a:buChar char="•"/>
            </a:pPr>
            <a:r>
              <a:rPr lang="en-US" b="0" i="0" dirty="0">
                <a:solidFill>
                  <a:srgbClr val="111111"/>
                </a:solidFill>
                <a:effectLst/>
                <a:latin typeface="Arial" panose="020B0604020202020204" pitchFamily="34" charset="0"/>
              </a:rPr>
              <a:t>Sebaceous glands – produce sebum (an oil) to keep hairs free from dust and bacteria. Sebum and sweat make up the 'surface film'.</a:t>
            </a:r>
          </a:p>
          <a:p>
            <a:pPr algn="l" fontAlgn="base"/>
            <a:r>
              <a:rPr lang="en-US" b="0" i="0" dirty="0">
                <a:solidFill>
                  <a:srgbClr val="111111"/>
                </a:solidFill>
                <a:effectLst/>
                <a:latin typeface="Arial" panose="020B0604020202020204" pitchFamily="34" charset="0"/>
              </a:rPr>
              <a:t>The </a:t>
            </a:r>
            <a:r>
              <a:rPr lang="en-US" b="1" i="0" dirty="0">
                <a:solidFill>
                  <a:srgbClr val="111111"/>
                </a:solidFill>
                <a:effectLst/>
                <a:latin typeface="Arial" panose="020B0604020202020204" pitchFamily="34" charset="0"/>
              </a:rPr>
              <a:t>subcutaneous layer</a:t>
            </a:r>
            <a:r>
              <a:rPr lang="en-US" b="0" i="0" dirty="0">
                <a:solidFill>
                  <a:srgbClr val="111111"/>
                </a:solidFill>
                <a:effectLst/>
                <a:latin typeface="Arial" panose="020B0604020202020204" pitchFamily="34" charset="0"/>
              </a:rPr>
              <a:t> under the dermis is made up of connective tissue and fat (a good insulator).</a:t>
            </a:r>
          </a:p>
          <a:p>
            <a:endParaRPr lang="en-IN" dirty="0"/>
          </a:p>
        </p:txBody>
      </p:sp>
    </p:spTree>
    <p:extLst>
      <p:ext uri="{BB962C8B-B14F-4D97-AF65-F5344CB8AC3E}">
        <p14:creationId xmlns:p14="http://schemas.microsoft.com/office/powerpoint/2010/main" val="2979227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7FFC3-26A4-4AB0-941D-6C89BE413D46}"/>
              </a:ext>
            </a:extLst>
          </p:cNvPr>
          <p:cNvSpPr>
            <a:spLocks noGrp="1"/>
          </p:cNvSpPr>
          <p:nvPr>
            <p:ph type="title"/>
          </p:nvPr>
        </p:nvSpPr>
        <p:spPr/>
        <p:txBody>
          <a:bodyPr/>
          <a:lstStyle/>
          <a:p>
            <a:r>
              <a:rPr lang="en-US" b="1" i="0" dirty="0">
                <a:solidFill>
                  <a:srgbClr val="000000"/>
                </a:solidFill>
                <a:effectLst/>
                <a:latin typeface="Arial" panose="020B0604020202020204" pitchFamily="34" charset="0"/>
              </a:rPr>
              <a:t>Functions of the skin</a:t>
            </a:r>
            <a:br>
              <a:rPr lang="en-US" b="1" i="0" dirty="0">
                <a:solidFill>
                  <a:srgbClr val="000000"/>
                </a:solidFill>
                <a:effectLst/>
                <a:latin typeface="Arial" panose="020B0604020202020204" pitchFamily="34" charset="0"/>
              </a:rPr>
            </a:br>
            <a:endParaRPr lang="en-IN" dirty="0"/>
          </a:p>
        </p:txBody>
      </p:sp>
      <p:sp>
        <p:nvSpPr>
          <p:cNvPr id="3" name="Content Placeholder 2">
            <a:extLst>
              <a:ext uri="{FF2B5EF4-FFF2-40B4-BE49-F238E27FC236}">
                <a16:creationId xmlns:a16="http://schemas.microsoft.com/office/drawing/2014/main" id="{70BEE813-D1B1-4338-B63A-5457BD7FC73F}"/>
              </a:ext>
            </a:extLst>
          </p:cNvPr>
          <p:cNvSpPr>
            <a:spLocks noGrp="1"/>
          </p:cNvSpPr>
          <p:nvPr>
            <p:ph idx="1"/>
          </p:nvPr>
        </p:nvSpPr>
        <p:spPr>
          <a:xfrm>
            <a:off x="913775" y="1510019"/>
            <a:ext cx="10364452" cy="5092118"/>
          </a:xfrm>
        </p:spPr>
        <p:txBody>
          <a:bodyPr>
            <a:normAutofit/>
          </a:bodyPr>
          <a:lstStyle/>
          <a:p>
            <a:pPr algn="l" fontAlgn="base">
              <a:buFont typeface="Arial" panose="020B0604020202020204" pitchFamily="34" charset="0"/>
              <a:buChar char="•"/>
            </a:pPr>
            <a:r>
              <a:rPr lang="en-US" b="0" i="0" dirty="0">
                <a:solidFill>
                  <a:srgbClr val="111111"/>
                </a:solidFill>
                <a:effectLst/>
                <a:latin typeface="Arial" panose="020B0604020202020204" pitchFamily="34" charset="0"/>
              </a:rPr>
              <a:t>Provides a protective barrier against mechanical, thermal and physical injury and hazardous substances.</a:t>
            </a:r>
          </a:p>
          <a:p>
            <a:pPr algn="l" fontAlgn="base">
              <a:buFont typeface="Arial" panose="020B0604020202020204" pitchFamily="34" charset="0"/>
              <a:buChar char="•"/>
            </a:pPr>
            <a:r>
              <a:rPr lang="en-US" b="0" i="0" dirty="0">
                <a:solidFill>
                  <a:srgbClr val="111111"/>
                </a:solidFill>
                <a:effectLst/>
                <a:latin typeface="Arial" panose="020B0604020202020204" pitchFamily="34" charset="0"/>
              </a:rPr>
              <a:t>Prevents loss of moisture.</a:t>
            </a:r>
          </a:p>
          <a:p>
            <a:pPr algn="l" fontAlgn="base">
              <a:buFont typeface="Arial" panose="020B0604020202020204" pitchFamily="34" charset="0"/>
              <a:buChar char="•"/>
            </a:pPr>
            <a:r>
              <a:rPr lang="en-US" b="0" i="0" dirty="0">
                <a:solidFill>
                  <a:srgbClr val="111111"/>
                </a:solidFill>
                <a:effectLst/>
                <a:latin typeface="Arial" panose="020B0604020202020204" pitchFamily="34" charset="0"/>
              </a:rPr>
              <a:t>Reduces harmful effects of UV radiation.</a:t>
            </a:r>
          </a:p>
          <a:p>
            <a:pPr algn="l" fontAlgn="base">
              <a:buFont typeface="Arial" panose="020B0604020202020204" pitchFamily="34" charset="0"/>
              <a:buChar char="•"/>
            </a:pPr>
            <a:r>
              <a:rPr lang="en-US" b="0" i="0" dirty="0">
                <a:solidFill>
                  <a:srgbClr val="111111"/>
                </a:solidFill>
                <a:effectLst/>
                <a:latin typeface="Arial" panose="020B0604020202020204" pitchFamily="34" charset="0"/>
              </a:rPr>
              <a:t>Acts as a sensory organ (touch, detects temperature).</a:t>
            </a:r>
          </a:p>
          <a:p>
            <a:pPr algn="l" fontAlgn="base">
              <a:buFont typeface="Arial" panose="020B0604020202020204" pitchFamily="34" charset="0"/>
              <a:buChar char="•"/>
            </a:pPr>
            <a:r>
              <a:rPr lang="en-US" b="0" i="0" dirty="0">
                <a:solidFill>
                  <a:srgbClr val="111111"/>
                </a:solidFill>
                <a:effectLst/>
                <a:latin typeface="Arial" panose="020B0604020202020204" pitchFamily="34" charset="0"/>
              </a:rPr>
              <a:t>Helps regulate temperature.</a:t>
            </a:r>
          </a:p>
          <a:p>
            <a:pPr algn="l" fontAlgn="base">
              <a:buFont typeface="Arial" panose="020B0604020202020204" pitchFamily="34" charset="0"/>
              <a:buChar char="•"/>
            </a:pPr>
            <a:r>
              <a:rPr lang="en-US" b="0" i="0" dirty="0">
                <a:solidFill>
                  <a:srgbClr val="111111"/>
                </a:solidFill>
                <a:effectLst/>
                <a:latin typeface="Arial" panose="020B0604020202020204" pitchFamily="34" charset="0"/>
              </a:rPr>
              <a:t>An immune organ to detect infections etc.</a:t>
            </a:r>
          </a:p>
          <a:p>
            <a:pPr algn="l" fontAlgn="base">
              <a:buFont typeface="Arial" panose="020B0604020202020204" pitchFamily="34" charset="0"/>
              <a:buChar char="•"/>
            </a:pPr>
            <a:r>
              <a:rPr lang="en-US" b="0" i="0" dirty="0">
                <a:solidFill>
                  <a:srgbClr val="111111"/>
                </a:solidFill>
                <a:effectLst/>
                <a:latin typeface="Arial" panose="020B0604020202020204" pitchFamily="34" charset="0"/>
              </a:rPr>
              <a:t>Production of vitamin D.</a:t>
            </a:r>
          </a:p>
        </p:txBody>
      </p:sp>
    </p:spTree>
    <p:extLst>
      <p:ext uri="{BB962C8B-B14F-4D97-AF65-F5344CB8AC3E}">
        <p14:creationId xmlns:p14="http://schemas.microsoft.com/office/powerpoint/2010/main" val="2086761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1C60D-48FD-45B7-981F-A5D0CFF4A4DB}"/>
              </a:ext>
            </a:extLst>
          </p:cNvPr>
          <p:cNvSpPr>
            <a:spLocks noGrp="1"/>
          </p:cNvSpPr>
          <p:nvPr>
            <p:ph type="ctrTitle"/>
          </p:nvPr>
        </p:nvSpPr>
        <p:spPr/>
        <p:txBody>
          <a:bodyPr>
            <a:normAutofit/>
          </a:bodyPr>
          <a:lstStyle/>
          <a:p>
            <a:r>
              <a:rPr lang="en-US" sz="4400" b="1" i="0" dirty="0">
                <a:solidFill>
                  <a:srgbClr val="343536"/>
                </a:solidFill>
                <a:effectLst/>
                <a:latin typeface="Source Sans Pro" panose="020B0503030403020204" pitchFamily="34" charset="0"/>
              </a:rPr>
              <a:t>endocrine system</a:t>
            </a:r>
            <a:endParaRPr lang="en-IN" sz="4400" dirty="0"/>
          </a:p>
        </p:txBody>
      </p:sp>
    </p:spTree>
    <p:extLst>
      <p:ext uri="{BB962C8B-B14F-4D97-AF65-F5344CB8AC3E}">
        <p14:creationId xmlns:p14="http://schemas.microsoft.com/office/powerpoint/2010/main" val="2576735535"/>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180</TotalTime>
  <Words>1619</Words>
  <Application>Microsoft Office PowerPoint</Application>
  <PresentationFormat>Widescreen</PresentationFormat>
  <Paragraphs>76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Lato</vt:lpstr>
      <vt:lpstr>Source Sans Pro</vt:lpstr>
      <vt:lpstr>Tahoma</vt:lpstr>
      <vt:lpstr>Tw Cen MT</vt:lpstr>
      <vt:lpstr>Droplet</vt:lpstr>
      <vt:lpstr>EXCRETORY SYSTEM </vt:lpstr>
      <vt:lpstr>PowerPoint Presentation</vt:lpstr>
      <vt:lpstr>PowerPoint Presentation</vt:lpstr>
      <vt:lpstr>PowerPoint Presentation</vt:lpstr>
      <vt:lpstr>functions of the kidney</vt:lpstr>
      <vt:lpstr>Skin structure</vt:lpstr>
      <vt:lpstr>PowerPoint Presentation</vt:lpstr>
      <vt:lpstr>Functions of the skin </vt:lpstr>
      <vt:lpstr>endocrine system</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EXCRETORY SYSTEM </dc:title>
  <dc:creator>Vishal Kumar</dc:creator>
  <cp:lastModifiedBy>Vishal Kumar</cp:lastModifiedBy>
  <cp:revision>8</cp:revision>
  <dcterms:created xsi:type="dcterms:W3CDTF">2022-10-25T04:28:50Z</dcterms:created>
  <dcterms:modified xsi:type="dcterms:W3CDTF">2022-11-14T04:54:05Z</dcterms:modified>
</cp:coreProperties>
</file>