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2" r:id="rId3"/>
    <p:sldId id="283" r:id="rId4"/>
    <p:sldId id="286" r:id="rId5"/>
    <p:sldId id="287" r:id="rId6"/>
    <p:sldId id="288" r:id="rId7"/>
    <p:sldId id="29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1" d="100"/>
          <a:sy n="91" d="100"/>
        </p:scale>
        <p:origin x="32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E4F811-6E14-466E-8A26-7DE6BF5A026C}" type="datetimeFigureOut">
              <a:rPr lang="en-IN" smtClean="0"/>
              <a:t>21-11-22</a:t>
            </a:fld>
            <a:endParaRPr lang="en-IN"/>
          </a:p>
        </p:txBody>
      </p:sp>
      <p:sp>
        <p:nvSpPr>
          <p:cNvPr id="5" name="Footer Placeholder 4"/>
          <p:cNvSpPr>
            <a:spLocks noGrp="1"/>
          </p:cNvSpPr>
          <p:nvPr>
            <p:ph type="ftr" sz="quarter" idx="11"/>
          </p:nvPr>
        </p:nvSpPr>
        <p:spPr>
          <a:xfrm>
            <a:off x="5332412" y="5883275"/>
            <a:ext cx="4324044" cy="365125"/>
          </a:xfrm>
        </p:spPr>
        <p:txBody>
          <a:bodyPr/>
          <a:lstStyle/>
          <a:p>
            <a:endParaRPr lang="en-IN"/>
          </a:p>
        </p:txBody>
      </p:sp>
      <p:sp>
        <p:nvSpPr>
          <p:cNvPr id="6" name="Slide Number Placeholder 5"/>
          <p:cNvSpPr>
            <a:spLocks noGrp="1"/>
          </p:cNvSpPr>
          <p:nvPr>
            <p:ph type="sldNum" sz="quarter" idx="12"/>
          </p:nvPr>
        </p:nvSpPr>
        <p:spPr/>
        <p:txBody>
          <a:bodyPr/>
          <a:lstStyle/>
          <a:p>
            <a:fld id="{5D0C32C7-5ADF-4A66-86FA-EB41CA21D6CD}" type="slidenum">
              <a:rPr lang="en-IN" smtClean="0"/>
              <a:t>‹#›</a:t>
            </a:fld>
            <a:endParaRPr lang="en-IN"/>
          </a:p>
        </p:txBody>
      </p:sp>
    </p:spTree>
    <p:extLst>
      <p:ext uri="{BB962C8B-B14F-4D97-AF65-F5344CB8AC3E}">
        <p14:creationId xmlns:p14="http://schemas.microsoft.com/office/powerpoint/2010/main" val="4004596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E4F811-6E14-466E-8A26-7DE6BF5A026C}" type="datetimeFigureOut">
              <a:rPr lang="en-IN" smtClean="0"/>
              <a:t>21-11-22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D0C32C7-5ADF-4A66-86FA-EB41CA21D6CD}" type="slidenum">
              <a:rPr lang="en-IN" smtClean="0"/>
              <a:t>‹#›</a:t>
            </a:fld>
            <a:endParaRPr lang="en-IN"/>
          </a:p>
        </p:txBody>
      </p:sp>
    </p:spTree>
    <p:extLst>
      <p:ext uri="{BB962C8B-B14F-4D97-AF65-F5344CB8AC3E}">
        <p14:creationId xmlns:p14="http://schemas.microsoft.com/office/powerpoint/2010/main" val="647341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E4F811-6E14-466E-8A26-7DE6BF5A026C}" type="datetimeFigureOut">
              <a:rPr lang="en-IN" smtClean="0"/>
              <a:t>21-11-22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0C32C7-5ADF-4A66-86FA-EB41CA21D6CD}" type="slidenum">
              <a:rPr lang="en-IN" smtClean="0"/>
              <a:t>‹#›</a:t>
            </a:fld>
            <a:endParaRPr lang="en-IN"/>
          </a:p>
        </p:txBody>
      </p:sp>
    </p:spTree>
    <p:extLst>
      <p:ext uri="{BB962C8B-B14F-4D97-AF65-F5344CB8AC3E}">
        <p14:creationId xmlns:p14="http://schemas.microsoft.com/office/powerpoint/2010/main" val="60721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E4F811-6E14-466E-8A26-7DE6BF5A026C}" type="datetimeFigureOut">
              <a:rPr lang="en-IN" smtClean="0"/>
              <a:t>21-11-22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0C32C7-5ADF-4A66-86FA-EB41CA21D6CD}" type="slidenum">
              <a:rPr lang="en-IN" smtClean="0"/>
              <a:t>‹#›</a:t>
            </a:fld>
            <a:endParaRPr lang="en-IN"/>
          </a:p>
        </p:txBody>
      </p:sp>
    </p:spTree>
    <p:extLst>
      <p:ext uri="{BB962C8B-B14F-4D97-AF65-F5344CB8AC3E}">
        <p14:creationId xmlns:p14="http://schemas.microsoft.com/office/powerpoint/2010/main" val="2223422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E4F811-6E14-466E-8A26-7DE6BF5A026C}" type="datetimeFigureOut">
              <a:rPr lang="en-IN" smtClean="0"/>
              <a:t>21-11-22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0C32C7-5ADF-4A66-86FA-EB41CA21D6CD}" type="slidenum">
              <a:rPr lang="en-IN" smtClean="0"/>
              <a:t>‹#›</a:t>
            </a:fld>
            <a:endParaRPr lang="en-IN"/>
          </a:p>
        </p:txBody>
      </p:sp>
    </p:spTree>
    <p:extLst>
      <p:ext uri="{BB962C8B-B14F-4D97-AF65-F5344CB8AC3E}">
        <p14:creationId xmlns:p14="http://schemas.microsoft.com/office/powerpoint/2010/main" val="12429326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E4F811-6E14-466E-8A26-7DE6BF5A026C}" type="datetimeFigureOut">
              <a:rPr lang="en-IN" smtClean="0"/>
              <a:t>21-11-22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0C32C7-5ADF-4A66-86FA-EB41CA21D6CD}" type="slidenum">
              <a:rPr lang="en-IN" smtClean="0"/>
              <a:t>‹#›</a:t>
            </a:fld>
            <a:endParaRPr lang="en-IN"/>
          </a:p>
        </p:txBody>
      </p:sp>
    </p:spTree>
    <p:extLst>
      <p:ext uri="{BB962C8B-B14F-4D97-AF65-F5344CB8AC3E}">
        <p14:creationId xmlns:p14="http://schemas.microsoft.com/office/powerpoint/2010/main" val="10682723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E4F811-6E14-466E-8A26-7DE6BF5A026C}" type="datetimeFigureOut">
              <a:rPr lang="en-IN" smtClean="0"/>
              <a:t>21-11-22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0C32C7-5ADF-4A66-86FA-EB41CA21D6CD}" type="slidenum">
              <a:rPr lang="en-IN" smtClean="0"/>
              <a:t>‹#›</a:t>
            </a:fld>
            <a:endParaRPr lang="en-IN"/>
          </a:p>
        </p:txBody>
      </p:sp>
    </p:spTree>
    <p:extLst>
      <p:ext uri="{BB962C8B-B14F-4D97-AF65-F5344CB8AC3E}">
        <p14:creationId xmlns:p14="http://schemas.microsoft.com/office/powerpoint/2010/main" val="1836280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E4F811-6E14-466E-8A26-7DE6BF5A026C}" type="datetimeFigureOut">
              <a:rPr lang="en-IN" smtClean="0"/>
              <a:t>21-11-22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0C32C7-5ADF-4A66-86FA-EB41CA21D6CD}" type="slidenum">
              <a:rPr lang="en-IN" smtClean="0"/>
              <a:t>‹#›</a:t>
            </a:fld>
            <a:endParaRPr lang="en-IN"/>
          </a:p>
        </p:txBody>
      </p:sp>
    </p:spTree>
    <p:extLst>
      <p:ext uri="{BB962C8B-B14F-4D97-AF65-F5344CB8AC3E}">
        <p14:creationId xmlns:p14="http://schemas.microsoft.com/office/powerpoint/2010/main" val="17636375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E4F811-6E14-466E-8A26-7DE6BF5A026C}" type="datetimeFigureOut">
              <a:rPr lang="en-IN" smtClean="0"/>
              <a:t>21-11-22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0C32C7-5ADF-4A66-86FA-EB41CA21D6CD}" type="slidenum">
              <a:rPr lang="en-IN" smtClean="0"/>
              <a:t>‹#›</a:t>
            </a:fld>
            <a:endParaRPr lang="en-IN"/>
          </a:p>
        </p:txBody>
      </p:sp>
    </p:spTree>
    <p:extLst>
      <p:ext uri="{BB962C8B-B14F-4D97-AF65-F5344CB8AC3E}">
        <p14:creationId xmlns:p14="http://schemas.microsoft.com/office/powerpoint/2010/main" val="194115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E4F811-6E14-466E-8A26-7DE6BF5A026C}" type="datetimeFigureOut">
              <a:rPr lang="en-IN" smtClean="0"/>
              <a:t>21-11-22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10951856" y="5867131"/>
            <a:ext cx="551167" cy="365125"/>
          </a:xfrm>
        </p:spPr>
        <p:txBody>
          <a:bodyPr/>
          <a:lstStyle/>
          <a:p>
            <a:fld id="{5D0C32C7-5ADF-4A66-86FA-EB41CA21D6CD}" type="slidenum">
              <a:rPr lang="en-IN" smtClean="0"/>
              <a:t>‹#›</a:t>
            </a:fld>
            <a:endParaRPr lang="en-IN"/>
          </a:p>
        </p:txBody>
      </p:sp>
    </p:spTree>
    <p:extLst>
      <p:ext uri="{BB962C8B-B14F-4D97-AF65-F5344CB8AC3E}">
        <p14:creationId xmlns:p14="http://schemas.microsoft.com/office/powerpoint/2010/main" val="61414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E4F811-6E14-466E-8A26-7DE6BF5A026C}" type="datetimeFigureOut">
              <a:rPr lang="en-IN" smtClean="0"/>
              <a:t>21-11-22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0C32C7-5ADF-4A66-86FA-EB41CA21D6CD}" type="slidenum">
              <a:rPr lang="en-IN" smtClean="0"/>
              <a:t>‹#›</a:t>
            </a:fld>
            <a:endParaRPr lang="en-IN"/>
          </a:p>
        </p:txBody>
      </p:sp>
    </p:spTree>
    <p:extLst>
      <p:ext uri="{BB962C8B-B14F-4D97-AF65-F5344CB8AC3E}">
        <p14:creationId xmlns:p14="http://schemas.microsoft.com/office/powerpoint/2010/main" val="396011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E4F811-6E14-466E-8A26-7DE6BF5A026C}" type="datetimeFigureOut">
              <a:rPr lang="en-IN" smtClean="0"/>
              <a:t>21-11-22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D0C32C7-5ADF-4A66-86FA-EB41CA21D6CD}" type="slidenum">
              <a:rPr lang="en-IN" smtClean="0"/>
              <a:t>‹#›</a:t>
            </a:fld>
            <a:endParaRPr lang="en-IN"/>
          </a:p>
        </p:txBody>
      </p:sp>
    </p:spTree>
    <p:extLst>
      <p:ext uri="{BB962C8B-B14F-4D97-AF65-F5344CB8AC3E}">
        <p14:creationId xmlns:p14="http://schemas.microsoft.com/office/powerpoint/2010/main" val="517848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E4F811-6E14-466E-8A26-7DE6BF5A026C}" type="datetimeFigureOut">
              <a:rPr lang="en-IN" smtClean="0"/>
              <a:t>21-11-22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D0C32C7-5ADF-4A66-86FA-EB41CA21D6CD}" type="slidenum">
              <a:rPr lang="en-IN" smtClean="0"/>
              <a:t>‹#›</a:t>
            </a:fld>
            <a:endParaRPr lang="en-IN"/>
          </a:p>
        </p:txBody>
      </p:sp>
    </p:spTree>
    <p:extLst>
      <p:ext uri="{BB962C8B-B14F-4D97-AF65-F5344CB8AC3E}">
        <p14:creationId xmlns:p14="http://schemas.microsoft.com/office/powerpoint/2010/main" val="1241768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E4F811-6E14-466E-8A26-7DE6BF5A026C}" type="datetimeFigureOut">
              <a:rPr lang="en-IN" smtClean="0"/>
              <a:t>21-11-22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D0C32C7-5ADF-4A66-86FA-EB41CA21D6CD}" type="slidenum">
              <a:rPr lang="en-IN" smtClean="0"/>
              <a:t>‹#›</a:t>
            </a:fld>
            <a:endParaRPr lang="en-IN"/>
          </a:p>
        </p:txBody>
      </p:sp>
    </p:spTree>
    <p:extLst>
      <p:ext uri="{BB962C8B-B14F-4D97-AF65-F5344CB8AC3E}">
        <p14:creationId xmlns:p14="http://schemas.microsoft.com/office/powerpoint/2010/main" val="3775700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E4F811-6E14-466E-8A26-7DE6BF5A026C}" type="datetimeFigureOut">
              <a:rPr lang="en-IN" smtClean="0"/>
              <a:t>21-11-22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D0C32C7-5ADF-4A66-86FA-EB41CA21D6CD}" type="slidenum">
              <a:rPr lang="en-IN" smtClean="0"/>
              <a:t>‹#›</a:t>
            </a:fld>
            <a:endParaRPr lang="en-IN"/>
          </a:p>
        </p:txBody>
      </p:sp>
    </p:spTree>
    <p:extLst>
      <p:ext uri="{BB962C8B-B14F-4D97-AF65-F5344CB8AC3E}">
        <p14:creationId xmlns:p14="http://schemas.microsoft.com/office/powerpoint/2010/main" val="1015319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E4F811-6E14-466E-8A26-7DE6BF5A026C}" type="datetimeFigureOut">
              <a:rPr lang="en-IN" smtClean="0"/>
              <a:t>21-11-22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D0C32C7-5ADF-4A66-86FA-EB41CA21D6CD}" type="slidenum">
              <a:rPr lang="en-IN" smtClean="0"/>
              <a:t>‹#›</a:t>
            </a:fld>
            <a:endParaRPr lang="en-IN"/>
          </a:p>
        </p:txBody>
      </p:sp>
    </p:spTree>
    <p:extLst>
      <p:ext uri="{BB962C8B-B14F-4D97-AF65-F5344CB8AC3E}">
        <p14:creationId xmlns:p14="http://schemas.microsoft.com/office/powerpoint/2010/main" val="1873700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E4F811-6E14-466E-8A26-7DE6BF5A026C}" type="datetimeFigureOut">
              <a:rPr lang="en-IN" smtClean="0"/>
              <a:t>21-11-22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D0C32C7-5ADF-4A66-86FA-EB41CA21D6CD}" type="slidenum">
              <a:rPr lang="en-IN" smtClean="0"/>
              <a:t>‹#›</a:t>
            </a:fld>
            <a:endParaRPr lang="en-IN"/>
          </a:p>
        </p:txBody>
      </p:sp>
    </p:spTree>
    <p:extLst>
      <p:ext uri="{BB962C8B-B14F-4D97-AF65-F5344CB8AC3E}">
        <p14:creationId xmlns:p14="http://schemas.microsoft.com/office/powerpoint/2010/main" val="2487264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2E4F811-6E14-466E-8A26-7DE6BF5A026C}" type="datetimeFigureOut">
              <a:rPr lang="en-IN" smtClean="0"/>
              <a:t>21-11-22</a:t>
            </a:fld>
            <a:endParaRPr lang="en-IN"/>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N"/>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D0C32C7-5ADF-4A66-86FA-EB41CA21D6CD}" type="slidenum">
              <a:rPr lang="en-IN" smtClean="0"/>
              <a:t>‹#›</a:t>
            </a:fld>
            <a:endParaRPr lang="en-IN"/>
          </a:p>
        </p:txBody>
      </p:sp>
    </p:spTree>
    <p:extLst>
      <p:ext uri="{BB962C8B-B14F-4D97-AF65-F5344CB8AC3E}">
        <p14:creationId xmlns:p14="http://schemas.microsoft.com/office/powerpoint/2010/main" val="2317198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web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byjus.com/physics/convex-lens/" TargetMode="External"/><Relationship Id="rId2" Type="http://schemas.openxmlformats.org/officeDocument/2006/relationships/hyperlink" Target="https://byjus.com/physics/refraction-of-light/"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y.clevelandclinic.org/health/body/22072-eustachian-tub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83ABD-1D5E-4453-A421-13F36A495066}"/>
              </a:ext>
            </a:extLst>
          </p:cNvPr>
          <p:cNvSpPr>
            <a:spLocks noGrp="1"/>
          </p:cNvSpPr>
          <p:nvPr>
            <p:ph type="ctrTitle"/>
          </p:nvPr>
        </p:nvSpPr>
        <p:spPr>
          <a:xfrm>
            <a:off x="2928401" y="1380068"/>
            <a:ext cx="8574622" cy="1493761"/>
          </a:xfrm>
        </p:spPr>
        <p:txBody>
          <a:bodyPr/>
          <a:lstStyle/>
          <a:p>
            <a:pPr algn="ctr"/>
            <a:r>
              <a:rPr lang="en-IN" b="1" dirty="0">
                <a:solidFill>
                  <a:srgbClr val="FF0000"/>
                </a:solidFill>
              </a:rPr>
              <a:t>EYE AND EAR</a:t>
            </a:r>
          </a:p>
        </p:txBody>
      </p:sp>
      <p:sp>
        <p:nvSpPr>
          <p:cNvPr id="3" name="Subtitle 2">
            <a:extLst>
              <a:ext uri="{FF2B5EF4-FFF2-40B4-BE49-F238E27FC236}">
                <a16:creationId xmlns:a16="http://schemas.microsoft.com/office/drawing/2014/main" id="{63197AAE-A9B9-4650-ADD4-43D5EB4EBE7C}"/>
              </a:ext>
            </a:extLst>
          </p:cNvPr>
          <p:cNvSpPr>
            <a:spLocks noGrp="1"/>
          </p:cNvSpPr>
          <p:nvPr>
            <p:ph type="subTitle" idx="1"/>
          </p:nvPr>
        </p:nvSpPr>
        <p:spPr>
          <a:xfrm>
            <a:off x="114650" y="5561901"/>
            <a:ext cx="3048000" cy="1180750"/>
          </a:xfrm>
        </p:spPr>
        <p:txBody>
          <a:bodyPr>
            <a:normAutofit fontScale="92500" lnSpcReduction="10000"/>
          </a:bodyPr>
          <a:lstStyle/>
          <a:p>
            <a:r>
              <a:rPr lang="en-IN" dirty="0"/>
              <a:t>VISHAL KUMAR </a:t>
            </a:r>
          </a:p>
          <a:p>
            <a:r>
              <a:rPr lang="en-IN" dirty="0"/>
              <a:t>ASSISTANT PROFESSOR </a:t>
            </a:r>
          </a:p>
          <a:p>
            <a:r>
              <a:rPr lang="en-IN" dirty="0"/>
              <a:t>CSJMU </a:t>
            </a:r>
          </a:p>
        </p:txBody>
      </p:sp>
    </p:spTree>
    <p:extLst>
      <p:ext uri="{BB962C8B-B14F-4D97-AF65-F5344CB8AC3E}">
        <p14:creationId xmlns:p14="http://schemas.microsoft.com/office/powerpoint/2010/main" val="1618135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BF7B5-9603-419D-BFEE-C1EFFAD51664}"/>
              </a:ext>
            </a:extLst>
          </p:cNvPr>
          <p:cNvSpPr>
            <a:spLocks noGrp="1"/>
          </p:cNvSpPr>
          <p:nvPr>
            <p:ph type="title"/>
          </p:nvPr>
        </p:nvSpPr>
        <p:spPr>
          <a:xfrm>
            <a:off x="838199" y="0"/>
            <a:ext cx="10515600" cy="469783"/>
          </a:xfrm>
        </p:spPr>
        <p:txBody>
          <a:bodyPr>
            <a:normAutofit fontScale="90000"/>
          </a:bodyPr>
          <a:lstStyle/>
          <a:p>
            <a:pPr algn="ctr"/>
            <a:r>
              <a:rPr lang="en-IN" dirty="0"/>
              <a:t>STRUCTURE OF EYE</a:t>
            </a:r>
          </a:p>
        </p:txBody>
      </p:sp>
      <p:pic>
        <p:nvPicPr>
          <p:cNvPr id="7" name="Content Placeholder 6">
            <a:extLst>
              <a:ext uri="{FF2B5EF4-FFF2-40B4-BE49-F238E27FC236}">
                <a16:creationId xmlns:a16="http://schemas.microsoft.com/office/drawing/2014/main" id="{7C552E93-D94A-410A-8D0D-927FE7F5F09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8504"/>
          <a:stretch/>
        </p:blipFill>
        <p:spPr>
          <a:xfrm>
            <a:off x="2783746" y="469783"/>
            <a:ext cx="6624505" cy="6406953"/>
          </a:xfrm>
        </p:spPr>
      </p:pic>
    </p:spTree>
    <p:extLst>
      <p:ext uri="{BB962C8B-B14F-4D97-AF65-F5344CB8AC3E}">
        <p14:creationId xmlns:p14="http://schemas.microsoft.com/office/powerpoint/2010/main" val="1879380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BAF004-1FB6-4E71-AA49-EBE49AE35B58}"/>
              </a:ext>
            </a:extLst>
          </p:cNvPr>
          <p:cNvSpPr>
            <a:spLocks noGrp="1"/>
          </p:cNvSpPr>
          <p:nvPr>
            <p:ph idx="1"/>
          </p:nvPr>
        </p:nvSpPr>
        <p:spPr>
          <a:xfrm>
            <a:off x="1632856" y="0"/>
            <a:ext cx="10559144" cy="6857999"/>
          </a:xfrm>
        </p:spPr>
        <p:txBody>
          <a:bodyPr>
            <a:normAutofit fontScale="25000" lnSpcReduction="20000"/>
          </a:bodyPr>
          <a:lstStyle/>
          <a:p>
            <a:pPr marL="0" indent="0" algn="ctr">
              <a:buNone/>
            </a:pPr>
            <a:r>
              <a:rPr lang="en-US" sz="9600" b="1" i="0" dirty="0">
                <a:solidFill>
                  <a:srgbClr val="4F6F7A"/>
                </a:solidFill>
                <a:effectLst/>
                <a:latin typeface="verdana" panose="020B0604030504040204" pitchFamily="34" charset="0"/>
              </a:rPr>
              <a:t>Eye structure</a:t>
            </a:r>
          </a:p>
          <a:p>
            <a:r>
              <a:rPr lang="en-US" sz="5600" b="0" i="0" dirty="0">
                <a:solidFill>
                  <a:srgbClr val="000000"/>
                </a:solidFill>
                <a:effectLst/>
                <a:latin typeface="verdana" panose="020B0604030504040204" pitchFamily="34" charset="0"/>
              </a:rPr>
              <a:t>The human eye is a complex optic instrument. Its main goal is to “transfer” the correct image to the optic nerve.</a:t>
            </a:r>
          </a:p>
          <a:p>
            <a:r>
              <a:rPr lang="en-US" sz="5600" b="1" i="0" dirty="0">
                <a:solidFill>
                  <a:srgbClr val="000000"/>
                </a:solidFill>
                <a:effectLst/>
                <a:latin typeface="inherit"/>
              </a:rPr>
              <a:t>Cornea</a:t>
            </a:r>
            <a:r>
              <a:rPr lang="en-US" sz="5600" b="0" i="0" dirty="0">
                <a:solidFill>
                  <a:srgbClr val="000000"/>
                </a:solidFill>
                <a:effectLst/>
                <a:latin typeface="verdana" panose="020B0604030504040204" pitchFamily="34" charset="0"/>
              </a:rPr>
              <a:t> is a transparent coat covering the front part of the eye. It has no blood vessels. Cornea borders sclera which is a non-transparent eye coat.</a:t>
            </a:r>
          </a:p>
          <a:p>
            <a:r>
              <a:rPr lang="en-US" sz="5600" b="1" i="0" dirty="0">
                <a:solidFill>
                  <a:srgbClr val="000000"/>
                </a:solidFill>
                <a:effectLst/>
                <a:latin typeface="inherit"/>
              </a:rPr>
              <a:t>Anterior chamber </a:t>
            </a:r>
            <a:r>
              <a:rPr lang="en-US" sz="5600" b="0" i="0" dirty="0">
                <a:solidFill>
                  <a:srgbClr val="000000"/>
                </a:solidFill>
                <a:effectLst/>
                <a:latin typeface="verdana" panose="020B0604030504040204" pitchFamily="34" charset="0"/>
              </a:rPr>
              <a:t>is a space between cornea and iris. It is filled with intra-ocular fluid.</a:t>
            </a:r>
          </a:p>
          <a:p>
            <a:r>
              <a:rPr lang="en-US" sz="5600" b="1" i="0" dirty="0">
                <a:solidFill>
                  <a:srgbClr val="000000"/>
                </a:solidFill>
                <a:effectLst/>
                <a:latin typeface="inherit"/>
              </a:rPr>
              <a:t>Iris </a:t>
            </a:r>
            <a:r>
              <a:rPr lang="en-US" sz="5600" b="0" i="0" dirty="0">
                <a:solidFill>
                  <a:srgbClr val="000000"/>
                </a:solidFill>
                <a:effectLst/>
                <a:latin typeface="verdana" panose="020B0604030504040204" pitchFamily="34" charset="0"/>
              </a:rPr>
              <a:t>looks like a circle with an opening in the middle (pupil). Iris consist of muscles that change pupil size by constricting and relaxing. Iris is responsible for the </a:t>
            </a:r>
            <a:r>
              <a:rPr lang="en-US" sz="5600" b="0" i="0" dirty="0" err="1">
                <a:solidFill>
                  <a:srgbClr val="000000"/>
                </a:solidFill>
                <a:effectLst/>
                <a:latin typeface="verdana" panose="020B0604030504040204" pitchFamily="34" charset="0"/>
              </a:rPr>
              <a:t>colour</a:t>
            </a:r>
            <a:r>
              <a:rPr lang="en-US" sz="5600" b="0" i="0" dirty="0">
                <a:solidFill>
                  <a:srgbClr val="000000"/>
                </a:solidFill>
                <a:effectLst/>
                <a:latin typeface="verdana" panose="020B0604030504040204" pitchFamily="34" charset="0"/>
              </a:rPr>
              <a:t> of the eyes (if it is blue this means it contains few pigment cell, if brown – a lot). Its function is same as of aperture in a camera – to adjust light flow.</a:t>
            </a:r>
          </a:p>
          <a:p>
            <a:r>
              <a:rPr lang="en-US" sz="5600" b="1" i="0" dirty="0">
                <a:solidFill>
                  <a:srgbClr val="000000"/>
                </a:solidFill>
                <a:effectLst/>
                <a:latin typeface="inherit"/>
              </a:rPr>
              <a:t>Pupil</a:t>
            </a:r>
            <a:r>
              <a:rPr lang="en-US" sz="5600" b="0" i="0" dirty="0">
                <a:solidFill>
                  <a:srgbClr val="000000"/>
                </a:solidFill>
                <a:effectLst/>
                <a:latin typeface="verdana" panose="020B0604030504040204" pitchFamily="34" charset="0"/>
              </a:rPr>
              <a:t> is an aperture in iris. Its size usually depends on the illumination level. The more light the smaller the pupil.</a:t>
            </a:r>
          </a:p>
          <a:p>
            <a:r>
              <a:rPr lang="en-US" sz="5600" b="1" i="0" dirty="0">
                <a:solidFill>
                  <a:srgbClr val="000000"/>
                </a:solidFill>
                <a:effectLst/>
                <a:latin typeface="inherit"/>
              </a:rPr>
              <a:t>Crystalline lens </a:t>
            </a:r>
            <a:r>
              <a:rPr lang="en-US" sz="5600" b="0" i="0" dirty="0">
                <a:solidFill>
                  <a:srgbClr val="000000"/>
                </a:solidFill>
                <a:effectLst/>
                <a:latin typeface="verdana" panose="020B0604030504040204" pitchFamily="34" charset="0"/>
              </a:rPr>
              <a:t>is the eye “natural lens'. It is transparent, elastic – can change its shape, focusing in almost instantly, therefore one can see well both near and far. It is located in a capsule and is with held by ciliary muscle.</a:t>
            </a:r>
          </a:p>
          <a:p>
            <a:r>
              <a:rPr lang="en-US" sz="5600" b="1" i="0" dirty="0">
                <a:solidFill>
                  <a:srgbClr val="000000"/>
                </a:solidFill>
                <a:effectLst/>
                <a:latin typeface="inherit"/>
              </a:rPr>
              <a:t>Vitreous body </a:t>
            </a:r>
            <a:r>
              <a:rPr lang="en-US" sz="5600" b="0" i="0" dirty="0">
                <a:solidFill>
                  <a:srgbClr val="000000"/>
                </a:solidFill>
                <a:effectLst/>
                <a:latin typeface="verdana" panose="020B0604030504040204" pitchFamily="34" charset="0"/>
              </a:rPr>
              <a:t>is a gel-like transparent substance located in the posterior part of the eye. The vitreous body supports the sphere of the eye ball.</a:t>
            </a:r>
          </a:p>
          <a:p>
            <a:r>
              <a:rPr lang="en-US" sz="5600" b="1" i="0" dirty="0">
                <a:solidFill>
                  <a:srgbClr val="000000"/>
                </a:solidFill>
                <a:effectLst/>
                <a:latin typeface="inherit"/>
              </a:rPr>
              <a:t>Retina </a:t>
            </a:r>
            <a:r>
              <a:rPr lang="en-US" sz="5600" b="0" i="0" dirty="0">
                <a:solidFill>
                  <a:srgbClr val="000000"/>
                </a:solidFill>
                <a:effectLst/>
                <a:latin typeface="verdana" panose="020B0604030504040204" pitchFamily="34" charset="0"/>
              </a:rPr>
              <a:t>consists of photoreceptors and nerve cells. There are two types of receptor cells in retina: cones and rods. These cells producing rhodopsin enzyme transform light energy into electric energy of neural tissue.</a:t>
            </a:r>
          </a:p>
          <a:p>
            <a:r>
              <a:rPr lang="en-US" sz="5600" b="0" i="0" dirty="0">
                <a:solidFill>
                  <a:srgbClr val="000000"/>
                </a:solidFill>
                <a:effectLst/>
                <a:latin typeface="verdana" panose="020B0604030504040204" pitchFamily="34" charset="0"/>
              </a:rPr>
              <a:t>Rods have high light sensitivity and allow seeing in poor </a:t>
            </a:r>
            <a:r>
              <a:rPr lang="en-US" sz="5600" b="0" i="0" dirty="0">
                <a:solidFill>
                  <a:schemeClr val="tx1"/>
                </a:solidFill>
                <a:effectLst/>
                <a:latin typeface="verdana" panose="020B0604030504040204" pitchFamily="34" charset="0"/>
              </a:rPr>
              <a:t>light</a:t>
            </a:r>
            <a:r>
              <a:rPr lang="en-US" sz="5600" b="0" i="0" dirty="0">
                <a:solidFill>
                  <a:srgbClr val="000000"/>
                </a:solidFill>
                <a:effectLst/>
                <a:latin typeface="verdana" panose="020B0604030504040204" pitchFamily="34" charset="0"/>
              </a:rPr>
              <a:t>, they are also responsible for periphery vision. Cones need plenty of light for functioning but allow to distinguish small details and ensure </a:t>
            </a:r>
            <a:r>
              <a:rPr lang="en-US" sz="5600" b="0" i="0" dirty="0" err="1">
                <a:solidFill>
                  <a:srgbClr val="000000"/>
                </a:solidFill>
                <a:effectLst/>
                <a:latin typeface="verdana" panose="020B0604030504040204" pitchFamily="34" charset="0"/>
              </a:rPr>
              <a:t>colour</a:t>
            </a:r>
            <a:r>
              <a:rPr lang="en-US" sz="5600" b="0" i="0" dirty="0">
                <a:solidFill>
                  <a:srgbClr val="000000"/>
                </a:solidFill>
                <a:effectLst/>
                <a:latin typeface="verdana" panose="020B0604030504040204" pitchFamily="34" charset="0"/>
              </a:rPr>
              <a:t> appreciation. Most cones are located in macula which is responsible for the sharpest vision.</a:t>
            </a:r>
          </a:p>
          <a:p>
            <a:r>
              <a:rPr lang="en-US" sz="5600" b="1" i="0" dirty="0">
                <a:solidFill>
                  <a:srgbClr val="000000"/>
                </a:solidFill>
                <a:effectLst/>
                <a:latin typeface="inherit"/>
              </a:rPr>
              <a:t>Sclera </a:t>
            </a:r>
            <a:r>
              <a:rPr lang="en-US" sz="5600" b="0" i="0" dirty="0">
                <a:solidFill>
                  <a:srgbClr val="000000"/>
                </a:solidFill>
                <a:effectLst/>
                <a:latin typeface="verdana" panose="020B0604030504040204" pitchFamily="34" charset="0"/>
              </a:rPr>
              <a:t>is the non-transparent outer coat of the eye and in the frontal part of the eye it verges into the transparent cornea. 6 eye moving muscles are attached to it. It contains a few nerve terminals and vessels.</a:t>
            </a:r>
          </a:p>
          <a:p>
            <a:r>
              <a:rPr lang="en-US" sz="5600" b="1" i="0" dirty="0">
                <a:solidFill>
                  <a:srgbClr val="000000"/>
                </a:solidFill>
                <a:effectLst/>
                <a:latin typeface="inherit"/>
              </a:rPr>
              <a:t>Choroid </a:t>
            </a:r>
            <a:r>
              <a:rPr lang="en-US" sz="5600" b="0" i="0" dirty="0">
                <a:solidFill>
                  <a:srgbClr val="000000"/>
                </a:solidFill>
                <a:effectLst/>
                <a:latin typeface="verdana" panose="020B0604030504040204" pitchFamily="34" charset="0"/>
              </a:rPr>
              <a:t>inlays the back part of sclera, it adjoins retina and is closely linked to it. Choroid is responsible for blood supply of intraocular structures. Choroid has no nerve terminals therefore when there is a trouble there, there is no pain which usually alarms about a problem.</a:t>
            </a:r>
          </a:p>
          <a:p>
            <a:r>
              <a:rPr lang="en-US" sz="5600" b="1" i="0" dirty="0">
                <a:solidFill>
                  <a:srgbClr val="000000"/>
                </a:solidFill>
                <a:effectLst/>
                <a:latin typeface="inherit"/>
              </a:rPr>
              <a:t>Optic nerve – </a:t>
            </a:r>
            <a:r>
              <a:rPr lang="en-US" sz="5600" b="0" i="0" dirty="0">
                <a:solidFill>
                  <a:srgbClr val="000000"/>
                </a:solidFill>
                <a:effectLst/>
                <a:latin typeface="verdana" panose="020B0604030504040204" pitchFamily="34" charset="0"/>
              </a:rPr>
              <a:t>transfers signals from nerve terminals to the brain.</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2823582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7DF2AE-FD39-45DC-B8B3-92D7F0571CDB}"/>
              </a:ext>
            </a:extLst>
          </p:cNvPr>
          <p:cNvSpPr>
            <a:spLocks noGrp="1"/>
          </p:cNvSpPr>
          <p:nvPr>
            <p:ph idx="1"/>
          </p:nvPr>
        </p:nvSpPr>
        <p:spPr>
          <a:xfrm>
            <a:off x="1632856" y="-1"/>
            <a:ext cx="10559143" cy="6858001"/>
          </a:xfrm>
        </p:spPr>
        <p:txBody>
          <a:bodyPr>
            <a:noAutofit/>
          </a:bodyPr>
          <a:lstStyle/>
          <a:p>
            <a:pPr marL="0" indent="0" algn="ctr" eaLnBrk="0" fontAlgn="base" hangingPunct="0">
              <a:lnSpc>
                <a:spcPct val="100000"/>
              </a:lnSpc>
              <a:spcBef>
                <a:spcPct val="0"/>
              </a:spcBef>
              <a:spcAft>
                <a:spcPct val="0"/>
              </a:spcAft>
              <a:buNone/>
            </a:pPr>
            <a:r>
              <a:rPr lang="en-US" sz="1600" b="0" i="0" dirty="0">
                <a:solidFill>
                  <a:schemeClr val="tx1"/>
                </a:solidFill>
                <a:effectLst/>
                <a:latin typeface="Roboto" panose="02000000000000000000" pitchFamily="2" charset="0"/>
              </a:rPr>
              <a:t>Function of the Human Eye</a:t>
            </a:r>
            <a:endParaRPr kumimoji="0" lang="en-US" altLang="en-US" sz="1600" b="0" i="0" u="none" strike="noStrike" cap="none" normalizeH="0" baseline="0" dirty="0">
              <a:ln>
                <a:noFill/>
              </a:ln>
              <a:solidFill>
                <a:schemeClr val="tx1"/>
              </a:solidFill>
              <a:effectLst/>
              <a:latin typeface="Helvetica Neu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Helvetica Neue"/>
              </a:rPr>
              <a:t>The human eye is a complex optical system that basically works like a camera: the iris serves as the aperture that controls the amount of light rays reaching cornea and lens (photographic objective), and the retina works as the film.</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Helvetica Neue"/>
              </a:rPr>
              <a:t>Bending of light rays by cornea and lens serves to create sharp images on the retina. These images ultimately trigger nerve impulses, which are transmitted to the brain where the images are perceived and interpreted.</a:t>
            </a:r>
          </a:p>
          <a:p>
            <a:pPr algn="just"/>
            <a:r>
              <a:rPr lang="en-US" sz="1600" dirty="0">
                <a:solidFill>
                  <a:schemeClr val="tx1"/>
                </a:solidFill>
                <a:latin typeface="Roboto" panose="02000000000000000000" pitchFamily="2" charset="0"/>
              </a:rPr>
              <a:t>T</a:t>
            </a:r>
            <a:r>
              <a:rPr lang="en-US" sz="1600" b="0" i="0" dirty="0">
                <a:solidFill>
                  <a:schemeClr val="tx1"/>
                </a:solidFill>
                <a:effectLst/>
                <a:latin typeface="Roboto" panose="02000000000000000000" pitchFamily="2" charset="0"/>
              </a:rPr>
              <a:t>he human eye also focuses and lets in light to produce images. So basically, light rays that are deflected from or by distant objects land on the retina after they pass through various mediums like the cornea, crystalline lens, aqueous humor, the lens, and vitreous humor.</a:t>
            </a:r>
          </a:p>
          <a:p>
            <a:pPr algn="just"/>
            <a:r>
              <a:rPr lang="en-US" sz="1600" b="0" i="0" dirty="0">
                <a:solidFill>
                  <a:schemeClr val="tx1"/>
                </a:solidFill>
                <a:effectLst/>
                <a:latin typeface="Roboto" panose="02000000000000000000" pitchFamily="2" charset="0"/>
              </a:rPr>
              <a:t>The concept here though is that as the light rays move through the various mediums, they experience </a:t>
            </a:r>
            <a:r>
              <a:rPr lang="en-US" sz="1600" b="0" i="0" u="none" strike="noStrike" dirty="0">
                <a:solidFill>
                  <a:schemeClr val="tx1"/>
                </a:solidFill>
                <a:effectLst/>
                <a:latin typeface="Roboto" panose="02000000000000000000" pitchFamily="2" charset="0"/>
                <a:hlinkClick r:id="rId2">
                  <a:extLst>
                    <a:ext uri="{A12FA001-AC4F-418D-AE19-62706E023703}">
                      <ahyp:hlinkClr xmlns:ahyp="http://schemas.microsoft.com/office/drawing/2018/hyperlinkcolor" val="tx"/>
                    </a:ext>
                  </a:extLst>
                </a:hlinkClick>
              </a:rPr>
              <a:t>refraction of light</a:t>
            </a:r>
            <a:r>
              <a:rPr lang="en-US" sz="1600" b="0" i="0" dirty="0">
                <a:solidFill>
                  <a:schemeClr val="tx1"/>
                </a:solidFill>
                <a:effectLst/>
                <a:latin typeface="Roboto" panose="02000000000000000000" pitchFamily="2" charset="0"/>
              </a:rPr>
              <a:t>. Well, to put it in simple terms, refraction is nothing but the change in direction of the rays of light as they pass between different mediums. </a:t>
            </a:r>
          </a:p>
          <a:p>
            <a:r>
              <a:rPr lang="en-US" sz="1600" b="0" i="0" dirty="0">
                <a:solidFill>
                  <a:schemeClr val="tx1"/>
                </a:solidFill>
                <a:effectLst/>
                <a:latin typeface="Roboto" panose="02000000000000000000" pitchFamily="2" charset="0"/>
              </a:rPr>
              <a:t>Having different refractive indexes is what bends the rays to form an image. The light rays finally are received and focused on the retina. The retina contains photoreceptor cells called rods and cones and these basically detect the intensity and the frequency of the light. Further, the image that is formed is processed by millions of these cells, and they also relay the signal or nerve impulses to the brain via the optic nerve. The image formed is usually inverted but the brain corrects this phenomenon. </a:t>
            </a:r>
          </a:p>
          <a:p>
            <a:r>
              <a:rPr lang="en-US" sz="1600" b="0" i="0" dirty="0">
                <a:solidFill>
                  <a:schemeClr val="tx1"/>
                </a:solidFill>
                <a:effectLst/>
                <a:latin typeface="Roboto" panose="02000000000000000000" pitchFamily="2" charset="0"/>
              </a:rPr>
              <a:t>This process is also similar to that of a </a:t>
            </a:r>
            <a:r>
              <a:rPr lang="en-US" sz="1600" b="0" i="0" u="none" strike="noStrike" dirty="0">
                <a:solidFill>
                  <a:schemeClr val="tx1"/>
                </a:solidFill>
                <a:effectLst/>
                <a:latin typeface="Roboto" panose="02000000000000000000" pitchFamily="2" charset="0"/>
                <a:hlinkClick r:id="rId3">
                  <a:extLst>
                    <a:ext uri="{A12FA001-AC4F-418D-AE19-62706E023703}">
                      <ahyp:hlinkClr xmlns:ahyp="http://schemas.microsoft.com/office/drawing/2018/hyperlinkcolor" val="tx"/>
                    </a:ext>
                  </a:extLst>
                </a:hlinkClick>
              </a:rPr>
              <a:t>convex lens</a:t>
            </a:r>
            <a:r>
              <a:rPr lang="en-US" sz="1600" b="0" i="0" dirty="0">
                <a:solidFill>
                  <a:schemeClr val="tx1"/>
                </a:solidFill>
                <a:effectLst/>
                <a:latin typeface="Roboto" panose="02000000000000000000" pitchFamily="2" charset="0"/>
              </a:rPr>
              <a:t>.</a:t>
            </a:r>
          </a:p>
          <a:p>
            <a:pPr marL="0" indent="0">
              <a:buNone/>
            </a:pPr>
            <a:br>
              <a:rPr lang="en-US" sz="1600" dirty="0">
                <a:solidFill>
                  <a:schemeClr val="tx1"/>
                </a:solidFill>
              </a:rPr>
            </a:br>
            <a:endParaRPr kumimoji="0" lang="en-US" altLang="en-US" sz="1600" b="0" i="0" u="none" strike="noStrike" cap="none" normalizeH="0" baseline="0" dirty="0">
              <a:ln>
                <a:noFill/>
              </a:ln>
              <a:solidFill>
                <a:schemeClr val="tx1"/>
              </a:solidFill>
              <a:effectLst/>
              <a:latin typeface="Arial" panose="020B0604020202020204" pitchFamily="34" charset="0"/>
            </a:endParaRPr>
          </a:p>
          <a:p>
            <a:endParaRPr lang="en-IN" sz="1600" dirty="0">
              <a:solidFill>
                <a:schemeClr val="tx1"/>
              </a:solidFill>
            </a:endParaRPr>
          </a:p>
        </p:txBody>
      </p:sp>
      <p:pic>
        <p:nvPicPr>
          <p:cNvPr id="2052" name="Picture 4">
            <a:extLst>
              <a:ext uri="{FF2B5EF4-FFF2-40B4-BE49-F238E27FC236}">
                <a16:creationId xmlns:a16="http://schemas.microsoft.com/office/drawing/2014/main" id="{EDDC4D33-66A6-4F68-B85C-C5B52DCDE8B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02930" y="4734216"/>
            <a:ext cx="3303664" cy="2123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7012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E4C61-69F2-4D48-9220-1210467A6E59}"/>
              </a:ext>
            </a:extLst>
          </p:cNvPr>
          <p:cNvSpPr>
            <a:spLocks noGrp="1"/>
          </p:cNvSpPr>
          <p:nvPr>
            <p:ph type="title"/>
          </p:nvPr>
        </p:nvSpPr>
        <p:spPr>
          <a:xfrm>
            <a:off x="838200" y="1"/>
            <a:ext cx="10515600" cy="763397"/>
          </a:xfrm>
        </p:spPr>
        <p:txBody>
          <a:bodyPr/>
          <a:lstStyle/>
          <a:p>
            <a:pPr algn="ctr"/>
            <a:r>
              <a:rPr lang="en-IN" dirty="0"/>
              <a:t>STRUCTURE OF EAR</a:t>
            </a:r>
          </a:p>
        </p:txBody>
      </p:sp>
      <p:pic>
        <p:nvPicPr>
          <p:cNvPr id="5" name="Content Placeholder 4">
            <a:extLst>
              <a:ext uri="{FF2B5EF4-FFF2-40B4-BE49-F238E27FC236}">
                <a16:creationId xmlns:a16="http://schemas.microsoft.com/office/drawing/2014/main" id="{AEFAB76E-A742-4A7B-ACBE-A9DE6171F6B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23694" y="763397"/>
            <a:ext cx="9751360" cy="6094601"/>
          </a:xfrm>
        </p:spPr>
      </p:pic>
    </p:spTree>
    <p:extLst>
      <p:ext uri="{BB962C8B-B14F-4D97-AF65-F5344CB8AC3E}">
        <p14:creationId xmlns:p14="http://schemas.microsoft.com/office/powerpoint/2010/main" val="3310252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960E4-3DB6-4B1E-8E10-CDCE2D3662E5}"/>
              </a:ext>
            </a:extLst>
          </p:cNvPr>
          <p:cNvSpPr>
            <a:spLocks noGrp="1"/>
          </p:cNvSpPr>
          <p:nvPr>
            <p:ph type="title"/>
          </p:nvPr>
        </p:nvSpPr>
        <p:spPr>
          <a:xfrm>
            <a:off x="838200" y="180567"/>
            <a:ext cx="10515600" cy="599609"/>
          </a:xfrm>
        </p:spPr>
        <p:txBody>
          <a:bodyPr>
            <a:normAutofit fontScale="90000"/>
          </a:bodyPr>
          <a:lstStyle/>
          <a:p>
            <a:pPr algn="ctr"/>
            <a:r>
              <a:rPr lang="en-IN" dirty="0"/>
              <a:t>STRUCTURE OF EAR</a:t>
            </a:r>
          </a:p>
        </p:txBody>
      </p:sp>
      <p:sp>
        <p:nvSpPr>
          <p:cNvPr id="3" name="Content Placeholder 2">
            <a:extLst>
              <a:ext uri="{FF2B5EF4-FFF2-40B4-BE49-F238E27FC236}">
                <a16:creationId xmlns:a16="http://schemas.microsoft.com/office/drawing/2014/main" id="{76B562DA-A3F8-4B16-B124-F0686EACC4CE}"/>
              </a:ext>
            </a:extLst>
          </p:cNvPr>
          <p:cNvSpPr>
            <a:spLocks noGrp="1"/>
          </p:cNvSpPr>
          <p:nvPr>
            <p:ph idx="1"/>
          </p:nvPr>
        </p:nvSpPr>
        <p:spPr>
          <a:xfrm>
            <a:off x="2318656" y="653144"/>
            <a:ext cx="9873344" cy="6267774"/>
          </a:xfrm>
        </p:spPr>
        <p:txBody>
          <a:bodyPr>
            <a:normAutofit fontScale="62500" lnSpcReduction="20000"/>
          </a:bodyPr>
          <a:lstStyle/>
          <a:p>
            <a:pPr algn="l"/>
            <a:r>
              <a:rPr lang="en-US" b="1" i="0" dirty="0">
                <a:solidFill>
                  <a:schemeClr val="tx1"/>
                </a:solidFill>
                <a:effectLst/>
                <a:latin typeface="Source Sans Pro" panose="020B0503030403020204" pitchFamily="34" charset="0"/>
              </a:rPr>
              <a:t>What are the parts of the ear?</a:t>
            </a:r>
          </a:p>
          <a:p>
            <a:pPr algn="l"/>
            <a:r>
              <a:rPr lang="en-US" b="0" i="0" dirty="0">
                <a:solidFill>
                  <a:schemeClr val="tx1"/>
                </a:solidFill>
                <a:effectLst/>
                <a:latin typeface="Source Sans Pro" panose="020B0503030403020204" pitchFamily="34" charset="0"/>
              </a:rPr>
              <a:t>The three main parts of your ear include the outer ear, middle ear and inner ear. Your tympanic membrane (eardrum) separates your outer ear and middle ear.</a:t>
            </a:r>
          </a:p>
          <a:p>
            <a:pPr algn="l"/>
            <a:r>
              <a:rPr lang="en-US" b="1" i="0" dirty="0">
                <a:solidFill>
                  <a:schemeClr val="tx1"/>
                </a:solidFill>
                <a:effectLst/>
                <a:latin typeface="Source Sans Pro" panose="020B0503030403020204" pitchFamily="34" charset="0"/>
              </a:rPr>
              <a:t>Outer ear (external ear)</a:t>
            </a:r>
          </a:p>
          <a:p>
            <a:pPr algn="l"/>
            <a:r>
              <a:rPr lang="en-US" b="0" i="0" dirty="0">
                <a:solidFill>
                  <a:schemeClr val="tx1"/>
                </a:solidFill>
                <a:effectLst/>
                <a:latin typeface="Source Sans Pro" panose="020B0503030403020204" pitchFamily="34" charset="0"/>
              </a:rPr>
              <a:t>Your outer ear is the part of your ear that’s visible. It’s what most people mean when they say “ear.” Also called the auricle or pinna, your outer ear consists of ridged cartilage and skin, and it contains glands that secrete ear wax. Its funnel-shaped canal leads to your eardrum, or tympanic membrane.</a:t>
            </a:r>
          </a:p>
          <a:p>
            <a:pPr algn="l"/>
            <a:r>
              <a:rPr lang="en-US" b="1" i="0" dirty="0">
                <a:solidFill>
                  <a:schemeClr val="tx1"/>
                </a:solidFill>
                <a:effectLst/>
                <a:latin typeface="Source Sans Pro" panose="020B0503030403020204" pitchFamily="34" charset="0"/>
              </a:rPr>
              <a:t>Middle ear</a:t>
            </a:r>
          </a:p>
          <a:p>
            <a:pPr algn="l"/>
            <a:r>
              <a:rPr lang="en-US" b="0" i="0" dirty="0">
                <a:solidFill>
                  <a:schemeClr val="tx1"/>
                </a:solidFill>
                <a:effectLst/>
                <a:latin typeface="Source Sans Pro" panose="020B0503030403020204" pitchFamily="34" charset="0"/>
              </a:rPr>
              <a:t>Your middle ear begins on the other side of your tympanic membrane (eardrum). There are three tiny bones in this area — the malleus, incus and stapes. They transfer sound vibrations from your eardrum to your inner ear. Your middle ears also house the </a:t>
            </a:r>
            <a:r>
              <a:rPr lang="en-US" b="0" i="0" u="none" strike="noStrike" dirty="0">
                <a:solidFill>
                  <a:schemeClr val="tx1"/>
                </a:solidFill>
                <a:effectLst/>
                <a:latin typeface="Source Sans Pro" panose="020B0503030403020204" pitchFamily="34" charset="0"/>
                <a:hlinkClick r:id="rId2">
                  <a:extLst>
                    <a:ext uri="{A12FA001-AC4F-418D-AE19-62706E023703}">
                      <ahyp:hlinkClr xmlns:ahyp="http://schemas.microsoft.com/office/drawing/2018/hyperlinkcolor" val="tx"/>
                    </a:ext>
                  </a:extLst>
                </a:hlinkClick>
              </a:rPr>
              <a:t>eustachian tubes</a:t>
            </a:r>
            <a:r>
              <a:rPr lang="en-US" b="0" i="0" dirty="0">
                <a:solidFill>
                  <a:schemeClr val="tx1"/>
                </a:solidFill>
                <a:effectLst/>
                <a:latin typeface="Source Sans Pro" panose="020B0503030403020204" pitchFamily="34" charset="0"/>
              </a:rPr>
              <a:t>, which help equalize the air pressure in your ears.</a:t>
            </a:r>
          </a:p>
          <a:p>
            <a:pPr algn="l"/>
            <a:r>
              <a:rPr lang="en-US" b="1" i="0" dirty="0">
                <a:solidFill>
                  <a:schemeClr val="tx1"/>
                </a:solidFill>
                <a:effectLst/>
                <a:latin typeface="Source Sans Pro" panose="020B0503030403020204" pitchFamily="34" charset="0"/>
              </a:rPr>
              <a:t>Inner ear</a:t>
            </a:r>
          </a:p>
          <a:p>
            <a:pPr algn="l"/>
            <a:r>
              <a:rPr lang="en-US" b="0" i="0" dirty="0">
                <a:solidFill>
                  <a:schemeClr val="tx1"/>
                </a:solidFill>
                <a:effectLst/>
                <a:latin typeface="Source Sans Pro" panose="020B0503030403020204" pitchFamily="34" charset="0"/>
              </a:rPr>
              <a:t>Your inner ear contains two main parts: the cochlea and the semicircular canals. Your cochlea is the hearing organ. This snail-shaped structure contains two fluid-filled chambers lined with tiny hairs. When sound enters, the fluid inside of your cochlea causes the tiny hairs to vibrate, sending electrical impulses to your brain.</a:t>
            </a:r>
            <a:r>
              <a:rPr lang="en-US" b="0" i="0" dirty="0">
                <a:solidFill>
                  <a:srgbClr val="231F20"/>
                </a:solidFill>
                <a:effectLst/>
                <a:latin typeface="Proxima Nova"/>
              </a:rPr>
              <a:t> . The snail-like </a:t>
            </a:r>
            <a:r>
              <a:rPr lang="en-US" b="1" i="0" dirty="0">
                <a:solidFill>
                  <a:srgbClr val="231F20"/>
                </a:solidFill>
                <a:effectLst/>
                <a:latin typeface="Proxima Nova"/>
              </a:rPr>
              <a:t>cochlea</a:t>
            </a:r>
            <a:r>
              <a:rPr lang="en-US" b="0" i="0" dirty="0">
                <a:solidFill>
                  <a:srgbClr val="231F20"/>
                </a:solidFill>
                <a:effectLst/>
                <a:latin typeface="Proxima Nova"/>
              </a:rPr>
              <a:t> is made up of three fluid-filled chambers that spiral around a bony core, which contains a central channel called the cochlear duct. </a:t>
            </a:r>
            <a:endParaRPr lang="en-US" b="0" i="0" dirty="0">
              <a:solidFill>
                <a:schemeClr val="tx1"/>
              </a:solidFill>
              <a:effectLst/>
              <a:latin typeface="Source Sans Pro" panose="020B0503030403020204" pitchFamily="34" charset="0"/>
            </a:endParaRPr>
          </a:p>
          <a:p>
            <a:pPr algn="l">
              <a:buFont typeface="Arial" panose="020B0604020202020204" pitchFamily="34" charset="0"/>
              <a:buChar char="•"/>
            </a:pPr>
            <a:r>
              <a:rPr lang="en-US" b="0" i="0" dirty="0">
                <a:solidFill>
                  <a:srgbClr val="231F20"/>
                </a:solidFill>
                <a:effectLst/>
                <a:latin typeface="Proxima Nova"/>
              </a:rPr>
              <a:t>Inside the cochlear duct is the main hearing organ, the spiral shaped </a:t>
            </a:r>
            <a:r>
              <a:rPr lang="en-US" b="1" i="0" dirty="0">
                <a:solidFill>
                  <a:srgbClr val="231F20"/>
                </a:solidFill>
                <a:effectLst/>
                <a:latin typeface="Proxima Nova"/>
              </a:rPr>
              <a:t>organ of </a:t>
            </a:r>
            <a:r>
              <a:rPr lang="en-US" b="1" i="0" dirty="0" err="1">
                <a:solidFill>
                  <a:srgbClr val="231F20"/>
                </a:solidFill>
                <a:effectLst/>
                <a:latin typeface="Proxima Nova"/>
              </a:rPr>
              <a:t>Corti</a:t>
            </a:r>
            <a:r>
              <a:rPr lang="en-US" b="0" i="0" dirty="0">
                <a:solidFill>
                  <a:srgbClr val="231F20"/>
                </a:solidFill>
                <a:effectLst/>
                <a:latin typeface="Proxima Nova"/>
              </a:rPr>
              <a:t>. Hair cells inside the organ of </a:t>
            </a:r>
            <a:r>
              <a:rPr lang="en-US" b="0" i="0" dirty="0" err="1">
                <a:solidFill>
                  <a:srgbClr val="231F20"/>
                </a:solidFill>
                <a:effectLst/>
                <a:latin typeface="Proxima Nova"/>
              </a:rPr>
              <a:t>Corti</a:t>
            </a:r>
            <a:r>
              <a:rPr lang="en-US" b="0" i="0" dirty="0">
                <a:solidFill>
                  <a:srgbClr val="231F20"/>
                </a:solidFill>
                <a:effectLst/>
                <a:latin typeface="Proxima Nova"/>
              </a:rPr>
              <a:t> detect sound and send the information through the cochlear nerve.</a:t>
            </a:r>
          </a:p>
          <a:p>
            <a:pPr algn="l"/>
            <a:r>
              <a:rPr lang="en-US" b="0" i="0" dirty="0">
                <a:solidFill>
                  <a:srgbClr val="231F20"/>
                </a:solidFill>
                <a:effectLst/>
                <a:latin typeface="Proxima Nova"/>
              </a:rPr>
              <a:t>Sound waves enter through the outer ear, move into the middle ear, and finally reach the inner ear and its intricate network of nerves, bones, canals, and cells.</a:t>
            </a:r>
            <a:endParaRPr lang="en-US" b="0" i="0" dirty="0">
              <a:solidFill>
                <a:schemeClr val="tx1"/>
              </a:solidFill>
              <a:effectLst/>
              <a:latin typeface="Source Sans Pro" panose="020B0503030403020204" pitchFamily="34" charset="0"/>
            </a:endParaRPr>
          </a:p>
          <a:p>
            <a:pPr algn="l"/>
            <a:r>
              <a:rPr lang="en-US" b="0" i="0" dirty="0">
                <a:solidFill>
                  <a:schemeClr val="tx1"/>
                </a:solidFill>
                <a:effectLst/>
                <a:latin typeface="Source Sans Pro" panose="020B0503030403020204" pitchFamily="34" charset="0"/>
              </a:rPr>
              <a:t>The semicircular canals, also known as the labyrinthine, are responsible for balance. They tell your brain which direction your head is moving.</a:t>
            </a:r>
          </a:p>
          <a:p>
            <a:endParaRPr lang="en-IN" dirty="0">
              <a:solidFill>
                <a:schemeClr val="tx1"/>
              </a:solidFill>
            </a:endParaRPr>
          </a:p>
        </p:txBody>
      </p:sp>
    </p:spTree>
    <p:extLst>
      <p:ext uri="{BB962C8B-B14F-4D97-AF65-F5344CB8AC3E}">
        <p14:creationId xmlns:p14="http://schemas.microsoft.com/office/powerpoint/2010/main" val="4013154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1F685-1196-43FF-869B-B555CE0969B6}"/>
              </a:ext>
            </a:extLst>
          </p:cNvPr>
          <p:cNvSpPr>
            <a:spLocks noGrp="1"/>
          </p:cNvSpPr>
          <p:nvPr>
            <p:ph type="title"/>
          </p:nvPr>
        </p:nvSpPr>
        <p:spPr>
          <a:xfrm>
            <a:off x="2231136" y="134182"/>
            <a:ext cx="7729728" cy="1188720"/>
          </a:xfrm>
        </p:spPr>
        <p:txBody>
          <a:bodyPr/>
          <a:lstStyle/>
          <a:p>
            <a:pPr algn="ctr"/>
            <a:r>
              <a:rPr lang="en-IN" dirty="0"/>
              <a:t>FUNCTION OF EAR</a:t>
            </a:r>
          </a:p>
        </p:txBody>
      </p:sp>
      <p:sp>
        <p:nvSpPr>
          <p:cNvPr id="3" name="Content Placeholder 2">
            <a:extLst>
              <a:ext uri="{FF2B5EF4-FFF2-40B4-BE49-F238E27FC236}">
                <a16:creationId xmlns:a16="http://schemas.microsoft.com/office/drawing/2014/main" id="{F08E733C-F2D3-4331-8334-41420C0BAB57}"/>
              </a:ext>
            </a:extLst>
          </p:cNvPr>
          <p:cNvSpPr>
            <a:spLocks noGrp="1"/>
          </p:cNvSpPr>
          <p:nvPr>
            <p:ph idx="1"/>
          </p:nvPr>
        </p:nvSpPr>
        <p:spPr>
          <a:xfrm>
            <a:off x="2231136" y="1322901"/>
            <a:ext cx="7729728" cy="4947269"/>
          </a:xfrm>
        </p:spPr>
        <p:txBody>
          <a:bodyPr>
            <a:normAutofit fontScale="92500" lnSpcReduction="20000"/>
          </a:bodyPr>
          <a:lstStyle/>
          <a:p>
            <a:pPr algn="l"/>
            <a:r>
              <a:rPr lang="en-US" b="1" i="0" dirty="0">
                <a:solidFill>
                  <a:srgbClr val="343536"/>
                </a:solidFill>
                <a:effectLst/>
                <a:latin typeface="Source Sans Pro" panose="020B0503030403020204" pitchFamily="34" charset="0"/>
              </a:rPr>
              <a:t>What is the main function of the ear?</a:t>
            </a:r>
          </a:p>
          <a:p>
            <a:pPr algn="l"/>
            <a:r>
              <a:rPr lang="en-US" b="0" i="0" dirty="0">
                <a:solidFill>
                  <a:srgbClr val="343536"/>
                </a:solidFill>
                <a:effectLst/>
                <a:latin typeface="Source Sans Pro" panose="020B0503030403020204" pitchFamily="34" charset="0"/>
              </a:rPr>
              <a:t>Your ears have two main functions: hearing and balance.</a:t>
            </a:r>
          </a:p>
          <a:p>
            <a:pPr algn="l"/>
            <a:r>
              <a:rPr lang="en-US" b="1" i="0" dirty="0">
                <a:solidFill>
                  <a:srgbClr val="343536"/>
                </a:solidFill>
                <a:effectLst/>
                <a:latin typeface="Source Sans Pro" panose="020B0503030403020204" pitchFamily="34" charset="0"/>
              </a:rPr>
              <a:t>Hearing: </a:t>
            </a:r>
            <a:r>
              <a:rPr lang="en-US" b="0" i="0" dirty="0">
                <a:solidFill>
                  <a:srgbClr val="343536"/>
                </a:solidFill>
                <a:effectLst/>
                <a:latin typeface="Source Sans Pro" panose="020B0503030403020204" pitchFamily="34" charset="0"/>
              </a:rPr>
              <a:t>When sound waves enter your ear canal, your tympanic membrane (eardrum) vibrates. This vibration passes on to three tiny bones (ossicles) in your middle ear. The ossicles amplify and transmit these sound waves to your inner ear. Once the sound waves reach your inner ear, tiny hair cells called stereocilia transform the vibrations into electrical energy and send it along nerve fibers to your brain.</a:t>
            </a:r>
          </a:p>
          <a:p>
            <a:pPr algn="l"/>
            <a:r>
              <a:rPr lang="en-US" b="1" i="0" dirty="0">
                <a:solidFill>
                  <a:srgbClr val="343536"/>
                </a:solidFill>
                <a:effectLst/>
                <a:latin typeface="Source Sans Pro" panose="020B0503030403020204" pitchFamily="34" charset="0"/>
              </a:rPr>
              <a:t>Balance: </a:t>
            </a:r>
            <a:r>
              <a:rPr lang="en-US" b="0" i="0" dirty="0">
                <a:solidFill>
                  <a:srgbClr val="343536"/>
                </a:solidFill>
                <a:effectLst/>
                <a:latin typeface="Source Sans Pro" panose="020B0503030403020204" pitchFamily="34" charset="0"/>
              </a:rPr>
              <a:t>Your inner ear contains semicircular canals filled with fluid and hair-like sensors. When you move your head, the fluid inside these loop-shaped canals sloshes around and moves the hairs. The hairs transmit this information along the vestibular nerve to your brain. Finally, your brain sends signals to your muscles to help you stay balanced.</a:t>
            </a:r>
          </a:p>
          <a:p>
            <a:endParaRPr lang="en-IN" dirty="0"/>
          </a:p>
        </p:txBody>
      </p:sp>
    </p:spTree>
    <p:extLst>
      <p:ext uri="{BB962C8B-B14F-4D97-AF65-F5344CB8AC3E}">
        <p14:creationId xmlns:p14="http://schemas.microsoft.com/office/powerpoint/2010/main" val="31594573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36</TotalTime>
  <Words>1269</Words>
  <Application>Microsoft Office PowerPoint</Application>
  <PresentationFormat>Widescreen</PresentationFormat>
  <Paragraphs>44</Paragraphs>
  <Slides>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Corbel</vt:lpstr>
      <vt:lpstr>Helvetica Neue</vt:lpstr>
      <vt:lpstr>inherit</vt:lpstr>
      <vt:lpstr>Proxima Nova</vt:lpstr>
      <vt:lpstr>Roboto</vt:lpstr>
      <vt:lpstr>Source Sans Pro</vt:lpstr>
      <vt:lpstr>verdana</vt:lpstr>
      <vt:lpstr>Parallax</vt:lpstr>
      <vt:lpstr>EYE AND EAR</vt:lpstr>
      <vt:lpstr>STRUCTURE OF EYE</vt:lpstr>
      <vt:lpstr>PowerPoint Presentation</vt:lpstr>
      <vt:lpstr>PowerPoint Presentation</vt:lpstr>
      <vt:lpstr>STRUCTURE OF EAR</vt:lpstr>
      <vt:lpstr>STRUCTURE OF EAR</vt:lpstr>
      <vt:lpstr>FUNCTION OF EAR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EYE AND EAR</dc:title>
  <dc:creator>Vishal Kumar</dc:creator>
  <cp:lastModifiedBy>Vishal Kumar</cp:lastModifiedBy>
  <cp:revision>5</cp:revision>
  <dcterms:created xsi:type="dcterms:W3CDTF">2022-10-25T06:00:56Z</dcterms:created>
  <dcterms:modified xsi:type="dcterms:W3CDTF">2022-11-21T05:07:35Z</dcterms:modified>
</cp:coreProperties>
</file>