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65" r:id="rId4"/>
    <p:sldId id="266" r:id="rId5"/>
    <p:sldId id="257" r:id="rId6"/>
    <p:sldId id="258" r:id="rId7"/>
    <p:sldId id="259" r:id="rId8"/>
    <p:sldId id="273" r:id="rId9"/>
    <p:sldId id="286" r:id="rId10"/>
    <p:sldId id="285" r:id="rId11"/>
    <p:sldId id="269" r:id="rId12"/>
    <p:sldId id="287" r:id="rId13"/>
    <p:sldId id="283" r:id="rId14"/>
    <p:sldId id="274" r:id="rId15"/>
    <p:sldId id="277" r:id="rId16"/>
    <p:sldId id="278" r:id="rId17"/>
    <p:sldId id="279" r:id="rId18"/>
    <p:sldId id="280" r:id="rId19"/>
    <p:sldId id="281" r:id="rId20"/>
    <p:sldId id="276" r:id="rId21"/>
    <p:sldId id="28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91" d="100"/>
          <a:sy n="91" d="100"/>
        </p:scale>
        <p:origin x="13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19C5F85-180F-489D-B97C-654D1107F927}" type="datetimeFigureOut">
              <a:rPr lang="en-IN" smtClean="0"/>
              <a:t>03-11-22</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AA837BA4-2B9C-470B-84DD-FA8C14295B3A}" type="slidenum">
              <a:rPr lang="en-IN" smtClean="0"/>
              <a:t>‹#›</a:t>
            </a:fld>
            <a:endParaRPr lang="en-IN"/>
          </a:p>
        </p:txBody>
      </p:sp>
    </p:spTree>
    <p:extLst>
      <p:ext uri="{BB962C8B-B14F-4D97-AF65-F5344CB8AC3E}">
        <p14:creationId xmlns:p14="http://schemas.microsoft.com/office/powerpoint/2010/main" val="166701103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9C5F85-180F-489D-B97C-654D1107F927}" type="datetimeFigureOut">
              <a:rPr lang="en-IN" smtClean="0"/>
              <a:t>03-11-22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A837BA4-2B9C-470B-84DD-FA8C14295B3A}" type="slidenum">
              <a:rPr lang="en-IN" smtClean="0"/>
              <a:t>‹#›</a:t>
            </a:fld>
            <a:endParaRPr lang="en-IN"/>
          </a:p>
        </p:txBody>
      </p:sp>
    </p:spTree>
    <p:extLst>
      <p:ext uri="{BB962C8B-B14F-4D97-AF65-F5344CB8AC3E}">
        <p14:creationId xmlns:p14="http://schemas.microsoft.com/office/powerpoint/2010/main" val="21859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C5F85-180F-489D-B97C-654D1107F927}" type="datetimeFigureOut">
              <a:rPr lang="en-IN" smtClean="0"/>
              <a:t>03-11-22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A837BA4-2B9C-470B-84DD-FA8C14295B3A}" type="slidenum">
              <a:rPr lang="en-IN" smtClean="0"/>
              <a:t>‹#›</a:t>
            </a:fld>
            <a:endParaRPr lang="en-IN"/>
          </a:p>
        </p:txBody>
      </p:sp>
    </p:spTree>
    <p:extLst>
      <p:ext uri="{BB962C8B-B14F-4D97-AF65-F5344CB8AC3E}">
        <p14:creationId xmlns:p14="http://schemas.microsoft.com/office/powerpoint/2010/main" val="2094347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C5F85-180F-489D-B97C-654D1107F927}" type="datetimeFigureOut">
              <a:rPr lang="en-IN" smtClean="0"/>
              <a:t>03-11-22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A837BA4-2B9C-470B-84DD-FA8C14295B3A}" type="slidenum">
              <a:rPr lang="en-IN" smtClean="0"/>
              <a:t>‹#›</a:t>
            </a:fld>
            <a:endParaRPr lang="en-IN"/>
          </a:p>
        </p:txBody>
      </p:sp>
    </p:spTree>
    <p:extLst>
      <p:ext uri="{BB962C8B-B14F-4D97-AF65-F5344CB8AC3E}">
        <p14:creationId xmlns:p14="http://schemas.microsoft.com/office/powerpoint/2010/main" val="378331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C5F85-180F-489D-B97C-654D1107F927}" type="datetimeFigureOut">
              <a:rPr lang="en-IN" smtClean="0"/>
              <a:t>03-11-22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A837BA4-2B9C-470B-84DD-FA8C14295B3A}" type="slidenum">
              <a:rPr lang="en-IN" smtClean="0"/>
              <a:t>‹#›</a:t>
            </a:fld>
            <a:endParaRPr lang="en-IN"/>
          </a:p>
        </p:txBody>
      </p:sp>
    </p:spTree>
    <p:extLst>
      <p:ext uri="{BB962C8B-B14F-4D97-AF65-F5344CB8AC3E}">
        <p14:creationId xmlns:p14="http://schemas.microsoft.com/office/powerpoint/2010/main" val="264686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C5F85-180F-489D-B97C-654D1107F927}" type="datetimeFigureOut">
              <a:rPr lang="en-IN" smtClean="0"/>
              <a:t>03-11-22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A837BA4-2B9C-470B-84DD-FA8C14295B3A}" type="slidenum">
              <a:rPr lang="en-IN" smtClean="0"/>
              <a:t>‹#›</a:t>
            </a:fld>
            <a:endParaRPr lang="en-IN"/>
          </a:p>
        </p:txBody>
      </p:sp>
    </p:spTree>
    <p:extLst>
      <p:ext uri="{BB962C8B-B14F-4D97-AF65-F5344CB8AC3E}">
        <p14:creationId xmlns:p14="http://schemas.microsoft.com/office/powerpoint/2010/main" val="65718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C5F85-180F-489D-B97C-654D1107F927}" type="datetimeFigureOut">
              <a:rPr lang="en-IN" smtClean="0"/>
              <a:t>03-11-22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A837BA4-2B9C-470B-84DD-FA8C14295B3A}" type="slidenum">
              <a:rPr lang="en-IN" smtClean="0"/>
              <a:t>‹#›</a:t>
            </a:fld>
            <a:endParaRPr lang="en-IN"/>
          </a:p>
        </p:txBody>
      </p:sp>
    </p:spTree>
    <p:extLst>
      <p:ext uri="{BB962C8B-B14F-4D97-AF65-F5344CB8AC3E}">
        <p14:creationId xmlns:p14="http://schemas.microsoft.com/office/powerpoint/2010/main" val="496440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C5F85-180F-489D-B97C-654D1107F927}" type="datetimeFigureOut">
              <a:rPr lang="en-IN" smtClean="0"/>
              <a:t>03-11-22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A837BA4-2B9C-470B-84DD-FA8C14295B3A}"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04596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C5F85-180F-489D-B97C-654D1107F927}" type="datetimeFigureOut">
              <a:rPr lang="en-IN" smtClean="0"/>
              <a:t>03-11-22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A837BA4-2B9C-470B-84DD-FA8C14295B3A}" type="slidenum">
              <a:rPr lang="en-IN" smtClean="0"/>
              <a:t>‹#›</a:t>
            </a:fld>
            <a:endParaRPr lang="en-IN"/>
          </a:p>
        </p:txBody>
      </p:sp>
    </p:spTree>
    <p:extLst>
      <p:ext uri="{BB962C8B-B14F-4D97-AF65-F5344CB8AC3E}">
        <p14:creationId xmlns:p14="http://schemas.microsoft.com/office/powerpoint/2010/main" val="3365745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C5F85-180F-489D-B97C-654D1107F927}" type="datetimeFigureOut">
              <a:rPr lang="en-IN" smtClean="0"/>
              <a:t>03-11-22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A837BA4-2B9C-470B-84DD-FA8C14295B3A}" type="slidenum">
              <a:rPr lang="en-IN" smtClean="0"/>
              <a:t>‹#›</a:t>
            </a:fld>
            <a:endParaRPr lang="en-IN"/>
          </a:p>
        </p:txBody>
      </p:sp>
    </p:spTree>
    <p:extLst>
      <p:ext uri="{BB962C8B-B14F-4D97-AF65-F5344CB8AC3E}">
        <p14:creationId xmlns:p14="http://schemas.microsoft.com/office/powerpoint/2010/main" val="379530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C5F85-180F-489D-B97C-654D1107F927}" type="datetimeFigureOut">
              <a:rPr lang="en-IN" smtClean="0"/>
              <a:t>03-11-22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A837BA4-2B9C-470B-84DD-FA8C14295B3A}" type="slidenum">
              <a:rPr lang="en-IN" smtClean="0"/>
              <a:t>‹#›</a:t>
            </a:fld>
            <a:endParaRPr lang="en-IN"/>
          </a:p>
        </p:txBody>
      </p:sp>
    </p:spTree>
    <p:extLst>
      <p:ext uri="{BB962C8B-B14F-4D97-AF65-F5344CB8AC3E}">
        <p14:creationId xmlns:p14="http://schemas.microsoft.com/office/powerpoint/2010/main" val="285680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9C5F85-180F-489D-B97C-654D1107F927}" type="datetimeFigureOut">
              <a:rPr lang="en-IN" smtClean="0"/>
              <a:t>03-11-22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A837BA4-2B9C-470B-84DD-FA8C14295B3A}" type="slidenum">
              <a:rPr lang="en-IN" smtClean="0"/>
              <a:t>‹#›</a:t>
            </a:fld>
            <a:endParaRPr lang="en-IN"/>
          </a:p>
        </p:txBody>
      </p:sp>
    </p:spTree>
    <p:extLst>
      <p:ext uri="{BB962C8B-B14F-4D97-AF65-F5344CB8AC3E}">
        <p14:creationId xmlns:p14="http://schemas.microsoft.com/office/powerpoint/2010/main" val="183433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9C5F85-180F-489D-B97C-654D1107F927}" type="datetimeFigureOut">
              <a:rPr lang="en-IN" smtClean="0"/>
              <a:t>03-11-22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A837BA4-2B9C-470B-84DD-FA8C14295B3A}" type="slidenum">
              <a:rPr lang="en-IN" smtClean="0"/>
              <a:t>‹#›</a:t>
            </a:fld>
            <a:endParaRPr lang="en-IN"/>
          </a:p>
        </p:txBody>
      </p:sp>
    </p:spTree>
    <p:extLst>
      <p:ext uri="{BB962C8B-B14F-4D97-AF65-F5344CB8AC3E}">
        <p14:creationId xmlns:p14="http://schemas.microsoft.com/office/powerpoint/2010/main" val="4289223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9C5F85-180F-489D-B97C-654D1107F927}" type="datetimeFigureOut">
              <a:rPr lang="en-IN" smtClean="0"/>
              <a:t>03-11-22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A837BA4-2B9C-470B-84DD-FA8C14295B3A}" type="slidenum">
              <a:rPr lang="en-IN" smtClean="0"/>
              <a:t>‹#›</a:t>
            </a:fld>
            <a:endParaRPr lang="en-IN"/>
          </a:p>
        </p:txBody>
      </p:sp>
    </p:spTree>
    <p:extLst>
      <p:ext uri="{BB962C8B-B14F-4D97-AF65-F5344CB8AC3E}">
        <p14:creationId xmlns:p14="http://schemas.microsoft.com/office/powerpoint/2010/main" val="4165847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19C5F85-180F-489D-B97C-654D1107F927}" type="datetimeFigureOut">
              <a:rPr lang="en-IN" smtClean="0"/>
              <a:t>03-11-22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A837BA4-2B9C-470B-84DD-FA8C14295B3A}" type="slidenum">
              <a:rPr lang="en-IN" smtClean="0"/>
              <a:t>‹#›</a:t>
            </a:fld>
            <a:endParaRPr lang="en-IN"/>
          </a:p>
        </p:txBody>
      </p:sp>
    </p:spTree>
    <p:extLst>
      <p:ext uri="{BB962C8B-B14F-4D97-AF65-F5344CB8AC3E}">
        <p14:creationId xmlns:p14="http://schemas.microsoft.com/office/powerpoint/2010/main" val="2967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9C5F85-180F-489D-B97C-654D1107F927}" type="datetimeFigureOut">
              <a:rPr lang="en-IN" smtClean="0"/>
              <a:t>03-11-22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A837BA4-2B9C-470B-84DD-FA8C14295B3A}" type="slidenum">
              <a:rPr lang="en-IN" smtClean="0"/>
              <a:t>‹#›</a:t>
            </a:fld>
            <a:endParaRPr lang="en-IN"/>
          </a:p>
        </p:txBody>
      </p:sp>
    </p:spTree>
    <p:extLst>
      <p:ext uri="{BB962C8B-B14F-4D97-AF65-F5344CB8AC3E}">
        <p14:creationId xmlns:p14="http://schemas.microsoft.com/office/powerpoint/2010/main" val="254607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9C5F85-180F-489D-B97C-654D1107F927}" type="datetimeFigureOut">
              <a:rPr lang="en-IN" smtClean="0"/>
              <a:t>03-11-22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A837BA4-2B9C-470B-84DD-FA8C14295B3A}" type="slidenum">
              <a:rPr lang="en-IN" smtClean="0"/>
              <a:t>‹#›</a:t>
            </a:fld>
            <a:endParaRPr lang="en-IN"/>
          </a:p>
        </p:txBody>
      </p:sp>
    </p:spTree>
    <p:extLst>
      <p:ext uri="{BB962C8B-B14F-4D97-AF65-F5344CB8AC3E}">
        <p14:creationId xmlns:p14="http://schemas.microsoft.com/office/powerpoint/2010/main" val="339463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9C5F85-180F-489D-B97C-654D1107F927}" type="datetimeFigureOut">
              <a:rPr lang="en-IN" smtClean="0"/>
              <a:t>03-11-22</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837BA4-2B9C-470B-84DD-FA8C14295B3A}" type="slidenum">
              <a:rPr lang="en-IN" smtClean="0"/>
              <a:t>‹#›</a:t>
            </a:fld>
            <a:endParaRPr lang="en-IN"/>
          </a:p>
        </p:txBody>
      </p:sp>
    </p:spTree>
    <p:extLst>
      <p:ext uri="{BB962C8B-B14F-4D97-AF65-F5344CB8AC3E}">
        <p14:creationId xmlns:p14="http://schemas.microsoft.com/office/powerpoint/2010/main" val="239155686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n.wikipedia.org/wiki/Vital_capacit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y.clevelandclinic.org/health/body/21728-esophagus" TargetMode="External"/><Relationship Id="rId2" Type="http://schemas.openxmlformats.org/officeDocument/2006/relationships/hyperlink" Target="https://my.clevelandclinic.org/health/body/21765-mouth" TargetMode="External"/><Relationship Id="rId1" Type="http://schemas.openxmlformats.org/officeDocument/2006/relationships/slideLayout" Target="../slideLayouts/slideLayout2.xml"/><Relationship Id="rId4" Type="http://schemas.openxmlformats.org/officeDocument/2006/relationships/hyperlink" Target="https://my.clevelandclinic.org/health/body/22892-peristalsi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y.clevelandclinic.org/health/body/22135-small-intestine" TargetMode="External"/><Relationship Id="rId2" Type="http://schemas.openxmlformats.org/officeDocument/2006/relationships/hyperlink" Target="https://my.clevelandclinic.org/health/body/21758-stomach"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my.clevelandclinic.org/health/articles/21481-liver" TargetMode="External"/><Relationship Id="rId2" Type="http://schemas.openxmlformats.org/officeDocument/2006/relationships/hyperlink" Target="https://my.clevelandclinic.org/health/body/21743-pancrea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y.clevelandclinic.org/health/body/22134-colon-large-intestine" TargetMode="External"/><Relationship Id="rId2" Type="http://schemas.openxmlformats.org/officeDocument/2006/relationships/hyperlink" Target="https://my.clevelandclinic.org/health/body/21690-gallbladd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britannica.com/science/glycogen" TargetMode="External"/><Relationship Id="rId3" Type="http://schemas.openxmlformats.org/officeDocument/2006/relationships/hyperlink" Target="https://en.wikipedia.org/wiki/Cellular_respiration" TargetMode="External"/><Relationship Id="rId7" Type="http://schemas.openxmlformats.org/officeDocument/2006/relationships/hyperlink" Target="https://www.britannica.com/science/starch" TargetMode="External"/><Relationship Id="rId12" Type="http://schemas.openxmlformats.org/officeDocument/2006/relationships/hyperlink" Target="https://www.britannica.com/science/glycerol" TargetMode="External"/><Relationship Id="rId2" Type="http://schemas.openxmlformats.org/officeDocument/2006/relationships/hyperlink" Target="https://en.wikipedia.org/wiki/Catabolic" TargetMode="External"/><Relationship Id="rId1" Type="http://schemas.openxmlformats.org/officeDocument/2006/relationships/slideLayout" Target="../slideLayouts/slideLayout2.xml"/><Relationship Id="rId6" Type="http://schemas.openxmlformats.org/officeDocument/2006/relationships/hyperlink" Target="https://www.merriam-webster.com/dictionary/constituent" TargetMode="External"/><Relationship Id="rId11" Type="http://schemas.openxmlformats.org/officeDocument/2006/relationships/hyperlink" Target="https://www.britannica.com/science/fatty-acid" TargetMode="External"/><Relationship Id="rId5" Type="http://schemas.openxmlformats.org/officeDocument/2006/relationships/hyperlink" Target="https://en.wikipedia.org/wiki/Biosynthesis" TargetMode="External"/><Relationship Id="rId10" Type="http://schemas.openxmlformats.org/officeDocument/2006/relationships/hyperlink" Target="https://www.britannica.com/science/lipid" TargetMode="External"/><Relationship Id="rId4" Type="http://schemas.openxmlformats.org/officeDocument/2006/relationships/hyperlink" Target="https://en.wikipedia.org/wiki/Anabolic" TargetMode="External"/><Relationship Id="rId9" Type="http://schemas.openxmlformats.org/officeDocument/2006/relationships/hyperlink" Target="https://www.britannica.com/science/glucos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E7DA8-698F-48AF-B871-FFEF583A09E0}"/>
              </a:ext>
            </a:extLst>
          </p:cNvPr>
          <p:cNvSpPr>
            <a:spLocks noGrp="1"/>
          </p:cNvSpPr>
          <p:nvPr>
            <p:ph type="ctrTitle"/>
          </p:nvPr>
        </p:nvSpPr>
        <p:spPr>
          <a:xfrm>
            <a:off x="1098958" y="1964267"/>
            <a:ext cx="10061167" cy="2421464"/>
          </a:xfrm>
        </p:spPr>
        <p:txBody>
          <a:bodyPr>
            <a:normAutofit/>
          </a:bodyPr>
          <a:lstStyle/>
          <a:p>
            <a:pPr algn="ctr"/>
            <a:r>
              <a:rPr lang="en-IN" dirty="0"/>
              <a:t>UNIT – 2</a:t>
            </a:r>
            <a:br>
              <a:rPr lang="en-IN" dirty="0"/>
            </a:br>
            <a:r>
              <a:rPr lang="en-IN" dirty="0"/>
              <a:t>RESPIRATORY SYSTEM</a:t>
            </a:r>
            <a:br>
              <a:rPr lang="en-IN" dirty="0"/>
            </a:br>
            <a:endParaRPr lang="en-IN" dirty="0"/>
          </a:p>
        </p:txBody>
      </p:sp>
      <p:sp>
        <p:nvSpPr>
          <p:cNvPr id="3" name="Subtitle 2">
            <a:extLst>
              <a:ext uri="{FF2B5EF4-FFF2-40B4-BE49-F238E27FC236}">
                <a16:creationId xmlns:a16="http://schemas.microsoft.com/office/drawing/2014/main" id="{E00CD41E-03E5-450F-B5E3-E299D5864626}"/>
              </a:ext>
            </a:extLst>
          </p:cNvPr>
          <p:cNvSpPr>
            <a:spLocks noGrp="1"/>
          </p:cNvSpPr>
          <p:nvPr>
            <p:ph type="subTitle" idx="1"/>
          </p:nvPr>
        </p:nvSpPr>
        <p:spPr>
          <a:xfrm>
            <a:off x="206928" y="5251508"/>
            <a:ext cx="2729219" cy="1289808"/>
          </a:xfrm>
        </p:spPr>
        <p:txBody>
          <a:bodyPr>
            <a:normAutofit/>
          </a:bodyPr>
          <a:lstStyle/>
          <a:p>
            <a:pPr algn="l"/>
            <a:r>
              <a:rPr lang="en-IN" dirty="0"/>
              <a:t>VISHAL KUMAR </a:t>
            </a:r>
          </a:p>
          <a:p>
            <a:pPr algn="l"/>
            <a:r>
              <a:rPr lang="en-IN" dirty="0"/>
              <a:t>ASSISTANT PROFESSOR</a:t>
            </a:r>
          </a:p>
          <a:p>
            <a:pPr algn="l"/>
            <a:r>
              <a:rPr lang="en-IN" dirty="0"/>
              <a:t>CSJMU</a:t>
            </a:r>
          </a:p>
        </p:txBody>
      </p:sp>
    </p:spTree>
    <p:extLst>
      <p:ext uri="{BB962C8B-B14F-4D97-AF65-F5344CB8AC3E}">
        <p14:creationId xmlns:p14="http://schemas.microsoft.com/office/powerpoint/2010/main" val="3927744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51AF-DF6B-4765-8C47-6E4BB472EC52}"/>
              </a:ext>
            </a:extLst>
          </p:cNvPr>
          <p:cNvSpPr>
            <a:spLocks noGrp="1"/>
          </p:cNvSpPr>
          <p:nvPr>
            <p:ph type="title"/>
          </p:nvPr>
        </p:nvSpPr>
        <p:spPr>
          <a:xfrm>
            <a:off x="685801" y="123039"/>
            <a:ext cx="10131425" cy="943761"/>
          </a:xfrm>
        </p:spPr>
        <p:txBody>
          <a:bodyPr/>
          <a:lstStyle/>
          <a:p>
            <a:pPr algn="ctr"/>
            <a:r>
              <a:rPr lang="en-US" b="1" i="0" dirty="0">
                <a:effectLst/>
                <a:latin typeface="Open Sans" panose="020B0606030504020204" pitchFamily="34" charset="0"/>
              </a:rPr>
              <a:t>Expiration</a:t>
            </a:r>
            <a:endParaRPr lang="en-IN" dirty="0"/>
          </a:p>
        </p:txBody>
      </p:sp>
      <p:sp>
        <p:nvSpPr>
          <p:cNvPr id="3" name="Content Placeholder 2">
            <a:extLst>
              <a:ext uri="{FF2B5EF4-FFF2-40B4-BE49-F238E27FC236}">
                <a16:creationId xmlns:a16="http://schemas.microsoft.com/office/drawing/2014/main" id="{C0B43840-6123-4EF3-AF58-C79B52364062}"/>
              </a:ext>
            </a:extLst>
          </p:cNvPr>
          <p:cNvSpPr>
            <a:spLocks noGrp="1"/>
          </p:cNvSpPr>
          <p:nvPr>
            <p:ph idx="1"/>
          </p:nvPr>
        </p:nvSpPr>
        <p:spPr>
          <a:xfrm>
            <a:off x="685801" y="914401"/>
            <a:ext cx="10131425" cy="5943600"/>
          </a:xfrm>
        </p:spPr>
        <p:txBody>
          <a:bodyPr/>
          <a:lstStyle/>
          <a:p>
            <a:pPr algn="l" fontAlgn="base"/>
            <a:r>
              <a:rPr lang="en-US" b="0" i="0" dirty="0">
                <a:effectLst/>
                <a:latin typeface="Open Sans" panose="020B0606030504020204" pitchFamily="34" charset="0"/>
              </a:rPr>
              <a:t>It takes place when the size of thoracic cavity is reduced and air pressure is increased.</a:t>
            </a:r>
          </a:p>
          <a:p>
            <a:pPr algn="l" fontAlgn="base"/>
            <a:r>
              <a:rPr lang="en-US" b="0" i="0" dirty="0">
                <a:effectLst/>
                <a:latin typeface="Open Sans" panose="020B0606030504020204" pitchFamily="34" charset="0"/>
              </a:rPr>
              <a:t>Involves following events</a:t>
            </a:r>
          </a:p>
          <a:p>
            <a:pPr algn="l" fontAlgn="base">
              <a:buFont typeface="Arial" panose="020B0604020202020204" pitchFamily="34" charset="0"/>
              <a:buChar char="•"/>
            </a:pPr>
            <a:r>
              <a:rPr lang="en-US" b="0" i="0" dirty="0">
                <a:effectLst/>
                <a:latin typeface="Open Sans" panose="020B0606030504020204" pitchFamily="34" charset="0"/>
              </a:rPr>
              <a:t>The internal intercoastal muscle contracts and external intercoastal muscles relaxes.</a:t>
            </a:r>
          </a:p>
          <a:p>
            <a:pPr algn="l" fontAlgn="base">
              <a:buFont typeface="Arial" panose="020B0604020202020204" pitchFamily="34" charset="0"/>
              <a:buChar char="•"/>
            </a:pPr>
            <a:r>
              <a:rPr lang="en-US" b="0" i="0" dirty="0">
                <a:effectLst/>
                <a:latin typeface="Open Sans" panose="020B0606030504020204" pitchFamily="34" charset="0"/>
              </a:rPr>
              <a:t>Due to contraction of internal intercoastal muscle, ribs are pulled inward, resulting in decrease in size of thoracic cavity</a:t>
            </a:r>
          </a:p>
          <a:p>
            <a:pPr algn="l" fontAlgn="base">
              <a:buFont typeface="Arial" panose="020B0604020202020204" pitchFamily="34" charset="0"/>
              <a:buChar char="•"/>
            </a:pPr>
            <a:r>
              <a:rPr lang="en-US" dirty="0">
                <a:latin typeface="Open Sans" panose="020B0606030504020204" pitchFamily="34" charset="0"/>
              </a:rPr>
              <a:t>Now</a:t>
            </a:r>
            <a:r>
              <a:rPr lang="en-US" b="0" i="0" dirty="0">
                <a:effectLst/>
                <a:latin typeface="Open Sans" panose="020B0606030504020204" pitchFamily="34" charset="0"/>
              </a:rPr>
              <a:t> the diaphragm is pushed upward due to its relaxation</a:t>
            </a:r>
          </a:p>
          <a:p>
            <a:pPr algn="l" fontAlgn="base">
              <a:buFont typeface="Arial" panose="020B0604020202020204" pitchFamily="34" charset="0"/>
              <a:buChar char="•"/>
            </a:pPr>
            <a:r>
              <a:rPr lang="en-US" b="0" i="0" dirty="0">
                <a:effectLst/>
                <a:latin typeface="Open Sans" panose="020B0606030504020204" pitchFamily="34" charset="0"/>
              </a:rPr>
              <a:t>With the decrease in size of thoracic cavity, lungs is compressed</a:t>
            </a:r>
          </a:p>
          <a:p>
            <a:pPr algn="l" fontAlgn="base">
              <a:buFont typeface="Arial" panose="020B0604020202020204" pitchFamily="34" charset="0"/>
              <a:buChar char="•"/>
            </a:pPr>
            <a:r>
              <a:rPr lang="en-US" b="0" i="0" dirty="0">
                <a:effectLst/>
                <a:latin typeface="Open Sans" panose="020B0606030504020204" pitchFamily="34" charset="0"/>
              </a:rPr>
              <a:t>As lungs is compressed, pressure increases, so the air is forced outside.</a:t>
            </a:r>
          </a:p>
          <a:p>
            <a:endParaRPr lang="en-IN" dirty="0"/>
          </a:p>
        </p:txBody>
      </p:sp>
    </p:spTree>
    <p:extLst>
      <p:ext uri="{BB962C8B-B14F-4D97-AF65-F5344CB8AC3E}">
        <p14:creationId xmlns:p14="http://schemas.microsoft.com/office/powerpoint/2010/main" val="1298076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ED0A6-0649-4D14-8947-2DBC6F9987EF}"/>
              </a:ext>
            </a:extLst>
          </p:cNvPr>
          <p:cNvPicPr>
            <a:picLocks noChangeAspect="1"/>
          </p:cNvPicPr>
          <p:nvPr/>
        </p:nvPicPr>
        <p:blipFill rotWithShape="1">
          <a:blip r:embed="rId2">
            <a:extLst>
              <a:ext uri="{28A0092B-C50C-407E-A947-70E740481C1C}">
                <a14:useLocalDpi xmlns:a14="http://schemas.microsoft.com/office/drawing/2010/main" val="0"/>
              </a:ext>
            </a:extLst>
          </a:blip>
          <a:srcRect t="14366" b="11145"/>
          <a:stretch/>
        </p:blipFill>
        <p:spPr>
          <a:xfrm>
            <a:off x="0" y="245378"/>
            <a:ext cx="12187545" cy="6367244"/>
          </a:xfrm>
          <a:prstGeom prst="rect">
            <a:avLst/>
          </a:prstGeom>
        </p:spPr>
      </p:pic>
    </p:spTree>
    <p:extLst>
      <p:ext uri="{BB962C8B-B14F-4D97-AF65-F5344CB8AC3E}">
        <p14:creationId xmlns:p14="http://schemas.microsoft.com/office/powerpoint/2010/main" val="281998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52CA76AE-7A12-47D7-8591-90C0B3FD4DD7}"/>
              </a:ext>
            </a:extLst>
          </p:cNvPr>
          <p:cNvGraphicFramePr>
            <a:graphicFrameLocks noGrp="1"/>
          </p:cNvGraphicFramePr>
          <p:nvPr>
            <p:extLst>
              <p:ext uri="{D42A27DB-BD31-4B8C-83A1-F6EECF244321}">
                <p14:modId xmlns:p14="http://schemas.microsoft.com/office/powerpoint/2010/main" val="174336444"/>
              </p:ext>
            </p:extLst>
          </p:nvPr>
        </p:nvGraphicFramePr>
        <p:xfrm>
          <a:off x="685799" y="3320416"/>
          <a:ext cx="10131424" cy="2834640"/>
        </p:xfrm>
        <a:graphic>
          <a:graphicData uri="http://schemas.openxmlformats.org/drawingml/2006/table">
            <a:tbl>
              <a:tblPr/>
              <a:tblGrid>
                <a:gridCol w="2532856">
                  <a:extLst>
                    <a:ext uri="{9D8B030D-6E8A-4147-A177-3AD203B41FA5}">
                      <a16:colId xmlns:a16="http://schemas.microsoft.com/office/drawing/2014/main" val="3287414334"/>
                    </a:ext>
                  </a:extLst>
                </a:gridCol>
                <a:gridCol w="2532856">
                  <a:extLst>
                    <a:ext uri="{9D8B030D-6E8A-4147-A177-3AD203B41FA5}">
                      <a16:colId xmlns:a16="http://schemas.microsoft.com/office/drawing/2014/main" val="661699288"/>
                    </a:ext>
                  </a:extLst>
                </a:gridCol>
                <a:gridCol w="2532856">
                  <a:extLst>
                    <a:ext uri="{9D8B030D-6E8A-4147-A177-3AD203B41FA5}">
                      <a16:colId xmlns:a16="http://schemas.microsoft.com/office/drawing/2014/main" val="1341028273"/>
                    </a:ext>
                  </a:extLst>
                </a:gridCol>
                <a:gridCol w="2532856">
                  <a:extLst>
                    <a:ext uri="{9D8B030D-6E8A-4147-A177-3AD203B41FA5}">
                      <a16:colId xmlns:a16="http://schemas.microsoft.com/office/drawing/2014/main" val="2502769064"/>
                    </a:ext>
                  </a:extLst>
                </a:gridCol>
              </a:tblGrid>
              <a:tr h="0">
                <a:tc gridSpan="4">
                  <a:txBody>
                    <a:bodyPr/>
                    <a:lstStyle/>
                    <a:p>
                      <a:r>
                        <a:rPr lang="en-US" dirty="0">
                          <a:solidFill>
                            <a:schemeClr val="bg1"/>
                          </a:solidFill>
                        </a:rPr>
                        <a:t>Lung capacities in healthy adults[10]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463519163"/>
                  </a:ext>
                </a:extLst>
              </a:tr>
              <a:tr h="0">
                <a:tc rowSpan="2">
                  <a:txBody>
                    <a:bodyPr/>
                    <a:lstStyle/>
                    <a:p>
                      <a:pPr algn="ctr"/>
                      <a:r>
                        <a:rPr lang="en-IN">
                          <a:solidFill>
                            <a:schemeClr val="bg1"/>
                          </a:solidFill>
                          <a:effectLst/>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gridSpan="2">
                  <a:txBody>
                    <a:bodyPr/>
                    <a:lstStyle/>
                    <a:p>
                      <a:pPr algn="ctr"/>
                      <a:r>
                        <a:rPr lang="en-IN" dirty="0">
                          <a:solidFill>
                            <a:schemeClr val="bg1"/>
                          </a:solidFill>
                          <a:effectLst/>
                        </a:rPr>
                        <a:t>Average value (litres)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hMerge="1">
                  <a:txBody>
                    <a:bodyPr/>
                    <a:lstStyle/>
                    <a:p>
                      <a:endParaRPr lang="en-IN"/>
                    </a:p>
                  </a:txBody>
                  <a:tcPr/>
                </a:tc>
                <a:tc rowSpan="2">
                  <a:txBody>
                    <a:bodyPr/>
                    <a:lstStyle/>
                    <a:p>
                      <a:pPr algn="ctr"/>
                      <a:r>
                        <a:rPr lang="en-IN">
                          <a:solidFill>
                            <a:schemeClr val="bg1"/>
                          </a:solidFill>
                          <a:effectLst/>
                        </a:rPr>
                        <a:t>Derivation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11474322"/>
                  </a:ext>
                </a:extLst>
              </a:tr>
              <a:tr h="0">
                <a:tc vMerge="1">
                  <a:txBody>
                    <a:bodyPr/>
                    <a:lstStyle/>
                    <a:p>
                      <a:endParaRPr lang="en-IN"/>
                    </a:p>
                  </a:txBody>
                  <a:tcPr/>
                </a:tc>
                <a:tc>
                  <a:txBody>
                    <a:bodyPr/>
                    <a:lstStyle/>
                    <a:p>
                      <a:pPr algn="ctr"/>
                      <a:r>
                        <a:rPr lang="en-IN">
                          <a:solidFill>
                            <a:schemeClr val="bg1"/>
                          </a:solidFill>
                          <a:effectLst/>
                        </a:rPr>
                        <a:t>In men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dirty="0">
                          <a:solidFill>
                            <a:schemeClr val="bg1"/>
                          </a:solidFill>
                          <a:effectLst/>
                        </a:rPr>
                        <a:t>In women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en-IN"/>
                    </a:p>
                  </a:txBody>
                  <a:tcPr/>
                </a:tc>
                <a:extLst>
                  <a:ext uri="{0D108BD9-81ED-4DB2-BD59-A6C34878D82A}">
                    <a16:rowId xmlns:a16="http://schemas.microsoft.com/office/drawing/2014/main" val="2847004157"/>
                  </a:ext>
                </a:extLst>
              </a:tr>
              <a:tr h="0">
                <a:tc>
                  <a:txBody>
                    <a:bodyPr/>
                    <a:lstStyle/>
                    <a:p>
                      <a:r>
                        <a:rPr lang="en-IN" u="none" strike="noStrike">
                          <a:solidFill>
                            <a:schemeClr val="bg1"/>
                          </a:solidFill>
                          <a:effectLst/>
                          <a:hlinkClick r:id="rId2" tooltip="Vital capacity">
                            <a:extLst>
                              <a:ext uri="{A12FA001-AC4F-418D-AE19-62706E023703}">
                                <ahyp:hlinkClr xmlns:ahyp="http://schemas.microsoft.com/office/drawing/2018/hyperlinkcolor" val="tx"/>
                              </a:ext>
                            </a:extLst>
                          </a:hlinkClick>
                        </a:rPr>
                        <a:t>Vital capacity</a:t>
                      </a:r>
                      <a:endParaRPr lang="en-IN">
                        <a:solidFill>
                          <a:schemeClr val="bg1"/>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a:solidFill>
                            <a:schemeClr val="bg1"/>
                          </a:solidFill>
                          <a:effectLst/>
                        </a:rPr>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a:solidFill>
                            <a:schemeClr val="bg1"/>
                          </a:solidFill>
                          <a:effectLst/>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N" dirty="0">
                          <a:solidFill>
                            <a:schemeClr val="bg1"/>
                          </a:solidFill>
                          <a:effectLst/>
                        </a:rPr>
                        <a:t>IRV + TV + ERV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526361226"/>
                  </a:ext>
                </a:extLst>
              </a:tr>
              <a:tr h="0">
                <a:tc>
                  <a:txBody>
                    <a:bodyPr/>
                    <a:lstStyle/>
                    <a:p>
                      <a:r>
                        <a:rPr lang="en-IN">
                          <a:solidFill>
                            <a:schemeClr val="bg1"/>
                          </a:solidFill>
                          <a:effectLst/>
                        </a:rPr>
                        <a:t>Inspiratory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a:solidFill>
                            <a:schemeClr val="bg1"/>
                          </a:solidFill>
                          <a:effectLst/>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a:solidFill>
                            <a:schemeClr val="bg1"/>
                          </a:solidFill>
                          <a:effectLst/>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N">
                          <a:solidFill>
                            <a:schemeClr val="bg1"/>
                          </a:solidFill>
                          <a:effectLst/>
                        </a:rPr>
                        <a:t>IRV + 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563336839"/>
                  </a:ext>
                </a:extLst>
              </a:tr>
              <a:tr h="0">
                <a:tc>
                  <a:txBody>
                    <a:bodyPr/>
                    <a:lstStyle/>
                    <a:p>
                      <a:r>
                        <a:rPr lang="en-IN">
                          <a:solidFill>
                            <a:schemeClr val="bg1"/>
                          </a:solidFill>
                          <a:effectLst/>
                        </a:rPr>
                        <a:t>Functional residual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a:solidFill>
                            <a:schemeClr val="bg1"/>
                          </a:solidFill>
                          <a:effectLst/>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dirty="0">
                          <a:solidFill>
                            <a:schemeClr val="bg1"/>
                          </a:solidFill>
                          <a:effectLst/>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N">
                          <a:solidFill>
                            <a:schemeClr val="bg1"/>
                          </a:solidFill>
                          <a:effectLst/>
                        </a:rPr>
                        <a:t>ERV + RV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650790460"/>
                  </a:ext>
                </a:extLst>
              </a:tr>
              <a:tr h="0">
                <a:tc>
                  <a:txBody>
                    <a:bodyPr/>
                    <a:lstStyle/>
                    <a:p>
                      <a:r>
                        <a:rPr lang="en-IN">
                          <a:solidFill>
                            <a:schemeClr val="bg1"/>
                          </a:solidFill>
                          <a:effectLst/>
                        </a:rPr>
                        <a:t>Total lung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a:solidFill>
                            <a:schemeClr val="bg1"/>
                          </a:solidFill>
                          <a:effectLst/>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IN">
                          <a:solidFill>
                            <a:schemeClr val="bg1"/>
                          </a:solidFill>
                          <a:effectLst/>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IN" dirty="0">
                          <a:solidFill>
                            <a:schemeClr val="bg1"/>
                          </a:solidFill>
                          <a:effectLst/>
                        </a:rPr>
                        <a:t>IRV + TV + ERV + RV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652988636"/>
                  </a:ext>
                </a:extLst>
              </a:tr>
            </a:tbl>
          </a:graphicData>
        </a:graphic>
      </p:graphicFrame>
      <p:graphicFrame>
        <p:nvGraphicFramePr>
          <p:cNvPr id="8" name="Table 7">
            <a:extLst>
              <a:ext uri="{FF2B5EF4-FFF2-40B4-BE49-F238E27FC236}">
                <a16:creationId xmlns:a16="http://schemas.microsoft.com/office/drawing/2014/main" id="{FF890C73-7580-4B92-A406-4A53E1F67697}"/>
              </a:ext>
            </a:extLst>
          </p:cNvPr>
          <p:cNvGraphicFramePr>
            <a:graphicFrameLocks noGrp="1"/>
          </p:cNvGraphicFramePr>
          <p:nvPr>
            <p:extLst>
              <p:ext uri="{D42A27DB-BD31-4B8C-83A1-F6EECF244321}">
                <p14:modId xmlns:p14="http://schemas.microsoft.com/office/powerpoint/2010/main" val="1177565496"/>
              </p:ext>
            </p:extLst>
          </p:nvPr>
        </p:nvGraphicFramePr>
        <p:xfrm>
          <a:off x="685797" y="377505"/>
          <a:ext cx="10131423" cy="2620828"/>
        </p:xfrm>
        <a:graphic>
          <a:graphicData uri="http://schemas.openxmlformats.org/drawingml/2006/table">
            <a:tbl>
              <a:tblPr/>
              <a:tblGrid>
                <a:gridCol w="3377141">
                  <a:extLst>
                    <a:ext uri="{9D8B030D-6E8A-4147-A177-3AD203B41FA5}">
                      <a16:colId xmlns:a16="http://schemas.microsoft.com/office/drawing/2014/main" val="160300420"/>
                    </a:ext>
                  </a:extLst>
                </a:gridCol>
                <a:gridCol w="3377141">
                  <a:extLst>
                    <a:ext uri="{9D8B030D-6E8A-4147-A177-3AD203B41FA5}">
                      <a16:colId xmlns:a16="http://schemas.microsoft.com/office/drawing/2014/main" val="2391850262"/>
                    </a:ext>
                  </a:extLst>
                </a:gridCol>
                <a:gridCol w="3377141">
                  <a:extLst>
                    <a:ext uri="{9D8B030D-6E8A-4147-A177-3AD203B41FA5}">
                      <a16:colId xmlns:a16="http://schemas.microsoft.com/office/drawing/2014/main" val="109989883"/>
                    </a:ext>
                  </a:extLst>
                </a:gridCol>
              </a:tblGrid>
              <a:tr h="374404">
                <a:tc gridSpan="3">
                  <a:txBody>
                    <a:bodyPr/>
                    <a:lstStyle/>
                    <a:p>
                      <a:r>
                        <a:rPr lang="en-US" sz="1800" dirty="0">
                          <a:solidFill>
                            <a:schemeClr val="bg1"/>
                          </a:solidFill>
                        </a:rPr>
                        <a:t>Average lung volumes in healthy adults[10]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514097162"/>
                  </a:ext>
                </a:extLst>
              </a:tr>
              <a:tr h="374404">
                <a:tc rowSpan="2">
                  <a:txBody>
                    <a:bodyPr/>
                    <a:lstStyle/>
                    <a:p>
                      <a:pPr algn="ctr"/>
                      <a:r>
                        <a:rPr lang="en-IN" sz="1800" dirty="0">
                          <a:solidFill>
                            <a:schemeClr val="bg1"/>
                          </a:solidFill>
                          <a:effectLst/>
                        </a:rPr>
                        <a:t>Volume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2">
                  <a:txBody>
                    <a:bodyPr/>
                    <a:lstStyle/>
                    <a:p>
                      <a:pPr algn="ctr"/>
                      <a:r>
                        <a:rPr lang="en-IN" sz="1800" dirty="0">
                          <a:solidFill>
                            <a:schemeClr val="bg1"/>
                          </a:solidFill>
                          <a:effectLst/>
                        </a:rPr>
                        <a:t>Value (litres)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hMerge="1">
                  <a:txBody>
                    <a:bodyPr/>
                    <a:lstStyle/>
                    <a:p>
                      <a:endParaRPr lang="en-IN"/>
                    </a:p>
                  </a:txBody>
                  <a:tcPr/>
                </a:tc>
                <a:extLst>
                  <a:ext uri="{0D108BD9-81ED-4DB2-BD59-A6C34878D82A}">
                    <a16:rowId xmlns:a16="http://schemas.microsoft.com/office/drawing/2014/main" val="1489788567"/>
                  </a:ext>
                </a:extLst>
              </a:tr>
              <a:tr h="374404">
                <a:tc vMerge="1">
                  <a:txBody>
                    <a:bodyPr/>
                    <a:lstStyle/>
                    <a:p>
                      <a:endParaRPr lang="en-IN"/>
                    </a:p>
                  </a:txBody>
                  <a:tcPr/>
                </a:tc>
                <a:tc>
                  <a:txBody>
                    <a:bodyPr/>
                    <a:lstStyle/>
                    <a:p>
                      <a:pPr algn="ctr"/>
                      <a:r>
                        <a:rPr lang="en-IN" sz="1800" dirty="0">
                          <a:solidFill>
                            <a:schemeClr val="bg1"/>
                          </a:solidFill>
                          <a:effectLst/>
                        </a:rPr>
                        <a:t>In men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IN" sz="1800">
                          <a:solidFill>
                            <a:schemeClr val="bg1"/>
                          </a:solidFill>
                          <a:effectLst/>
                        </a:rPr>
                        <a:t>In women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556683330"/>
                  </a:ext>
                </a:extLst>
              </a:tr>
              <a:tr h="374404">
                <a:tc>
                  <a:txBody>
                    <a:bodyPr/>
                    <a:lstStyle/>
                    <a:p>
                      <a:r>
                        <a:rPr lang="en-IN" sz="1800">
                          <a:solidFill>
                            <a:schemeClr val="bg1"/>
                          </a:solidFill>
                          <a:effectLst/>
                        </a:rPr>
                        <a:t>Inspiratory reserve volume (IRV)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IN" sz="1800" dirty="0">
                          <a:solidFill>
                            <a:schemeClr val="bg1"/>
                          </a:solidFill>
                          <a:effectLst/>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IN" sz="1800">
                          <a:solidFill>
                            <a:schemeClr val="bg1"/>
                          </a:solidFill>
                          <a:effectLst/>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74669351"/>
                  </a:ext>
                </a:extLst>
              </a:tr>
              <a:tr h="374404">
                <a:tc>
                  <a:txBody>
                    <a:bodyPr/>
                    <a:lstStyle/>
                    <a:p>
                      <a:r>
                        <a:rPr lang="en-IN" sz="1800">
                          <a:solidFill>
                            <a:schemeClr val="bg1"/>
                          </a:solidFill>
                          <a:effectLst/>
                        </a:rPr>
                        <a:t>Tidal volume (TV)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IN" sz="1800" dirty="0">
                          <a:solidFill>
                            <a:schemeClr val="bg1"/>
                          </a:solidFill>
                          <a:effectLst/>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IN" sz="1800">
                          <a:solidFill>
                            <a:schemeClr val="bg1"/>
                          </a:solidFill>
                          <a:effectLst/>
                        </a:rPr>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64925273"/>
                  </a:ext>
                </a:extLst>
              </a:tr>
              <a:tr h="374404">
                <a:tc>
                  <a:txBody>
                    <a:bodyPr/>
                    <a:lstStyle/>
                    <a:p>
                      <a:r>
                        <a:rPr lang="en-IN" sz="1800">
                          <a:solidFill>
                            <a:schemeClr val="bg1"/>
                          </a:solidFill>
                          <a:effectLst/>
                        </a:rPr>
                        <a:t>Expiratory reserve volume (ERV)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IN" sz="1800">
                          <a:solidFill>
                            <a:schemeClr val="bg1"/>
                          </a:solidFill>
                          <a:effectLst/>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IN" sz="1800">
                          <a:solidFill>
                            <a:schemeClr val="bg1"/>
                          </a:solidFill>
                          <a:effectLst/>
                        </a:rPr>
                        <a:t>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97763844"/>
                  </a:ext>
                </a:extLst>
              </a:tr>
              <a:tr h="374404">
                <a:tc>
                  <a:txBody>
                    <a:bodyPr/>
                    <a:lstStyle/>
                    <a:p>
                      <a:r>
                        <a:rPr lang="en-IN" sz="1800">
                          <a:solidFill>
                            <a:schemeClr val="bg1"/>
                          </a:solidFill>
                          <a:effectLst/>
                        </a:rPr>
                        <a:t>Residual volume (RV)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IN" sz="1800">
                          <a:solidFill>
                            <a:schemeClr val="bg1"/>
                          </a:solidFill>
                          <a:effectLst/>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IN" sz="1800" dirty="0">
                          <a:solidFill>
                            <a:schemeClr val="bg1"/>
                          </a:solidFill>
                          <a:effectLst/>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951262172"/>
                  </a:ext>
                </a:extLst>
              </a:tr>
            </a:tbl>
          </a:graphicData>
        </a:graphic>
      </p:graphicFrame>
    </p:spTree>
    <p:extLst>
      <p:ext uri="{BB962C8B-B14F-4D97-AF65-F5344CB8AC3E}">
        <p14:creationId xmlns:p14="http://schemas.microsoft.com/office/powerpoint/2010/main" val="3393021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B31FD-7AF9-479F-9EC3-8A3A394415F9}"/>
              </a:ext>
            </a:extLst>
          </p:cNvPr>
          <p:cNvSpPr>
            <a:spLocks noGrp="1"/>
          </p:cNvSpPr>
          <p:nvPr>
            <p:ph type="title"/>
          </p:nvPr>
        </p:nvSpPr>
        <p:spPr>
          <a:xfrm>
            <a:off x="685801" y="1"/>
            <a:ext cx="10131425" cy="612396"/>
          </a:xfrm>
        </p:spPr>
        <p:txBody>
          <a:bodyPr>
            <a:normAutofit fontScale="90000"/>
          </a:bodyPr>
          <a:lstStyle/>
          <a:p>
            <a:pPr algn="ctr"/>
            <a:r>
              <a:rPr lang="en-IN" dirty="0"/>
              <a:t>LUNG CAPACITY</a:t>
            </a:r>
          </a:p>
        </p:txBody>
      </p:sp>
      <p:sp>
        <p:nvSpPr>
          <p:cNvPr id="3" name="Content Placeholder 2">
            <a:extLst>
              <a:ext uri="{FF2B5EF4-FFF2-40B4-BE49-F238E27FC236}">
                <a16:creationId xmlns:a16="http://schemas.microsoft.com/office/drawing/2014/main" id="{18F7F2E6-090D-495E-84E3-C3D305F60EE0}"/>
              </a:ext>
            </a:extLst>
          </p:cNvPr>
          <p:cNvSpPr>
            <a:spLocks noGrp="1"/>
          </p:cNvSpPr>
          <p:nvPr>
            <p:ph idx="1"/>
          </p:nvPr>
        </p:nvSpPr>
        <p:spPr>
          <a:xfrm>
            <a:off x="685801" y="511728"/>
            <a:ext cx="10131425" cy="6425967"/>
          </a:xfrm>
        </p:spPr>
        <p:txBody>
          <a:bodyPr>
            <a:normAutofit/>
          </a:bodyPr>
          <a:lstStyle/>
          <a:p>
            <a:pPr marL="0" indent="0">
              <a:buNone/>
            </a:pPr>
            <a:endParaRPr lang="en-US" dirty="0">
              <a:latin typeface="Times New Roman" panose="02020603050405020304" pitchFamily="18" charset="0"/>
            </a:endParaRPr>
          </a:p>
          <a:p>
            <a:pPr algn="l">
              <a:buFont typeface="Arial" panose="020B0604020202020204" pitchFamily="34" charset="0"/>
              <a:buChar char="•"/>
            </a:pPr>
            <a:r>
              <a:rPr lang="en-US" b="1" i="0" dirty="0">
                <a:effectLst/>
                <a:latin typeface="tisapro-regular"/>
              </a:rPr>
              <a:t>Tidal Volume(TV)</a:t>
            </a:r>
            <a:r>
              <a:rPr lang="en-US" dirty="0">
                <a:latin typeface="tisapro-regular"/>
              </a:rPr>
              <a:t> - </a:t>
            </a:r>
            <a:r>
              <a:rPr lang="en-US" b="0" i="0" dirty="0">
                <a:effectLst/>
                <a:latin typeface="tisapro-regular"/>
              </a:rPr>
              <a:t>It is the amount of air that can be inhaled or exhaled during one respiratory cycle. </a:t>
            </a:r>
          </a:p>
          <a:p>
            <a:pPr algn="l"/>
            <a:r>
              <a:rPr lang="en-US" b="0" i="0" dirty="0">
                <a:effectLst/>
                <a:latin typeface="tisapro-regular"/>
              </a:rPr>
              <a:t>The normal adult value is 10% of vital capacity (VC) but can increase up to 50% of VC on exercise</a:t>
            </a:r>
          </a:p>
          <a:p>
            <a:pPr algn="l">
              <a:buFont typeface="Arial" panose="020B0604020202020204" pitchFamily="34" charset="0"/>
              <a:buChar char="•"/>
            </a:pPr>
            <a:r>
              <a:rPr lang="en-US" b="1" i="0" dirty="0">
                <a:effectLst/>
                <a:latin typeface="tisapro-regular"/>
              </a:rPr>
              <a:t>Inspiratory Reserve Volume(IRV) - </a:t>
            </a:r>
            <a:r>
              <a:rPr lang="en-US" b="0" i="0" dirty="0">
                <a:effectLst/>
                <a:latin typeface="tisapro-regular"/>
              </a:rPr>
              <a:t>It is the amount of air that can be forcibly inhaled after a normal tidal volume. IRV is usually kept in reserve, </a:t>
            </a:r>
            <a:r>
              <a:rPr lang="en-US" dirty="0">
                <a:latin typeface="tisapro-regular"/>
              </a:rPr>
              <a:t>it</a:t>
            </a:r>
            <a:r>
              <a:rPr lang="en-US" b="0" i="0" dirty="0">
                <a:effectLst/>
                <a:latin typeface="tisapro-regular"/>
              </a:rPr>
              <a:t> is used during deep breathing. </a:t>
            </a:r>
          </a:p>
          <a:p>
            <a:pPr algn="l">
              <a:buFont typeface="Arial" panose="020B0604020202020204" pitchFamily="34" charset="0"/>
              <a:buChar char="•"/>
            </a:pPr>
            <a:r>
              <a:rPr lang="en-US" b="1" i="0" dirty="0">
                <a:effectLst/>
                <a:latin typeface="tisapro-regular"/>
              </a:rPr>
              <a:t>Expiratory Reserve Volume(ERV) - </a:t>
            </a:r>
            <a:r>
              <a:rPr lang="en-US" b="0" i="0" dirty="0">
                <a:effectLst/>
                <a:latin typeface="tisapro-regular"/>
              </a:rPr>
              <a:t>It is the volume of air that can be exhaled forcibly after exhalation of normal tidal volume. ERV is reduced with obesity, ascites or after upper abdominal surgery.</a:t>
            </a:r>
          </a:p>
          <a:p>
            <a:pPr algn="l">
              <a:buFont typeface="Arial" panose="020B0604020202020204" pitchFamily="34" charset="0"/>
              <a:buChar char="•"/>
            </a:pPr>
            <a:r>
              <a:rPr lang="en-US" b="1" i="0" dirty="0">
                <a:effectLst/>
                <a:latin typeface="tisapro-regular"/>
              </a:rPr>
              <a:t>Residual Volume(RV) - </a:t>
            </a:r>
            <a:r>
              <a:rPr lang="en-US" b="0" i="0" dirty="0">
                <a:effectLst/>
                <a:latin typeface="tisapro-regular"/>
              </a:rPr>
              <a:t>It is the volume of air remaining in the lungs after maximal exhalation. </a:t>
            </a:r>
          </a:p>
          <a:p>
            <a:pPr algn="l">
              <a:buFont typeface="Arial" panose="020B0604020202020204" pitchFamily="34" charset="0"/>
              <a:buChar char="•"/>
            </a:pPr>
            <a:r>
              <a:rPr lang="en-US" b="1" i="0" dirty="0">
                <a:effectLst/>
                <a:latin typeface="tisapro-regular"/>
              </a:rPr>
              <a:t>Vital Capacity(VC)</a:t>
            </a:r>
            <a:r>
              <a:rPr lang="en-US" dirty="0">
                <a:latin typeface="tisapro-regular"/>
              </a:rPr>
              <a:t> - </a:t>
            </a:r>
            <a:r>
              <a:rPr lang="en-US" b="0" i="0" dirty="0">
                <a:effectLst/>
                <a:latin typeface="tisapro-regular"/>
              </a:rPr>
              <a:t>It is the total amount of air exhaled after maximal inhalation. The value is about 4800mL and it varies according to age and body size. It is calculated by sum of tidal volume, inspiratory reserve volume, and expiratory reserve volume. VC = TV+IRV+ERV.</a:t>
            </a:r>
          </a:p>
          <a:p>
            <a:pPr algn="l">
              <a:buFont typeface="Arial" panose="020B0604020202020204" pitchFamily="34" charset="0"/>
              <a:buChar char="•"/>
            </a:pPr>
            <a:r>
              <a:rPr lang="en-US" b="1" i="0" dirty="0">
                <a:effectLst/>
                <a:latin typeface="tisapro-regular"/>
              </a:rPr>
              <a:t>Total Lung Capacity(TLC)</a:t>
            </a:r>
            <a:r>
              <a:rPr lang="en-US" dirty="0">
                <a:latin typeface="tisapro-regular"/>
              </a:rPr>
              <a:t> - </a:t>
            </a:r>
            <a:r>
              <a:rPr lang="en-US" b="0" i="0" dirty="0">
                <a:effectLst/>
                <a:latin typeface="tisapro-regular"/>
              </a:rPr>
              <a:t>It is the maximum volume of air the lungs can accommodate or sum of all volume compartments. TLC is calculated by summation of the four primary lung volumes (TV, IRV, ERV, RV). </a:t>
            </a:r>
            <a:r>
              <a:rPr lang="en-US" b="0" i="0" dirty="0">
                <a:effectLst/>
                <a:latin typeface="Times New Roman" panose="02020603050405020304" pitchFamily="18" charset="0"/>
              </a:rPr>
              <a:t>Among healthy adults, the average lung capacity is about 6 liters.</a:t>
            </a:r>
            <a:endParaRPr lang="en-US" b="0" i="0" dirty="0">
              <a:effectLst/>
              <a:latin typeface="tisapro-regular"/>
            </a:endParaRPr>
          </a:p>
          <a:p>
            <a:endParaRPr lang="en-IN" dirty="0"/>
          </a:p>
        </p:txBody>
      </p:sp>
    </p:spTree>
    <p:extLst>
      <p:ext uri="{BB962C8B-B14F-4D97-AF65-F5344CB8AC3E}">
        <p14:creationId xmlns:p14="http://schemas.microsoft.com/office/powerpoint/2010/main" val="157524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A349-28BE-4081-A5A6-CE56A7E1303D}"/>
              </a:ext>
            </a:extLst>
          </p:cNvPr>
          <p:cNvSpPr>
            <a:spLocks noGrp="1"/>
          </p:cNvSpPr>
          <p:nvPr>
            <p:ph type="title"/>
          </p:nvPr>
        </p:nvSpPr>
        <p:spPr>
          <a:xfrm>
            <a:off x="685801" y="609600"/>
            <a:ext cx="10131425" cy="548081"/>
          </a:xfrm>
        </p:spPr>
        <p:txBody>
          <a:bodyPr>
            <a:normAutofit fontScale="90000"/>
          </a:bodyPr>
          <a:lstStyle/>
          <a:p>
            <a:pPr algn="ctr"/>
            <a:r>
              <a:rPr lang="en-US" b="1" i="0" dirty="0">
                <a:effectLst/>
                <a:latin typeface="Source Sans Pro" panose="020B0503030403020204" pitchFamily="34" charset="0"/>
              </a:rPr>
              <a:t>digestive system</a:t>
            </a:r>
            <a:endParaRPr lang="en-IN" dirty="0"/>
          </a:p>
        </p:txBody>
      </p:sp>
      <p:sp>
        <p:nvSpPr>
          <p:cNvPr id="3" name="Content Placeholder 2">
            <a:extLst>
              <a:ext uri="{FF2B5EF4-FFF2-40B4-BE49-F238E27FC236}">
                <a16:creationId xmlns:a16="http://schemas.microsoft.com/office/drawing/2014/main" id="{11480129-AD82-4514-8811-EBE0E23C06B2}"/>
              </a:ext>
            </a:extLst>
          </p:cNvPr>
          <p:cNvSpPr>
            <a:spLocks noGrp="1"/>
          </p:cNvSpPr>
          <p:nvPr>
            <p:ph idx="1"/>
          </p:nvPr>
        </p:nvSpPr>
        <p:spPr>
          <a:xfrm>
            <a:off x="688083" y="880844"/>
            <a:ext cx="10554574" cy="5553511"/>
          </a:xfrm>
        </p:spPr>
        <p:txBody>
          <a:bodyPr/>
          <a:lstStyle/>
          <a:p>
            <a:pPr algn="l"/>
            <a:r>
              <a:rPr lang="en-US" b="1" i="0" dirty="0">
                <a:effectLst/>
                <a:latin typeface="Source Sans Pro" panose="020B0503030403020204" pitchFamily="34" charset="0"/>
              </a:rPr>
              <a:t>What is the digestive system?</a:t>
            </a:r>
          </a:p>
          <a:p>
            <a:pPr algn="l"/>
            <a:r>
              <a:rPr lang="en-US" b="0" i="0" dirty="0">
                <a:effectLst/>
                <a:latin typeface="Source Sans Pro" panose="020B0503030403020204" pitchFamily="34" charset="0"/>
              </a:rPr>
              <a:t>Your digestive system is made up of the gastrointestinal (GI) tract and your liver, pancreas and gallbladder. The GI tract is a series of hollow organs that are connected to each other from your mouth to your anus. The organs that make up your GI tract, in the order that they are connected, include your mouth, esophagus, stomach, small intestine, large intestine and anus.</a:t>
            </a:r>
          </a:p>
          <a:p>
            <a:pPr algn="l"/>
            <a:r>
              <a:rPr lang="en-US" b="1" i="0" dirty="0">
                <a:effectLst/>
                <a:latin typeface="Source Sans Pro" panose="020B0503030403020204" pitchFamily="34" charset="0"/>
              </a:rPr>
              <a:t>What does the digestive system do?</a:t>
            </a:r>
          </a:p>
          <a:p>
            <a:pPr algn="l"/>
            <a:r>
              <a:rPr lang="en-US" b="0" i="0" dirty="0">
                <a:effectLst/>
                <a:latin typeface="Source Sans Pro" panose="020B0503030403020204" pitchFamily="34" charset="0"/>
              </a:rPr>
              <a:t>Your digestive system is turning your food into the nutrients and energy you need to survive. And when it’s done with that, it packages your solid waste or stool, for disposal.</a:t>
            </a:r>
          </a:p>
          <a:p>
            <a:pPr algn="l"/>
            <a:endParaRPr lang="en-US" b="0" i="0" dirty="0">
              <a:effectLst/>
              <a:latin typeface="Source Sans Pro" panose="020B0503030403020204" pitchFamily="34" charset="0"/>
            </a:endParaRPr>
          </a:p>
          <a:p>
            <a:pPr algn="l"/>
            <a:r>
              <a:rPr lang="en-US" dirty="0">
                <a:latin typeface="Source Sans Pro" panose="020B0503030403020204" pitchFamily="34" charset="0"/>
              </a:rPr>
              <a:t>PHYSICAL ENERGY – CHEMICAL ENERGY – MECHANICAL ENERGY</a:t>
            </a:r>
            <a:endParaRPr lang="en-US" b="0" i="0" dirty="0">
              <a:effectLst/>
              <a:latin typeface="Source Sans Pro" panose="020B0503030403020204" pitchFamily="34" charset="0"/>
            </a:endParaRPr>
          </a:p>
          <a:p>
            <a:endParaRPr lang="en-IN" dirty="0"/>
          </a:p>
        </p:txBody>
      </p:sp>
    </p:spTree>
    <p:extLst>
      <p:ext uri="{BB962C8B-B14F-4D97-AF65-F5344CB8AC3E}">
        <p14:creationId xmlns:p14="http://schemas.microsoft.com/office/powerpoint/2010/main" val="3254064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C16EC-3255-4F32-AC03-B3E66FDC502D}"/>
              </a:ext>
            </a:extLst>
          </p:cNvPr>
          <p:cNvSpPr>
            <a:spLocks noGrp="1"/>
          </p:cNvSpPr>
          <p:nvPr>
            <p:ph type="title"/>
          </p:nvPr>
        </p:nvSpPr>
        <p:spPr>
          <a:xfrm>
            <a:off x="1" y="609600"/>
            <a:ext cx="3129094" cy="6101593"/>
          </a:xfrm>
        </p:spPr>
        <p:txBody>
          <a:bodyPr>
            <a:normAutofit/>
          </a:bodyPr>
          <a:lstStyle/>
          <a:p>
            <a:r>
              <a:rPr lang="en-IN" sz="2000" dirty="0"/>
              <a:t>Salivary amylase – carbs</a:t>
            </a:r>
            <a:br>
              <a:rPr lang="en-IN" sz="2000" dirty="0"/>
            </a:br>
            <a:r>
              <a:rPr lang="en-IN" sz="2000" dirty="0"/>
              <a:t>lingual amylase – fat</a:t>
            </a:r>
            <a:br>
              <a:rPr lang="en-IN" sz="2000" dirty="0"/>
            </a:br>
            <a:r>
              <a:rPr lang="en-IN" sz="2000" dirty="0"/>
              <a:t>stomach – HCL, pepsin – protein</a:t>
            </a:r>
            <a:br>
              <a:rPr lang="en-IN" sz="2000" dirty="0"/>
            </a:br>
            <a:r>
              <a:rPr lang="en-IN" sz="2000" dirty="0"/>
              <a:t>bile- fat</a:t>
            </a:r>
            <a:br>
              <a:rPr lang="en-IN" sz="2000"/>
            </a:br>
            <a:r>
              <a:rPr lang="en-IN" sz="2000"/>
              <a:t>colon – water </a:t>
            </a:r>
            <a:endParaRPr lang="en-IN" sz="2000" dirty="0"/>
          </a:p>
        </p:txBody>
      </p:sp>
      <p:pic>
        <p:nvPicPr>
          <p:cNvPr id="5" name="Content Placeholder 4">
            <a:extLst>
              <a:ext uri="{FF2B5EF4-FFF2-40B4-BE49-F238E27FC236}">
                <a16:creationId xmlns:a16="http://schemas.microsoft.com/office/drawing/2014/main" id="{F100B1F5-28D5-4570-8742-0339ACD991E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12" b="2263"/>
          <a:stretch/>
        </p:blipFill>
        <p:spPr>
          <a:xfrm>
            <a:off x="3322041" y="-1"/>
            <a:ext cx="5053251" cy="68580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564002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F26AE0-679F-4652-A077-75D8DA584892}"/>
              </a:ext>
            </a:extLst>
          </p:cNvPr>
          <p:cNvSpPr>
            <a:spLocks noGrp="1"/>
          </p:cNvSpPr>
          <p:nvPr>
            <p:ph idx="1"/>
          </p:nvPr>
        </p:nvSpPr>
        <p:spPr>
          <a:xfrm>
            <a:off x="818712" y="812801"/>
            <a:ext cx="10554574" cy="6045200"/>
          </a:xfrm>
        </p:spPr>
        <p:txBody>
          <a:bodyPr>
            <a:normAutofit/>
          </a:bodyPr>
          <a:lstStyle/>
          <a:p>
            <a:pPr algn="l"/>
            <a:r>
              <a:rPr lang="en-US" b="1" i="0" dirty="0">
                <a:effectLst/>
                <a:latin typeface="Source Sans Pro" panose="020B0503030403020204" pitchFamily="34" charset="0"/>
              </a:rPr>
              <a:t>Mouth</a:t>
            </a:r>
          </a:p>
          <a:p>
            <a:pPr algn="l"/>
            <a:r>
              <a:rPr lang="en-US" b="0" i="0" dirty="0">
                <a:effectLst/>
                <a:latin typeface="Source Sans Pro" panose="020B0503030403020204" pitchFamily="34" charset="0"/>
              </a:rPr>
              <a:t>The </a:t>
            </a:r>
            <a:r>
              <a:rPr lang="en-US" b="0" i="0" u="none" strike="noStrike" dirty="0">
                <a:effectLst/>
                <a:latin typeface="Source Sans Pro" panose="020B0503030403020204" pitchFamily="34" charset="0"/>
                <a:hlinkClick r:id="rId2">
                  <a:extLst>
                    <a:ext uri="{A12FA001-AC4F-418D-AE19-62706E023703}">
                      <ahyp:hlinkClr xmlns:ahyp="http://schemas.microsoft.com/office/drawing/2018/hyperlinkcolor" val="tx"/>
                    </a:ext>
                  </a:extLst>
                </a:hlinkClick>
              </a:rPr>
              <a:t>mouth</a:t>
            </a:r>
            <a:r>
              <a:rPr lang="en-US" b="0" i="0" dirty="0">
                <a:effectLst/>
                <a:latin typeface="Source Sans Pro" panose="020B0503030403020204" pitchFamily="34" charset="0"/>
              </a:rPr>
              <a:t> is the beginning of the digestive tract. In fact, digestion starts before you even take a bite. Your salivary glands get active as you see and smell the food. After you start eating, you chew your food into pieces that are more easily digested. Your saliva mixes with the food to begin to break it down into a small pieces which is absorb and use. When you swallow, your tongue passes the food into your throat and your esophagus.</a:t>
            </a:r>
          </a:p>
          <a:p>
            <a:pPr algn="l"/>
            <a:r>
              <a:rPr lang="en-US" b="1" i="0" dirty="0">
                <a:effectLst/>
                <a:latin typeface="Source Sans Pro" panose="020B0503030403020204" pitchFamily="34" charset="0"/>
              </a:rPr>
              <a:t>Esophagus</a:t>
            </a:r>
          </a:p>
          <a:p>
            <a:pPr algn="l"/>
            <a:r>
              <a:rPr lang="en-US" b="0" i="0" dirty="0">
                <a:effectLst/>
                <a:latin typeface="Source Sans Pro" panose="020B0503030403020204" pitchFamily="34" charset="0"/>
              </a:rPr>
              <a:t>Located in your throat near your trachea (windpipe), the </a:t>
            </a:r>
            <a:r>
              <a:rPr lang="en-US" b="0" i="0" u="none" strike="noStrike" dirty="0">
                <a:effectLst/>
                <a:latin typeface="Source Sans Pro" panose="020B0503030403020204" pitchFamily="34" charset="0"/>
                <a:hlinkClick r:id="rId3">
                  <a:extLst>
                    <a:ext uri="{A12FA001-AC4F-418D-AE19-62706E023703}">
                      <ahyp:hlinkClr xmlns:ahyp="http://schemas.microsoft.com/office/drawing/2018/hyperlinkcolor" val="tx"/>
                    </a:ext>
                  </a:extLst>
                </a:hlinkClick>
              </a:rPr>
              <a:t>esophagus</a:t>
            </a:r>
            <a:r>
              <a:rPr lang="en-US" b="0" i="0" dirty="0">
                <a:effectLst/>
                <a:latin typeface="Source Sans Pro" panose="020B0503030403020204" pitchFamily="34" charset="0"/>
              </a:rPr>
              <a:t> receives food from your mouth when you swallow. The epiglottis is a small flap that folds over your windpipe as you swallow to prevent you from choking. A series of muscular contractions within the esophagus called </a:t>
            </a:r>
            <a:r>
              <a:rPr lang="en-US" b="0" i="0" u="none" strike="noStrike" dirty="0">
                <a:effectLst/>
                <a:latin typeface="Source Sans Pro" panose="020B0503030403020204" pitchFamily="34" charset="0"/>
                <a:hlinkClick r:id="rId4">
                  <a:extLst>
                    <a:ext uri="{A12FA001-AC4F-418D-AE19-62706E023703}">
                      <ahyp:hlinkClr xmlns:ahyp="http://schemas.microsoft.com/office/drawing/2018/hyperlinkcolor" val="tx"/>
                    </a:ext>
                  </a:extLst>
                </a:hlinkClick>
              </a:rPr>
              <a:t>peristalsis</a:t>
            </a:r>
            <a:r>
              <a:rPr lang="en-US" b="0" i="0" dirty="0">
                <a:effectLst/>
                <a:latin typeface="Source Sans Pro" panose="020B0503030403020204" pitchFamily="34" charset="0"/>
              </a:rPr>
              <a:t> delivers food to your stomach.</a:t>
            </a:r>
          </a:p>
          <a:p>
            <a:pPr algn="l"/>
            <a:r>
              <a:rPr lang="en-US" b="0" i="0" dirty="0">
                <a:effectLst/>
                <a:latin typeface="Source Sans Pro" panose="020B0503030403020204" pitchFamily="34" charset="0"/>
              </a:rPr>
              <a:t>But first a ring-like muscle at the bottom of your esophagus called lower esophageal sphincter has to relax to let the food in. The sphincter then contracts and prevents the contents of the stomach from flowing back into the esophagus.</a:t>
            </a:r>
          </a:p>
          <a:p>
            <a:endParaRPr lang="en-IN" dirty="0"/>
          </a:p>
        </p:txBody>
      </p:sp>
    </p:spTree>
    <p:extLst>
      <p:ext uri="{BB962C8B-B14F-4D97-AF65-F5344CB8AC3E}">
        <p14:creationId xmlns:p14="http://schemas.microsoft.com/office/powerpoint/2010/main" val="3529170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734D35-19CB-4A3F-B355-A8EBDE80A24B}"/>
              </a:ext>
            </a:extLst>
          </p:cNvPr>
          <p:cNvSpPr>
            <a:spLocks noGrp="1"/>
          </p:cNvSpPr>
          <p:nvPr>
            <p:ph idx="1"/>
          </p:nvPr>
        </p:nvSpPr>
        <p:spPr>
          <a:xfrm>
            <a:off x="818712" y="873761"/>
            <a:ext cx="10554574" cy="5812266"/>
          </a:xfrm>
        </p:spPr>
        <p:txBody>
          <a:bodyPr>
            <a:normAutofit/>
          </a:bodyPr>
          <a:lstStyle/>
          <a:p>
            <a:pPr algn="l"/>
            <a:r>
              <a:rPr lang="en-US" b="1" i="0" dirty="0">
                <a:effectLst/>
                <a:latin typeface="Source Sans Pro" panose="020B0503030403020204" pitchFamily="34" charset="0"/>
              </a:rPr>
              <a:t>Stomach</a:t>
            </a:r>
          </a:p>
          <a:p>
            <a:pPr algn="l"/>
            <a:r>
              <a:rPr lang="en-US" b="0" i="0" dirty="0">
                <a:effectLst/>
                <a:latin typeface="Source Sans Pro" panose="020B0503030403020204" pitchFamily="34" charset="0"/>
              </a:rPr>
              <a:t>The </a:t>
            </a:r>
            <a:r>
              <a:rPr lang="en-US" b="0" i="0" u="none" strike="noStrike" dirty="0">
                <a:effectLst/>
                <a:latin typeface="Source Sans Pro" panose="020B0503030403020204" pitchFamily="34" charset="0"/>
                <a:hlinkClick r:id="rId2">
                  <a:extLst>
                    <a:ext uri="{A12FA001-AC4F-418D-AE19-62706E023703}">
                      <ahyp:hlinkClr xmlns:ahyp="http://schemas.microsoft.com/office/drawing/2018/hyperlinkcolor" val="tx"/>
                    </a:ext>
                  </a:extLst>
                </a:hlinkClick>
              </a:rPr>
              <a:t>stomach</a:t>
            </a:r>
            <a:r>
              <a:rPr lang="en-US" b="0" i="0" dirty="0">
                <a:effectLst/>
                <a:latin typeface="Source Sans Pro" panose="020B0503030403020204" pitchFamily="34" charset="0"/>
              </a:rPr>
              <a:t> is a hollow organ, or "container," that holds food while it is being mixed with stomach enzymes. These enzymes continue the process of breaking down food into a useable form. When the contents of the stomach are processed enough, they’re released into the small intestine.</a:t>
            </a:r>
          </a:p>
          <a:p>
            <a:pPr algn="l"/>
            <a:r>
              <a:rPr lang="en-US" b="1" i="0" dirty="0">
                <a:effectLst/>
                <a:latin typeface="Source Sans Pro" panose="020B0503030403020204" pitchFamily="34" charset="0"/>
              </a:rPr>
              <a:t>Small intestine</a:t>
            </a:r>
          </a:p>
          <a:p>
            <a:pPr algn="l"/>
            <a:r>
              <a:rPr lang="en-US" b="0" i="0" dirty="0">
                <a:effectLst/>
                <a:latin typeface="Source Sans Pro" panose="020B0503030403020204" pitchFamily="34" charset="0"/>
              </a:rPr>
              <a:t>Made up of three segments — the duodenum, jejunum, and ileum — the </a:t>
            </a:r>
            <a:r>
              <a:rPr lang="en-US" b="0" i="0" u="none" strike="noStrike" dirty="0">
                <a:effectLst/>
                <a:latin typeface="Source Sans Pro" panose="020B0503030403020204" pitchFamily="34" charset="0"/>
                <a:hlinkClick r:id="rId3">
                  <a:extLst>
                    <a:ext uri="{A12FA001-AC4F-418D-AE19-62706E023703}">
                      <ahyp:hlinkClr xmlns:ahyp="http://schemas.microsoft.com/office/drawing/2018/hyperlinkcolor" val="tx"/>
                    </a:ext>
                  </a:extLst>
                </a:hlinkClick>
              </a:rPr>
              <a:t>small intestine</a:t>
            </a:r>
            <a:r>
              <a:rPr lang="en-US" b="0" i="0" dirty="0">
                <a:effectLst/>
                <a:latin typeface="Source Sans Pro" panose="020B0503030403020204" pitchFamily="34" charset="0"/>
              </a:rPr>
              <a:t> is a 22-foot long muscular tube that breaks down food using enzymes released by the pancreas and bile from the liver. </a:t>
            </a:r>
          </a:p>
          <a:p>
            <a:pPr algn="l"/>
            <a:r>
              <a:rPr lang="en-US" b="0" i="0" dirty="0">
                <a:effectLst/>
                <a:latin typeface="Source Sans Pro" panose="020B0503030403020204" pitchFamily="34" charset="0"/>
              </a:rPr>
              <a:t>The duodenum is the first segment of the small intestine. It’s largely responsible for the continuous breaking-down process. The jejunum and ileum lower in the intestine are mainly responsible for the absorption of nutrients into the bloodstream.</a:t>
            </a:r>
          </a:p>
          <a:p>
            <a:endParaRPr lang="en-IN" dirty="0"/>
          </a:p>
        </p:txBody>
      </p:sp>
    </p:spTree>
    <p:extLst>
      <p:ext uri="{BB962C8B-B14F-4D97-AF65-F5344CB8AC3E}">
        <p14:creationId xmlns:p14="http://schemas.microsoft.com/office/powerpoint/2010/main" val="1354408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CC9D1D-9B09-455A-9CCB-6BFB487756B3}"/>
              </a:ext>
            </a:extLst>
          </p:cNvPr>
          <p:cNvSpPr>
            <a:spLocks noGrp="1"/>
          </p:cNvSpPr>
          <p:nvPr>
            <p:ph idx="1"/>
          </p:nvPr>
        </p:nvSpPr>
        <p:spPr>
          <a:xfrm>
            <a:off x="685801" y="1137921"/>
            <a:ext cx="10131425" cy="4653280"/>
          </a:xfrm>
        </p:spPr>
        <p:txBody>
          <a:bodyPr>
            <a:normAutofit/>
          </a:bodyPr>
          <a:lstStyle/>
          <a:p>
            <a:pPr algn="l"/>
            <a:r>
              <a:rPr lang="en-US" b="1" i="0" dirty="0">
                <a:effectLst/>
                <a:latin typeface="Source Sans Pro" panose="020B0503030403020204" pitchFamily="34" charset="0"/>
              </a:rPr>
              <a:t>Pancreas</a:t>
            </a:r>
          </a:p>
          <a:p>
            <a:pPr algn="l"/>
            <a:r>
              <a:rPr lang="en-US" b="0" i="0" dirty="0">
                <a:effectLst/>
                <a:latin typeface="Source Sans Pro" panose="020B0503030403020204" pitchFamily="34" charset="0"/>
              </a:rPr>
              <a:t>The </a:t>
            </a:r>
            <a:r>
              <a:rPr lang="en-US" b="0" i="0" u="none" strike="noStrike" dirty="0">
                <a:effectLst/>
                <a:latin typeface="Source Sans Pro" panose="020B0503030403020204" pitchFamily="34" charset="0"/>
                <a:hlinkClick r:id="rId2">
                  <a:extLst>
                    <a:ext uri="{A12FA001-AC4F-418D-AE19-62706E023703}">
                      <ahyp:hlinkClr xmlns:ahyp="http://schemas.microsoft.com/office/drawing/2018/hyperlinkcolor" val="tx"/>
                    </a:ext>
                  </a:extLst>
                </a:hlinkClick>
              </a:rPr>
              <a:t>pancreas</a:t>
            </a:r>
            <a:r>
              <a:rPr lang="en-US" b="0" i="0" dirty="0">
                <a:effectLst/>
                <a:latin typeface="Source Sans Pro" panose="020B0503030403020204" pitchFamily="34" charset="0"/>
              </a:rPr>
              <a:t> secretes digestive enzymes into the duodenum that break down protein, fats and carbohydrates. The pancreas also makes insulin, passing it directly into the bloodstream. Insulin is the chief hormone in your body for metabolizing sugar.</a:t>
            </a:r>
          </a:p>
          <a:p>
            <a:pPr algn="l"/>
            <a:r>
              <a:rPr lang="en-US" b="1" i="0" dirty="0">
                <a:effectLst/>
                <a:latin typeface="Source Sans Pro" panose="020B0503030403020204" pitchFamily="34" charset="0"/>
              </a:rPr>
              <a:t>Liver</a:t>
            </a:r>
          </a:p>
          <a:p>
            <a:pPr algn="l"/>
            <a:r>
              <a:rPr lang="en-US" b="0" i="0" dirty="0">
                <a:effectLst/>
                <a:latin typeface="Source Sans Pro" panose="020B0503030403020204" pitchFamily="34" charset="0"/>
              </a:rPr>
              <a:t>The </a:t>
            </a:r>
            <a:r>
              <a:rPr lang="en-US" b="0" i="0" u="none" strike="noStrike" dirty="0">
                <a:effectLst/>
                <a:latin typeface="Source Sans Pro" panose="020B0503030403020204" pitchFamily="34" charset="0"/>
                <a:hlinkClick r:id="rId3">
                  <a:extLst>
                    <a:ext uri="{A12FA001-AC4F-418D-AE19-62706E023703}">
                      <ahyp:hlinkClr xmlns:ahyp="http://schemas.microsoft.com/office/drawing/2018/hyperlinkcolor" val="tx"/>
                    </a:ext>
                  </a:extLst>
                </a:hlinkClick>
              </a:rPr>
              <a:t>liver</a:t>
            </a:r>
            <a:r>
              <a:rPr lang="en-US" b="0" i="0" dirty="0">
                <a:effectLst/>
                <a:latin typeface="Source Sans Pro" panose="020B0503030403020204" pitchFamily="34" charset="0"/>
              </a:rPr>
              <a:t> has many functions, but its main job within the digestive system is to process the nutrients absorbed from the small intestine. Bile from the liver secreted into the small intestine also plays an important role in digesting fat and some vitamins.</a:t>
            </a:r>
          </a:p>
          <a:p>
            <a:pPr algn="l"/>
            <a:r>
              <a:rPr lang="en-US" b="0" i="0" dirty="0">
                <a:effectLst/>
                <a:latin typeface="Source Sans Pro" panose="020B0503030403020204" pitchFamily="34" charset="0"/>
              </a:rPr>
              <a:t>The liver is your body's chemical "factory." It takes the raw materials absorbed by the intestine and makes all the various chemicals your body needs to function.</a:t>
            </a:r>
          </a:p>
          <a:p>
            <a:pPr algn="l"/>
            <a:r>
              <a:rPr lang="en-US" b="0" i="0" dirty="0">
                <a:effectLst/>
                <a:latin typeface="Source Sans Pro" panose="020B0503030403020204" pitchFamily="34" charset="0"/>
              </a:rPr>
              <a:t>The liver also detoxifies harmful chemicals. It breaks down many drugs that can be toxic to your body.</a:t>
            </a:r>
          </a:p>
          <a:p>
            <a:endParaRPr lang="en-IN" dirty="0"/>
          </a:p>
        </p:txBody>
      </p:sp>
    </p:spTree>
    <p:extLst>
      <p:ext uri="{BB962C8B-B14F-4D97-AF65-F5344CB8AC3E}">
        <p14:creationId xmlns:p14="http://schemas.microsoft.com/office/powerpoint/2010/main" val="3164437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FB7E9-233D-48DE-A9A7-BE77B2A388B8}"/>
              </a:ext>
            </a:extLst>
          </p:cNvPr>
          <p:cNvSpPr>
            <a:spLocks noGrp="1"/>
          </p:cNvSpPr>
          <p:nvPr>
            <p:ph idx="1"/>
          </p:nvPr>
        </p:nvSpPr>
        <p:spPr>
          <a:xfrm>
            <a:off x="709655" y="0"/>
            <a:ext cx="10554574" cy="6858000"/>
          </a:xfrm>
        </p:spPr>
        <p:txBody>
          <a:bodyPr>
            <a:normAutofit/>
          </a:bodyPr>
          <a:lstStyle/>
          <a:p>
            <a:pPr algn="l"/>
            <a:r>
              <a:rPr lang="en-US" b="1" i="0" dirty="0">
                <a:effectLst/>
                <a:latin typeface="Source Sans Pro" panose="020B0503030403020204" pitchFamily="34" charset="0"/>
              </a:rPr>
              <a:t>Gallbladder</a:t>
            </a:r>
          </a:p>
          <a:p>
            <a:pPr algn="l"/>
            <a:r>
              <a:rPr lang="en-US" b="0" i="0" dirty="0">
                <a:effectLst/>
                <a:latin typeface="Source Sans Pro" panose="020B0503030403020204" pitchFamily="34" charset="0"/>
              </a:rPr>
              <a:t>The </a:t>
            </a:r>
            <a:r>
              <a:rPr lang="en-US" b="0" i="0" u="none" strike="noStrike" dirty="0">
                <a:effectLst/>
                <a:latin typeface="Source Sans Pro" panose="020B0503030403020204" pitchFamily="34" charset="0"/>
                <a:hlinkClick r:id="rId2">
                  <a:extLst>
                    <a:ext uri="{A12FA001-AC4F-418D-AE19-62706E023703}">
                      <ahyp:hlinkClr xmlns:ahyp="http://schemas.microsoft.com/office/drawing/2018/hyperlinkcolor" val="tx"/>
                    </a:ext>
                  </a:extLst>
                </a:hlinkClick>
              </a:rPr>
              <a:t>gallbladder</a:t>
            </a:r>
            <a:r>
              <a:rPr lang="en-US" b="0" i="0" dirty="0">
                <a:effectLst/>
                <a:latin typeface="Source Sans Pro" panose="020B0503030403020204" pitchFamily="34" charset="0"/>
              </a:rPr>
              <a:t> stores and concentrates bile from the liver, and then releases it into the duodenum in the small intestine to help absorb and digest fats.</a:t>
            </a:r>
          </a:p>
          <a:p>
            <a:pPr algn="l"/>
            <a:r>
              <a:rPr lang="en-US" b="1" i="0" dirty="0">
                <a:effectLst/>
                <a:latin typeface="Source Sans Pro" panose="020B0503030403020204" pitchFamily="34" charset="0"/>
              </a:rPr>
              <a:t>Colon</a:t>
            </a:r>
          </a:p>
          <a:p>
            <a:pPr algn="l"/>
            <a:r>
              <a:rPr lang="en-US" b="0" i="0" dirty="0">
                <a:effectLst/>
                <a:latin typeface="Source Sans Pro" panose="020B0503030403020204" pitchFamily="34" charset="0"/>
              </a:rPr>
              <a:t>The </a:t>
            </a:r>
            <a:r>
              <a:rPr lang="en-US" b="0" i="0" u="none" strike="noStrike" dirty="0">
                <a:effectLst/>
                <a:latin typeface="Source Sans Pro" panose="020B0503030403020204" pitchFamily="34" charset="0"/>
                <a:hlinkClick r:id="rId3">
                  <a:extLst>
                    <a:ext uri="{A12FA001-AC4F-418D-AE19-62706E023703}">
                      <ahyp:hlinkClr xmlns:ahyp="http://schemas.microsoft.com/office/drawing/2018/hyperlinkcolor" val="tx"/>
                    </a:ext>
                  </a:extLst>
                </a:hlinkClick>
              </a:rPr>
              <a:t>colon</a:t>
            </a:r>
            <a:r>
              <a:rPr lang="en-US" b="0" i="0" dirty="0">
                <a:effectLst/>
                <a:latin typeface="Source Sans Pro" panose="020B0503030403020204" pitchFamily="34" charset="0"/>
              </a:rPr>
              <a:t> is responsible for processing waste so that emptying your bowels is easy and convenient. It’s a 6-foot long muscular tube that connects the small intestine to the rectum.</a:t>
            </a:r>
          </a:p>
          <a:p>
            <a:pPr algn="l"/>
            <a:r>
              <a:rPr lang="en-US" b="0" i="0" dirty="0">
                <a:effectLst/>
                <a:latin typeface="Source Sans Pro" panose="020B0503030403020204" pitchFamily="34" charset="0"/>
              </a:rPr>
              <a:t>Stool, or waste left over from the digestive process, is passed through the colon by means of peristalsis, first in a liquid state and ultimately in a solid form. </a:t>
            </a:r>
          </a:p>
          <a:p>
            <a:pPr algn="l"/>
            <a:r>
              <a:rPr lang="en-US" b="1" i="0" dirty="0">
                <a:effectLst/>
                <a:latin typeface="Source Sans Pro" panose="020B0503030403020204" pitchFamily="34" charset="0"/>
              </a:rPr>
              <a:t>Rectum</a:t>
            </a:r>
          </a:p>
          <a:p>
            <a:pPr algn="l"/>
            <a:r>
              <a:rPr lang="en-US" b="0" i="0" dirty="0">
                <a:effectLst/>
                <a:latin typeface="Source Sans Pro" panose="020B0503030403020204" pitchFamily="34" charset="0"/>
              </a:rPr>
              <a:t>The rectum is a straight, 8-inch chamber that connects the colon to the anus. When anything (gas or stool) comes into the rectum, sensors send a message to the brain. </a:t>
            </a:r>
          </a:p>
          <a:p>
            <a:pPr algn="l"/>
            <a:r>
              <a:rPr lang="en-US" b="1" i="0" dirty="0">
                <a:effectLst/>
                <a:latin typeface="Source Sans Pro" panose="020B0503030403020204" pitchFamily="34" charset="0"/>
              </a:rPr>
              <a:t>Anus</a:t>
            </a:r>
          </a:p>
          <a:p>
            <a:pPr algn="l"/>
            <a:r>
              <a:rPr lang="en-US" b="0" i="0" dirty="0">
                <a:effectLst/>
                <a:latin typeface="Source Sans Pro" panose="020B0503030403020204" pitchFamily="34" charset="0"/>
              </a:rPr>
              <a:t>The anus is the last part of the digestive tract. It is a 2-inch long canal consisting of the pelvic floor muscles and the two anal sphincters (internal and external). The anus is surrounded by sphincter muscles that are important in allowing control of stool. </a:t>
            </a:r>
            <a:endParaRPr lang="en-IN" dirty="0"/>
          </a:p>
        </p:txBody>
      </p:sp>
    </p:spTree>
    <p:extLst>
      <p:ext uri="{BB962C8B-B14F-4D97-AF65-F5344CB8AC3E}">
        <p14:creationId xmlns:p14="http://schemas.microsoft.com/office/powerpoint/2010/main" val="199917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42AEE-62F5-4D0C-A106-E7CEF7EC7796}"/>
              </a:ext>
            </a:extLst>
          </p:cNvPr>
          <p:cNvSpPr>
            <a:spLocks noGrp="1"/>
          </p:cNvSpPr>
          <p:nvPr>
            <p:ph type="title"/>
          </p:nvPr>
        </p:nvSpPr>
        <p:spPr>
          <a:xfrm>
            <a:off x="692555" y="533800"/>
            <a:ext cx="10571998" cy="930804"/>
          </a:xfrm>
        </p:spPr>
        <p:txBody>
          <a:bodyPr/>
          <a:lstStyle/>
          <a:p>
            <a:r>
              <a:rPr lang="en-US" b="1" i="0" dirty="0">
                <a:effectLst/>
                <a:latin typeface="Source Sans Pro" panose="020B0503030403020204" pitchFamily="34" charset="0"/>
              </a:rPr>
              <a:t>Respiratory System</a:t>
            </a:r>
            <a:endParaRPr lang="en-IN" dirty="0"/>
          </a:p>
        </p:txBody>
      </p:sp>
      <p:sp>
        <p:nvSpPr>
          <p:cNvPr id="3" name="Content Placeholder 2">
            <a:extLst>
              <a:ext uri="{FF2B5EF4-FFF2-40B4-BE49-F238E27FC236}">
                <a16:creationId xmlns:a16="http://schemas.microsoft.com/office/drawing/2014/main" id="{3E83A3EE-C566-4595-AFFE-80893CC10DF1}"/>
              </a:ext>
            </a:extLst>
          </p:cNvPr>
          <p:cNvSpPr>
            <a:spLocks noGrp="1"/>
          </p:cNvSpPr>
          <p:nvPr>
            <p:ph idx="1"/>
          </p:nvPr>
        </p:nvSpPr>
        <p:spPr/>
        <p:txBody>
          <a:bodyPr>
            <a:normAutofit/>
          </a:bodyPr>
          <a:lstStyle/>
          <a:p>
            <a:pPr algn="l"/>
            <a:r>
              <a:rPr lang="en-US" b="0" i="0" dirty="0">
                <a:effectLst/>
                <a:latin typeface="Source Sans Pro" panose="020B0503030403020204" pitchFamily="34" charset="0"/>
              </a:rPr>
              <a:t>Your respiratory system is the network of organs and tissues that help you breathe. This system helps your body absorb oxygen from the air so your organs can work. It also cleans waste gases, such as carbon dioxide, from your blood.</a:t>
            </a:r>
            <a:r>
              <a:rPr lang="en-US" dirty="0">
                <a:latin typeface="Source Sans Pro" panose="020B0503030403020204" pitchFamily="34" charset="0"/>
              </a:rPr>
              <a:t> </a:t>
            </a:r>
            <a:r>
              <a:rPr lang="en-US" b="0" i="0" dirty="0">
                <a:effectLst/>
                <a:latin typeface="Source Sans Pro" panose="020B0503030403020204" pitchFamily="34" charset="0"/>
              </a:rPr>
              <a:t>It includes your airways, lungs and blood vessels. The muscles that power your lungs are also part of the respiratory system. </a:t>
            </a:r>
            <a:endParaRPr lang="en-IN" dirty="0"/>
          </a:p>
        </p:txBody>
      </p:sp>
    </p:spTree>
    <p:extLst>
      <p:ext uri="{BB962C8B-B14F-4D97-AF65-F5344CB8AC3E}">
        <p14:creationId xmlns:p14="http://schemas.microsoft.com/office/powerpoint/2010/main" val="2701918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A95D-28CD-4BEF-87CA-F1762E0F617C}"/>
              </a:ext>
            </a:extLst>
          </p:cNvPr>
          <p:cNvSpPr>
            <a:spLocks noGrp="1"/>
          </p:cNvSpPr>
          <p:nvPr>
            <p:ph type="title"/>
          </p:nvPr>
        </p:nvSpPr>
        <p:spPr>
          <a:xfrm>
            <a:off x="810001" y="438799"/>
            <a:ext cx="10571998" cy="735660"/>
          </a:xfrm>
        </p:spPr>
        <p:txBody>
          <a:bodyPr/>
          <a:lstStyle/>
          <a:p>
            <a:pPr algn="ctr"/>
            <a:r>
              <a:rPr lang="en-US" b="0" i="0" dirty="0">
                <a:effectLst/>
                <a:latin typeface="latobold"/>
              </a:rPr>
              <a:t>Function of the Digestive System</a:t>
            </a:r>
            <a:endParaRPr lang="en-IN" dirty="0"/>
          </a:p>
        </p:txBody>
      </p:sp>
      <p:sp>
        <p:nvSpPr>
          <p:cNvPr id="3" name="Content Placeholder 2">
            <a:extLst>
              <a:ext uri="{FF2B5EF4-FFF2-40B4-BE49-F238E27FC236}">
                <a16:creationId xmlns:a16="http://schemas.microsoft.com/office/drawing/2014/main" id="{D9F101C5-AF44-4B56-9408-7E91D819E220}"/>
              </a:ext>
            </a:extLst>
          </p:cNvPr>
          <p:cNvSpPr>
            <a:spLocks noGrp="1"/>
          </p:cNvSpPr>
          <p:nvPr>
            <p:ph idx="1"/>
          </p:nvPr>
        </p:nvSpPr>
        <p:spPr>
          <a:xfrm>
            <a:off x="818712" y="1098958"/>
            <a:ext cx="10554574" cy="5759043"/>
          </a:xfrm>
        </p:spPr>
        <p:txBody>
          <a:bodyPr>
            <a:normAutofit/>
          </a:bodyPr>
          <a:lstStyle/>
          <a:p>
            <a:pPr algn="l">
              <a:buFont typeface="+mj-lt"/>
              <a:buAutoNum type="arabicPeriod"/>
            </a:pPr>
            <a:r>
              <a:rPr lang="en-US" b="0" i="1" dirty="0">
                <a:effectLst/>
                <a:latin typeface="latoregular"/>
              </a:rPr>
              <a:t>Ingestion</a:t>
            </a:r>
            <a:r>
              <a:rPr lang="en-US" b="0" i="0" dirty="0">
                <a:effectLst/>
                <a:latin typeface="latoregular"/>
              </a:rPr>
              <a:t> is the process of eating.</a:t>
            </a:r>
          </a:p>
          <a:p>
            <a:pPr algn="l">
              <a:buFont typeface="+mj-lt"/>
              <a:buAutoNum type="arabicPeriod"/>
            </a:pPr>
            <a:r>
              <a:rPr lang="en-US" b="0" i="1" dirty="0">
                <a:effectLst/>
                <a:latin typeface="latoregular"/>
              </a:rPr>
              <a:t>Propulsion</a:t>
            </a:r>
            <a:r>
              <a:rPr lang="en-US" b="0" i="0" dirty="0">
                <a:effectLst/>
                <a:latin typeface="latoregular"/>
              </a:rPr>
              <a:t> is the movement of food along the digestive tract. The major means of propulsion is peristalsis, a series of alternating contractions and relaxations of smooth muscle that lines the walls of the digestive organs and that forces food to move forward.</a:t>
            </a:r>
          </a:p>
          <a:p>
            <a:pPr algn="l">
              <a:buFont typeface="+mj-lt"/>
              <a:buAutoNum type="arabicPeriod"/>
            </a:pPr>
            <a:r>
              <a:rPr lang="en-US" b="0" i="1" dirty="0">
                <a:effectLst/>
                <a:latin typeface="latoregular"/>
              </a:rPr>
              <a:t>Secretion</a:t>
            </a:r>
            <a:r>
              <a:rPr lang="en-US" b="0" i="0" dirty="0">
                <a:effectLst/>
                <a:latin typeface="latoregular"/>
              </a:rPr>
              <a:t> of digestive enzymes and other substances liquefies, adjusts the pH of, and chemically breaks down the food.</a:t>
            </a:r>
          </a:p>
          <a:p>
            <a:pPr algn="l">
              <a:buFont typeface="+mj-lt"/>
              <a:buAutoNum type="arabicPeriod"/>
            </a:pPr>
            <a:r>
              <a:rPr lang="en-US" b="0" i="1" dirty="0">
                <a:effectLst/>
                <a:latin typeface="latoregular"/>
              </a:rPr>
              <a:t>Mechanical digestion</a:t>
            </a:r>
            <a:r>
              <a:rPr lang="en-US" b="0" i="0" dirty="0">
                <a:effectLst/>
                <a:latin typeface="latoregular"/>
              </a:rPr>
              <a:t> is the process of physically breaking down food into smaller pieces. This process begins with the chewing of food and continues with the muscular churning of the stomach. </a:t>
            </a:r>
          </a:p>
          <a:p>
            <a:pPr algn="l">
              <a:buFont typeface="+mj-lt"/>
              <a:buAutoNum type="arabicPeriod"/>
            </a:pPr>
            <a:r>
              <a:rPr lang="en-US" b="0" i="1" dirty="0">
                <a:effectLst/>
                <a:latin typeface="latoregular"/>
              </a:rPr>
              <a:t>Chemical digestion</a:t>
            </a:r>
            <a:r>
              <a:rPr lang="en-US" b="0" i="0" dirty="0">
                <a:effectLst/>
                <a:latin typeface="latoregular"/>
              </a:rPr>
              <a:t> is the process of chemically breaking down food into simpler molecules. The process is carried out by enzymes in the stomach and small intestines.</a:t>
            </a:r>
          </a:p>
          <a:p>
            <a:pPr algn="l">
              <a:buFont typeface="+mj-lt"/>
              <a:buAutoNum type="arabicPeriod"/>
            </a:pPr>
            <a:r>
              <a:rPr lang="en-US" b="0" i="1" dirty="0">
                <a:effectLst/>
                <a:latin typeface="latoregular"/>
              </a:rPr>
              <a:t>Absorption</a:t>
            </a:r>
            <a:r>
              <a:rPr lang="en-US" b="0" i="0" dirty="0">
                <a:effectLst/>
                <a:latin typeface="latoregular"/>
              </a:rPr>
              <a:t> is the movement of molecules from the digestive tract to adjacent blood and lymphatic vessels. Absorption is the entrance of the digested food (now called nutrients) into the body.</a:t>
            </a:r>
          </a:p>
          <a:p>
            <a:pPr algn="l">
              <a:buFont typeface="+mj-lt"/>
              <a:buAutoNum type="arabicPeriod"/>
            </a:pPr>
            <a:r>
              <a:rPr lang="en-US" b="0" i="1" dirty="0">
                <a:effectLst/>
                <a:latin typeface="latoregular"/>
              </a:rPr>
              <a:t>Defecation</a:t>
            </a:r>
            <a:r>
              <a:rPr lang="en-US" b="0" i="0" dirty="0">
                <a:effectLst/>
                <a:latin typeface="latoregular"/>
              </a:rPr>
              <a:t> is the process of eliminating undigested material through the anus.</a:t>
            </a:r>
          </a:p>
        </p:txBody>
      </p:sp>
    </p:spTree>
    <p:extLst>
      <p:ext uri="{BB962C8B-B14F-4D97-AF65-F5344CB8AC3E}">
        <p14:creationId xmlns:p14="http://schemas.microsoft.com/office/powerpoint/2010/main" val="272225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7D90-EECC-4C58-8CCF-8ACFF39472FD}"/>
              </a:ext>
            </a:extLst>
          </p:cNvPr>
          <p:cNvSpPr>
            <a:spLocks noGrp="1"/>
          </p:cNvSpPr>
          <p:nvPr>
            <p:ph type="title"/>
          </p:nvPr>
        </p:nvSpPr>
        <p:spPr>
          <a:xfrm>
            <a:off x="0" y="3158"/>
            <a:ext cx="12192000" cy="550516"/>
          </a:xfrm>
        </p:spPr>
        <p:txBody>
          <a:bodyPr>
            <a:noAutofit/>
          </a:bodyPr>
          <a:lstStyle/>
          <a:p>
            <a:pPr algn="ctr"/>
            <a:r>
              <a:rPr kumimoji="0" lang="en-US" altLang="en-US" sz="2400" b="1" i="0" u="none" strike="noStrike" cap="none" normalizeH="0" baseline="0" dirty="0">
                <a:ln>
                  <a:noFill/>
                </a:ln>
                <a:effectLst/>
                <a:latin typeface="Helvetica" panose="020B0604020202020204" pitchFamily="34" charset="0"/>
              </a:rPr>
              <a:t>Metabolism: </a:t>
            </a:r>
            <a:r>
              <a:rPr lang="en-US" altLang="en-US" sz="2400" b="1" dirty="0">
                <a:latin typeface="Helvetica" panose="020B0604020202020204" pitchFamily="34" charset="0"/>
              </a:rPr>
              <a:t>Converting food into energy</a:t>
            </a:r>
            <a:endParaRPr lang="en-IN" sz="2000" dirty="0"/>
          </a:p>
        </p:txBody>
      </p:sp>
      <p:sp>
        <p:nvSpPr>
          <p:cNvPr id="4" name="Rectangle 1">
            <a:extLst>
              <a:ext uri="{FF2B5EF4-FFF2-40B4-BE49-F238E27FC236}">
                <a16:creationId xmlns:a16="http://schemas.microsoft.com/office/drawing/2014/main" id="{F7AB11F8-1560-4496-92AD-C99A64120993}"/>
              </a:ext>
            </a:extLst>
          </p:cNvPr>
          <p:cNvSpPr>
            <a:spLocks noGrp="1" noChangeArrowheads="1"/>
          </p:cNvSpPr>
          <p:nvPr>
            <p:ph idx="1"/>
          </p:nvPr>
        </p:nvSpPr>
        <p:spPr bwMode="auto">
          <a:xfrm>
            <a:off x="295487" y="872727"/>
            <a:ext cx="11601026" cy="561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2352" tIns="0" rIns="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defTabSz="914400">
              <a:buClrTx/>
              <a:buNone/>
            </a:pPr>
            <a:r>
              <a:rPr kumimoji="0" lang="en-US" altLang="en-US" sz="2000" b="0" i="0" u="none" strike="noStrike" cap="none" normalizeH="0" baseline="0" dirty="0">
                <a:ln>
                  <a:noFill/>
                </a:ln>
                <a:effectLst/>
                <a:latin typeface="Helvetica" panose="020B0604020202020204" pitchFamily="34" charset="0"/>
              </a:rPr>
              <a:t>Metabolism is the process by which the body changes food and drink into energy. During this process, calories in food and drinks mix with oxygen to make the energy the body needs.</a:t>
            </a:r>
            <a:endParaRPr kumimoji="0" lang="en-US" altLang="en-US" sz="20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Helvetica" panose="020B0604020202020204" pitchFamily="34" charset="0"/>
              </a:rPr>
              <a:t>Even at rest, a body needs energy. This includes breathing, sending blood through the body, keeping hormone levels even, and growing and repairing cells. The number of calories a body at rest uses to do </a:t>
            </a:r>
            <a:r>
              <a:rPr lang="en-US" altLang="en-US" sz="2000" dirty="0">
                <a:latin typeface="Helvetica" panose="020B0604020202020204" pitchFamily="34" charset="0"/>
              </a:rPr>
              <a:t>internal process</a:t>
            </a:r>
            <a:r>
              <a:rPr kumimoji="0" lang="en-US" altLang="en-US" sz="2000" b="0" i="0" u="none" strike="noStrike" cap="none" normalizeH="0" baseline="0" dirty="0">
                <a:ln>
                  <a:noFill/>
                </a:ln>
                <a:effectLst/>
                <a:latin typeface="Helvetica" panose="020B0604020202020204" pitchFamily="34" charset="0"/>
              </a:rPr>
              <a:t> is known as basal metabolic rate, also called basal metabolism.</a:t>
            </a:r>
          </a:p>
          <a:p>
            <a:pPr algn="l"/>
            <a:r>
              <a:rPr lang="en-US" sz="2000" b="0" i="0" dirty="0">
                <a:effectLst/>
                <a:latin typeface="Arial" panose="020B0604020202020204" pitchFamily="34" charset="0"/>
              </a:rPr>
              <a:t>Metabolic reactions may be categorized as </a:t>
            </a:r>
            <a:r>
              <a:rPr lang="en-US" sz="2000" b="0" i="1" u="none" strike="noStrike" dirty="0">
                <a:effectLst/>
                <a:latin typeface="Arial" panose="020B0604020202020204" pitchFamily="34" charset="0"/>
                <a:hlinkClick r:id="rId2" tooltip="Catabolic">
                  <a:extLst>
                    <a:ext uri="{A12FA001-AC4F-418D-AE19-62706E023703}">
                      <ahyp:hlinkClr xmlns:ahyp="http://schemas.microsoft.com/office/drawing/2018/hyperlinkcolor" val="tx"/>
                    </a:ext>
                  </a:extLst>
                </a:hlinkClick>
              </a:rPr>
              <a:t>catabolic</a:t>
            </a:r>
            <a:r>
              <a:rPr lang="en-US" sz="2000" b="0" i="0" dirty="0">
                <a:effectLst/>
                <a:latin typeface="Arial" panose="020B0604020202020204" pitchFamily="34" charset="0"/>
              </a:rPr>
              <a:t> – the </a:t>
            </a:r>
            <a:r>
              <a:rPr lang="en-US" sz="2000" b="0" i="1" dirty="0">
                <a:effectLst/>
                <a:latin typeface="Arial" panose="020B0604020202020204" pitchFamily="34" charset="0"/>
              </a:rPr>
              <a:t>breaking down</a:t>
            </a:r>
            <a:r>
              <a:rPr lang="en-US" sz="2000" b="0" i="0" dirty="0">
                <a:effectLst/>
                <a:latin typeface="Arial" panose="020B0604020202020204" pitchFamily="34" charset="0"/>
              </a:rPr>
              <a:t> of compounds (for example, of glucose to pyruvate by </a:t>
            </a:r>
            <a:r>
              <a:rPr lang="en-US" sz="2000" b="0" i="0" u="none" strike="noStrike" dirty="0">
                <a:effectLst/>
                <a:latin typeface="Arial" panose="020B0604020202020204" pitchFamily="34" charset="0"/>
                <a:hlinkClick r:id="rId3" tooltip="Cellular respiration">
                  <a:extLst>
                    <a:ext uri="{A12FA001-AC4F-418D-AE19-62706E023703}">
                      <ahyp:hlinkClr xmlns:ahyp="http://schemas.microsoft.com/office/drawing/2018/hyperlinkcolor" val="tx"/>
                    </a:ext>
                  </a:extLst>
                </a:hlinkClick>
              </a:rPr>
              <a:t>cellular respiration</a:t>
            </a:r>
            <a:r>
              <a:rPr lang="en-US" sz="2000" b="0" i="0" dirty="0">
                <a:effectLst/>
                <a:latin typeface="Arial" panose="020B0604020202020204" pitchFamily="34" charset="0"/>
              </a:rPr>
              <a:t>); or </a:t>
            </a:r>
            <a:r>
              <a:rPr lang="en-US" sz="2000" b="0" i="1" u="none" strike="noStrike" dirty="0">
                <a:effectLst/>
                <a:latin typeface="Arial" panose="020B0604020202020204" pitchFamily="34" charset="0"/>
                <a:hlinkClick r:id="rId4" tooltip="Anabolic">
                  <a:extLst>
                    <a:ext uri="{A12FA001-AC4F-418D-AE19-62706E023703}">
                      <ahyp:hlinkClr xmlns:ahyp="http://schemas.microsoft.com/office/drawing/2018/hyperlinkcolor" val="tx"/>
                    </a:ext>
                  </a:extLst>
                </a:hlinkClick>
              </a:rPr>
              <a:t>anabolic</a:t>
            </a:r>
            <a:r>
              <a:rPr lang="en-US" sz="2000" b="0" i="0" dirty="0">
                <a:effectLst/>
                <a:latin typeface="Arial" panose="020B0604020202020204" pitchFamily="34" charset="0"/>
              </a:rPr>
              <a:t> – the </a:t>
            </a:r>
            <a:r>
              <a:rPr lang="en-US" sz="2000" b="0" i="1" dirty="0">
                <a:effectLst/>
                <a:latin typeface="Arial" panose="020B0604020202020204" pitchFamily="34" charset="0"/>
              </a:rPr>
              <a:t>building up</a:t>
            </a:r>
            <a:r>
              <a:rPr lang="en-US" sz="2000" b="0" i="0" dirty="0">
                <a:effectLst/>
                <a:latin typeface="Arial" panose="020B0604020202020204" pitchFamily="34" charset="0"/>
              </a:rPr>
              <a:t> (</a:t>
            </a:r>
            <a:r>
              <a:rPr lang="en-US" sz="2000" b="0" i="0" u="none" strike="noStrike" dirty="0">
                <a:effectLst/>
                <a:latin typeface="Arial" panose="020B0604020202020204" pitchFamily="34" charset="0"/>
                <a:hlinkClick r:id="rId5" tooltip="Biosynthesis">
                  <a:extLst>
                    <a:ext uri="{A12FA001-AC4F-418D-AE19-62706E023703}">
                      <ahyp:hlinkClr xmlns:ahyp="http://schemas.microsoft.com/office/drawing/2018/hyperlinkcolor" val="tx"/>
                    </a:ext>
                  </a:extLst>
                </a:hlinkClick>
              </a:rPr>
              <a:t>synthesis</a:t>
            </a:r>
            <a:r>
              <a:rPr lang="en-US" sz="2000" b="0" i="0" dirty="0">
                <a:effectLst/>
                <a:latin typeface="Arial" panose="020B0604020202020204" pitchFamily="34" charset="0"/>
              </a:rPr>
              <a:t>) of compounds (such as proteins, carbohydrates, lipids, and nucleic acids). Usually, catabolism releases energy, and anabolism consumes energy.</a:t>
            </a:r>
          </a:p>
          <a:p>
            <a:pPr algn="l"/>
            <a:endParaRPr lang="en-US" sz="2000" b="0" i="0" dirty="0">
              <a:effectLst/>
              <a:latin typeface="Arial" panose="020B0604020202020204" pitchFamily="34" charset="0"/>
            </a:endParaRPr>
          </a:p>
          <a:p>
            <a:pPr algn="l"/>
            <a:r>
              <a:rPr lang="en-US" sz="2000" b="0" i="1" u="none" strike="noStrike" dirty="0">
                <a:effectLst/>
                <a:latin typeface="Arial" panose="020B0604020202020204" pitchFamily="34" charset="0"/>
                <a:hlinkClick r:id="rId2" tooltip="Catabolic">
                  <a:extLst>
                    <a:ext uri="{A12FA001-AC4F-418D-AE19-62706E023703}">
                      <ahyp:hlinkClr xmlns:ahyp="http://schemas.microsoft.com/office/drawing/2018/hyperlinkcolor" val="tx"/>
                    </a:ext>
                  </a:extLst>
                </a:hlinkClick>
              </a:rPr>
              <a:t>CATABOLIC</a:t>
            </a:r>
            <a:r>
              <a:rPr lang="en-US" sz="2000" b="0" i="0" dirty="0">
                <a:effectLst/>
                <a:latin typeface="Arial" panose="020B0604020202020204" pitchFamily="34" charset="0"/>
              </a:rPr>
              <a:t> -</a:t>
            </a:r>
            <a:r>
              <a:rPr lang="en-US" sz="2000" b="0" i="0" dirty="0">
                <a:effectLst/>
                <a:latin typeface="Georgia" panose="02040502050405020303" pitchFamily="18" charset="0"/>
              </a:rPr>
              <a:t>the large molecules that make up the bulk of food materials are broken down into small </a:t>
            </a:r>
            <a:r>
              <a:rPr lang="en-US" sz="2000" b="0" i="0" u="none" strike="noStrike" dirty="0">
                <a:effectLst/>
                <a:latin typeface="Georgia" panose="02040502050405020303" pitchFamily="18" charset="0"/>
                <a:hlinkClick r:id="rId6">
                  <a:extLst>
                    <a:ext uri="{A12FA001-AC4F-418D-AE19-62706E023703}">
                      <ahyp:hlinkClr xmlns:ahyp="http://schemas.microsoft.com/office/drawing/2018/hyperlinkcolor" val="tx"/>
                    </a:ext>
                  </a:extLst>
                </a:hlinkClick>
              </a:rPr>
              <a:t>constituent</a:t>
            </a:r>
            <a:r>
              <a:rPr lang="en-US" sz="2000" b="0" i="0" dirty="0">
                <a:effectLst/>
                <a:latin typeface="Georgia" panose="02040502050405020303" pitchFamily="18" charset="0"/>
              </a:rPr>
              <a:t> units: proteins are converted to the 20 or so different amino acids of which they are composed; carbohydrates (polysaccharides such as </a:t>
            </a:r>
            <a:r>
              <a:rPr lang="en-US" sz="2000" b="0" i="0" dirty="0">
                <a:effectLst/>
                <a:latin typeface="Georgia" panose="02040502050405020303" pitchFamily="18" charset="0"/>
                <a:hlinkClick r:id="rId7">
                  <a:extLst>
                    <a:ext uri="{A12FA001-AC4F-418D-AE19-62706E023703}">
                      <ahyp:hlinkClr xmlns:ahyp="http://schemas.microsoft.com/office/drawing/2018/hyperlinkcolor" val="tx"/>
                    </a:ext>
                  </a:extLst>
                </a:hlinkClick>
              </a:rPr>
              <a:t>starch</a:t>
            </a:r>
            <a:r>
              <a:rPr lang="en-US" sz="2000" b="0" i="0" dirty="0">
                <a:effectLst/>
                <a:latin typeface="Georgia" panose="02040502050405020303" pitchFamily="18" charset="0"/>
              </a:rPr>
              <a:t> in plants and </a:t>
            </a:r>
            <a:r>
              <a:rPr lang="en-US" sz="2000" b="0" i="0" dirty="0">
                <a:effectLst/>
                <a:latin typeface="Georgia" panose="02040502050405020303" pitchFamily="18" charset="0"/>
                <a:hlinkClick r:id="rId8">
                  <a:extLst>
                    <a:ext uri="{A12FA001-AC4F-418D-AE19-62706E023703}">
                      <ahyp:hlinkClr xmlns:ahyp="http://schemas.microsoft.com/office/drawing/2018/hyperlinkcolor" val="tx"/>
                    </a:ext>
                  </a:extLst>
                </a:hlinkClick>
              </a:rPr>
              <a:t>glycogen</a:t>
            </a:r>
            <a:r>
              <a:rPr lang="en-US" sz="2000" b="0" i="0" dirty="0">
                <a:effectLst/>
                <a:latin typeface="Georgia" panose="02040502050405020303" pitchFamily="18" charset="0"/>
              </a:rPr>
              <a:t> in animals) are degraded to sugars such as </a:t>
            </a:r>
            <a:r>
              <a:rPr lang="en-US" sz="2000" b="0" i="0" dirty="0">
                <a:effectLst/>
                <a:latin typeface="Georgia" panose="02040502050405020303" pitchFamily="18" charset="0"/>
                <a:hlinkClick r:id="rId9">
                  <a:extLst>
                    <a:ext uri="{A12FA001-AC4F-418D-AE19-62706E023703}">
                      <ahyp:hlinkClr xmlns:ahyp="http://schemas.microsoft.com/office/drawing/2018/hyperlinkcolor" val="tx"/>
                    </a:ext>
                  </a:extLst>
                </a:hlinkClick>
              </a:rPr>
              <a:t>glucose</a:t>
            </a:r>
            <a:r>
              <a:rPr lang="en-US" sz="2000" b="0" i="0" dirty="0">
                <a:effectLst/>
                <a:latin typeface="Georgia" panose="02040502050405020303" pitchFamily="18" charset="0"/>
              </a:rPr>
              <a:t>; and fats (</a:t>
            </a:r>
            <a:r>
              <a:rPr lang="en-US" sz="2000" b="0" i="0" dirty="0">
                <a:effectLst/>
                <a:latin typeface="Georgia" panose="02040502050405020303" pitchFamily="18" charset="0"/>
                <a:hlinkClick r:id="rId10">
                  <a:extLst>
                    <a:ext uri="{A12FA001-AC4F-418D-AE19-62706E023703}">
                      <ahyp:hlinkClr xmlns:ahyp="http://schemas.microsoft.com/office/drawing/2018/hyperlinkcolor" val="tx"/>
                    </a:ext>
                  </a:extLst>
                </a:hlinkClick>
              </a:rPr>
              <a:t>lipids</a:t>
            </a:r>
            <a:r>
              <a:rPr lang="en-US" sz="2000" b="0" i="0" dirty="0">
                <a:effectLst/>
                <a:latin typeface="Georgia" panose="02040502050405020303" pitchFamily="18" charset="0"/>
              </a:rPr>
              <a:t>) are broken down into </a:t>
            </a:r>
            <a:r>
              <a:rPr lang="en-US" sz="2000" b="0" i="0" dirty="0">
                <a:effectLst/>
                <a:latin typeface="Georgia" panose="02040502050405020303" pitchFamily="18" charset="0"/>
                <a:hlinkClick r:id="rId11">
                  <a:extLst>
                    <a:ext uri="{A12FA001-AC4F-418D-AE19-62706E023703}">
                      <ahyp:hlinkClr xmlns:ahyp="http://schemas.microsoft.com/office/drawing/2018/hyperlinkcolor" val="tx"/>
                    </a:ext>
                  </a:extLst>
                </a:hlinkClick>
              </a:rPr>
              <a:t>fatty acids</a:t>
            </a:r>
            <a:r>
              <a:rPr lang="en-US" sz="2000" b="0" i="0" dirty="0">
                <a:effectLst/>
                <a:latin typeface="Georgia" panose="02040502050405020303" pitchFamily="18" charset="0"/>
              </a:rPr>
              <a:t> and </a:t>
            </a:r>
            <a:r>
              <a:rPr lang="en-US" sz="2000" b="0" i="0" dirty="0">
                <a:effectLst/>
                <a:latin typeface="Georgia" panose="02040502050405020303" pitchFamily="18" charset="0"/>
                <a:hlinkClick r:id="rId12">
                  <a:extLst>
                    <a:ext uri="{A12FA001-AC4F-418D-AE19-62706E023703}">
                      <ahyp:hlinkClr xmlns:ahyp="http://schemas.microsoft.com/office/drawing/2018/hyperlinkcolor" val="tx"/>
                    </a:ext>
                  </a:extLst>
                </a:hlinkClick>
              </a:rPr>
              <a:t>glycerol</a:t>
            </a:r>
            <a:r>
              <a:rPr lang="en-US" sz="2000" b="0" i="0" dirty="0">
                <a:effectLst/>
                <a:latin typeface="Georgia" panose="02040502050405020303" pitchFamily="18" charset="0"/>
              </a:rPr>
              <a:t>.</a:t>
            </a:r>
            <a:r>
              <a:rPr lang="en-US" sz="2000" b="0" i="0" dirty="0">
                <a:effectLst/>
                <a:latin typeface="Arial" panose="020B0604020202020204" pitchFamily="34" charset="0"/>
              </a:rPr>
              <a:t> </a:t>
            </a:r>
          </a:p>
          <a:p>
            <a:pPr algn="l"/>
            <a:endParaRPr lang="en-US" sz="2000" dirty="0"/>
          </a:p>
          <a:p>
            <a:pPr algn="l"/>
            <a:r>
              <a:rPr lang="en-US" sz="2000" b="1" i="0" dirty="0">
                <a:effectLst/>
                <a:latin typeface="arial" panose="020B0604020202020204" pitchFamily="34" charset="0"/>
              </a:rPr>
              <a:t>BMR=66.4730 + 13.7516 x weight in kg + 5.0033 x height in cm – 6.7550 x age in years</a:t>
            </a:r>
            <a:r>
              <a:rPr lang="en-US" sz="2000" b="0" i="0" dirty="0">
                <a:effectLst/>
                <a:latin typeface="arial" panose="020B0604020202020204" pitchFamily="34" charset="0"/>
              </a:rPr>
              <a:t>.</a:t>
            </a:r>
          </a:p>
          <a:p>
            <a:pPr algn="l"/>
            <a:r>
              <a:rPr lang="en-US" sz="2000" b="0" i="0">
                <a:effectLst/>
                <a:latin typeface="arial" panose="020B0604020202020204" pitchFamily="34" charset="0"/>
              </a:rPr>
              <a:t>In women </a:t>
            </a:r>
            <a:r>
              <a:rPr lang="en-US" sz="2000" b="0" i="0" dirty="0">
                <a:effectLst/>
                <a:latin typeface="arial" panose="020B0604020202020204" pitchFamily="34" charset="0"/>
              </a:rPr>
              <a:t>BMR=655.0955 + 9.5634 x weight in kg + 1.8496 x height in cm – 4.6756 x age in years.</a:t>
            </a:r>
            <a:endParaRPr lang="en-US" sz="2000" b="0" i="0" dirty="0">
              <a:effectLst/>
              <a:latin typeface="Arial" panose="020B0604020202020204" pitchFamily="34" charset="0"/>
            </a:endParaRPr>
          </a:p>
        </p:txBody>
      </p:sp>
    </p:spTree>
    <p:extLst>
      <p:ext uri="{BB962C8B-B14F-4D97-AF65-F5344CB8AC3E}">
        <p14:creationId xmlns:p14="http://schemas.microsoft.com/office/powerpoint/2010/main" val="3435205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2239A0-FD49-4A3E-9CD0-DB1573B244D9}"/>
              </a:ext>
            </a:extLst>
          </p:cNvPr>
          <p:cNvPicPr>
            <a:picLocks noChangeAspect="1"/>
          </p:cNvPicPr>
          <p:nvPr/>
        </p:nvPicPr>
        <p:blipFill rotWithShape="1">
          <a:blip r:embed="rId2">
            <a:extLst>
              <a:ext uri="{28A0092B-C50C-407E-A947-70E740481C1C}">
                <a14:useLocalDpi xmlns:a14="http://schemas.microsoft.com/office/drawing/2010/main" val="0"/>
              </a:ext>
            </a:extLst>
          </a:blip>
          <a:srcRect t="2569" b="1896"/>
          <a:stretch/>
        </p:blipFill>
        <p:spPr>
          <a:xfrm>
            <a:off x="2692866" y="-10448"/>
            <a:ext cx="6750651" cy="686844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523127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D160-3AC3-41A2-803E-6B5AD4514750}"/>
              </a:ext>
            </a:extLst>
          </p:cNvPr>
          <p:cNvSpPr>
            <a:spLocks noGrp="1"/>
          </p:cNvSpPr>
          <p:nvPr>
            <p:ph type="title"/>
          </p:nvPr>
        </p:nvSpPr>
        <p:spPr/>
        <p:txBody>
          <a:bodyPr/>
          <a:lstStyle/>
          <a:p>
            <a:endParaRPr lang="en-IN"/>
          </a:p>
        </p:txBody>
      </p:sp>
      <p:pic>
        <p:nvPicPr>
          <p:cNvPr id="4" name="Content Placeholder 4">
            <a:extLst>
              <a:ext uri="{FF2B5EF4-FFF2-40B4-BE49-F238E27FC236}">
                <a16:creationId xmlns:a16="http://schemas.microsoft.com/office/drawing/2014/main" id="{14FED4F7-C105-47E7-9DDA-CB34901DC4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4860" y="0"/>
            <a:ext cx="6862478" cy="6862478"/>
          </a:xfrm>
        </p:spPr>
      </p:pic>
    </p:spTree>
    <p:extLst>
      <p:ext uri="{BB962C8B-B14F-4D97-AF65-F5344CB8AC3E}">
        <p14:creationId xmlns:p14="http://schemas.microsoft.com/office/powerpoint/2010/main" val="349604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1B8F7-36C1-4128-943E-380ECF4823FF}"/>
              </a:ext>
            </a:extLst>
          </p:cNvPr>
          <p:cNvSpPr>
            <a:spLocks noGrp="1"/>
          </p:cNvSpPr>
          <p:nvPr>
            <p:ph type="title"/>
          </p:nvPr>
        </p:nvSpPr>
        <p:spPr/>
        <p:txBody>
          <a:bodyPr/>
          <a:lstStyle/>
          <a:p>
            <a:r>
              <a:rPr lang="en-US" b="1" i="0" dirty="0">
                <a:effectLst/>
                <a:latin typeface="Source Sans Pro" panose="020B0503030403020204" pitchFamily="34" charset="0"/>
              </a:rPr>
              <a:t>What are the parts of the respiratory system?</a:t>
            </a:r>
            <a:endParaRPr lang="en-IN" dirty="0"/>
          </a:p>
        </p:txBody>
      </p:sp>
      <p:sp>
        <p:nvSpPr>
          <p:cNvPr id="3" name="Content Placeholder 2">
            <a:extLst>
              <a:ext uri="{FF2B5EF4-FFF2-40B4-BE49-F238E27FC236}">
                <a16:creationId xmlns:a16="http://schemas.microsoft.com/office/drawing/2014/main" id="{A79C83FD-CF55-4AC1-8BDD-F411C4615A41}"/>
              </a:ext>
            </a:extLst>
          </p:cNvPr>
          <p:cNvSpPr>
            <a:spLocks noGrp="1"/>
          </p:cNvSpPr>
          <p:nvPr>
            <p:ph idx="1"/>
          </p:nvPr>
        </p:nvSpPr>
        <p:spPr>
          <a:xfrm>
            <a:off x="685801" y="2142067"/>
            <a:ext cx="10672893" cy="4715933"/>
          </a:xfrm>
        </p:spPr>
        <p:txBody>
          <a:bodyPr>
            <a:normAutofit/>
          </a:bodyPr>
          <a:lstStyle/>
          <a:p>
            <a:pPr algn="l">
              <a:buFont typeface="Arial" panose="020B0604020202020204" pitchFamily="34" charset="0"/>
              <a:buChar char="•"/>
            </a:pPr>
            <a:r>
              <a:rPr lang="en-US" b="1" i="0" dirty="0">
                <a:effectLst/>
                <a:latin typeface="Source Sans Pro" panose="020B0503030403020204" pitchFamily="34" charset="0"/>
              </a:rPr>
              <a:t>Mouth and nose: </a:t>
            </a:r>
            <a:r>
              <a:rPr lang="en-US" b="0" i="0" dirty="0">
                <a:effectLst/>
                <a:latin typeface="Source Sans Pro" panose="020B0503030403020204" pitchFamily="34" charset="0"/>
              </a:rPr>
              <a:t>Openings that pull air from outside your body into your respiratory system.</a:t>
            </a:r>
          </a:p>
          <a:p>
            <a:pPr algn="l">
              <a:buFont typeface="Arial" panose="020B0604020202020204" pitchFamily="34" charset="0"/>
              <a:buChar char="•"/>
            </a:pPr>
            <a:r>
              <a:rPr lang="en-US" b="1" i="0" dirty="0">
                <a:effectLst/>
                <a:latin typeface="Source Sans Pro" panose="020B0503030403020204" pitchFamily="34" charset="0"/>
              </a:rPr>
              <a:t>Pharynx (throat): </a:t>
            </a:r>
            <a:r>
              <a:rPr lang="en-US" b="0" i="0" dirty="0">
                <a:effectLst/>
                <a:latin typeface="Source Sans Pro" panose="020B0503030403020204" pitchFamily="34" charset="0"/>
              </a:rPr>
              <a:t>Tube that delivers air from your mouth and nose to the trachea (windpipe).</a:t>
            </a:r>
          </a:p>
          <a:p>
            <a:pPr>
              <a:buFont typeface="Arial" panose="020B0604020202020204" pitchFamily="34" charset="0"/>
              <a:buChar char="•"/>
            </a:pPr>
            <a:r>
              <a:rPr lang="en-US" b="1" i="0" dirty="0">
                <a:effectLst/>
                <a:latin typeface="Source Sans Pro" panose="020B0503030403020204" pitchFamily="34" charset="0"/>
              </a:rPr>
              <a:t>Larynx (voice box):</a:t>
            </a:r>
            <a:r>
              <a:rPr lang="en-US" b="0" i="0" dirty="0">
                <a:effectLst/>
                <a:latin typeface="Source Sans Pro" panose="020B0503030403020204" pitchFamily="34" charset="0"/>
              </a:rPr>
              <a:t> Hollow organ that allows you to talk and make sounds when air moves in and out.</a:t>
            </a:r>
          </a:p>
          <a:p>
            <a:r>
              <a:rPr lang="en-US" b="1" i="0" dirty="0">
                <a:effectLst/>
                <a:latin typeface="Source Sans Pro" panose="020B0503030403020204" pitchFamily="34" charset="0"/>
              </a:rPr>
              <a:t>Trachea: </a:t>
            </a:r>
            <a:r>
              <a:rPr lang="en-US" b="0" i="0" dirty="0">
                <a:effectLst/>
                <a:latin typeface="Source Sans Pro" panose="020B0503030403020204" pitchFamily="34" charset="0"/>
              </a:rPr>
              <a:t>Passage connecting your throat and lungs. </a:t>
            </a:r>
          </a:p>
          <a:p>
            <a:r>
              <a:rPr lang="en-US" b="1" i="0" dirty="0">
                <a:effectLst/>
                <a:latin typeface="Source Sans Pro" panose="020B0503030403020204" pitchFamily="34" charset="0"/>
              </a:rPr>
              <a:t>Bronchial tubes: </a:t>
            </a:r>
            <a:r>
              <a:rPr lang="en-US" b="0" i="0" dirty="0">
                <a:effectLst/>
                <a:latin typeface="Source Sans Pro" panose="020B0503030403020204" pitchFamily="34" charset="0"/>
              </a:rPr>
              <a:t>Tubes at the bottom of your windpipe that connect into each lung.</a:t>
            </a:r>
            <a:endParaRPr lang="en-US" b="1" i="0" dirty="0">
              <a:effectLst/>
              <a:latin typeface="Source Sans Pro" panose="020B0503030403020204" pitchFamily="34" charset="0"/>
            </a:endParaRPr>
          </a:p>
          <a:p>
            <a:pPr algn="l">
              <a:buFont typeface="Arial" panose="020B0604020202020204" pitchFamily="34" charset="0"/>
              <a:buChar char="•"/>
            </a:pPr>
            <a:r>
              <a:rPr lang="en-US" b="1" i="0" dirty="0">
                <a:effectLst/>
                <a:latin typeface="Source Sans Pro" panose="020B0503030403020204" pitchFamily="34" charset="0"/>
              </a:rPr>
              <a:t>Lungs: </a:t>
            </a:r>
            <a:r>
              <a:rPr lang="en-US" b="0" i="0" dirty="0">
                <a:effectLst/>
                <a:latin typeface="Source Sans Pro" panose="020B0503030403020204" pitchFamily="34" charset="0"/>
              </a:rPr>
              <a:t>Two organs that remove oxygen from the air and pass it into your blood.</a:t>
            </a:r>
          </a:p>
          <a:p>
            <a:pPr algn="l">
              <a:buFont typeface="Arial" panose="020B0604020202020204" pitchFamily="34" charset="0"/>
              <a:buChar char="•"/>
            </a:pPr>
            <a:r>
              <a:rPr lang="en-US" b="1" i="0" dirty="0">
                <a:effectLst/>
                <a:latin typeface="Source Sans Pro" panose="020B0503030403020204" pitchFamily="34" charset="0"/>
              </a:rPr>
              <a:t>Diaphragm:</a:t>
            </a:r>
            <a:r>
              <a:rPr lang="en-US" b="0" i="0" dirty="0">
                <a:effectLst/>
                <a:latin typeface="Source Sans Pro" panose="020B0503030403020204" pitchFamily="34" charset="0"/>
              </a:rPr>
              <a:t> Muscle that helps your lungs pull in air and push it out.</a:t>
            </a:r>
          </a:p>
          <a:p>
            <a:pPr algn="l">
              <a:buFont typeface="Arial" panose="020B0604020202020204" pitchFamily="34" charset="0"/>
              <a:buChar char="•"/>
            </a:pPr>
            <a:r>
              <a:rPr lang="en-US" b="1" i="0" dirty="0">
                <a:effectLst/>
                <a:latin typeface="Source Sans Pro" panose="020B0503030403020204" pitchFamily="34" charset="0"/>
              </a:rPr>
              <a:t>Ribs:</a:t>
            </a:r>
            <a:r>
              <a:rPr lang="en-US" b="0" i="0" dirty="0">
                <a:effectLst/>
                <a:latin typeface="Source Sans Pro" panose="020B0503030403020204" pitchFamily="34" charset="0"/>
              </a:rPr>
              <a:t> Bones that surround and protect your lungs and heart.</a:t>
            </a:r>
            <a:endParaRPr lang="en-US" b="1" i="0" dirty="0">
              <a:effectLst/>
              <a:latin typeface="Source Sans Pro" panose="020B0503030403020204" pitchFamily="34" charset="0"/>
            </a:endParaRPr>
          </a:p>
          <a:p>
            <a:pPr algn="l">
              <a:buFont typeface="Arial" panose="020B0604020202020204" pitchFamily="34" charset="0"/>
              <a:buChar char="•"/>
            </a:pPr>
            <a:r>
              <a:rPr lang="en-US" b="1" i="0" dirty="0">
                <a:effectLst/>
                <a:latin typeface="Source Sans Pro" panose="020B0503030403020204" pitchFamily="34" charset="0"/>
              </a:rPr>
              <a:t>Alveoli: </a:t>
            </a:r>
            <a:r>
              <a:rPr lang="en-US" b="0" i="0" dirty="0">
                <a:effectLst/>
                <a:latin typeface="Source Sans Pro" panose="020B0503030403020204" pitchFamily="34" charset="0"/>
              </a:rPr>
              <a:t>Tiny air sacs in the lungs where the exchange of oxygen and carbon dioxide takes place.</a:t>
            </a:r>
          </a:p>
          <a:p>
            <a:pPr algn="l">
              <a:buFont typeface="Arial" panose="020B0604020202020204" pitchFamily="34" charset="0"/>
              <a:buChar char="•"/>
            </a:pPr>
            <a:endParaRPr lang="en-US" b="0" i="0" dirty="0">
              <a:effectLst/>
              <a:latin typeface="Source Sans Pro" panose="020B0503030403020204" pitchFamily="34" charset="0"/>
            </a:endParaRPr>
          </a:p>
        </p:txBody>
      </p:sp>
    </p:spTree>
    <p:extLst>
      <p:ext uri="{BB962C8B-B14F-4D97-AF65-F5344CB8AC3E}">
        <p14:creationId xmlns:p14="http://schemas.microsoft.com/office/powerpoint/2010/main" val="409058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14D42F-B9ED-489B-A811-90B02AF0BCC0}"/>
              </a:ext>
            </a:extLst>
          </p:cNvPr>
          <p:cNvSpPr>
            <a:spLocks noGrp="1"/>
          </p:cNvSpPr>
          <p:nvPr>
            <p:ph idx="1"/>
          </p:nvPr>
        </p:nvSpPr>
        <p:spPr>
          <a:xfrm>
            <a:off x="847288" y="947957"/>
            <a:ext cx="11344712" cy="5910044"/>
          </a:xfrm>
        </p:spPr>
        <p:txBody>
          <a:bodyPr>
            <a:normAutofit/>
          </a:bodyPr>
          <a:lstStyle/>
          <a:p>
            <a:pPr algn="l">
              <a:buFont typeface="Arial" panose="020B0604020202020204" pitchFamily="34" charset="0"/>
              <a:buChar char="•"/>
            </a:pPr>
            <a:r>
              <a:rPr lang="en-US" sz="2400" b="1" i="0" dirty="0">
                <a:effectLst/>
                <a:latin typeface="Source Sans Pro" panose="020B0503030403020204" pitchFamily="34" charset="0"/>
              </a:rPr>
              <a:t>Bronchioles: </a:t>
            </a:r>
            <a:r>
              <a:rPr lang="en-US" sz="2400" b="0" i="0" dirty="0">
                <a:effectLst/>
                <a:latin typeface="Source Sans Pro" panose="020B0503030403020204" pitchFamily="34" charset="0"/>
              </a:rPr>
              <a:t>Small branches of the bronchial tubes that lead to the alveoli.</a:t>
            </a:r>
          </a:p>
          <a:p>
            <a:pPr algn="l">
              <a:buFont typeface="Arial" panose="020B0604020202020204" pitchFamily="34" charset="0"/>
              <a:buChar char="•"/>
            </a:pPr>
            <a:r>
              <a:rPr lang="en-US" sz="2400" b="1" i="0" dirty="0">
                <a:effectLst/>
                <a:latin typeface="Source Sans Pro" panose="020B0503030403020204" pitchFamily="34" charset="0"/>
              </a:rPr>
              <a:t>Lung lobes: </a:t>
            </a:r>
            <a:r>
              <a:rPr lang="en-US" sz="2400" b="0" i="0" dirty="0">
                <a:effectLst/>
                <a:latin typeface="Source Sans Pro" panose="020B0503030403020204" pitchFamily="34" charset="0"/>
              </a:rPr>
              <a:t>Sections of the lungs — three lobes in the right lung and two in the left lung.</a:t>
            </a:r>
          </a:p>
          <a:p>
            <a:pPr algn="l">
              <a:buFont typeface="Arial" panose="020B0604020202020204" pitchFamily="34" charset="0"/>
              <a:buChar char="•"/>
            </a:pPr>
            <a:r>
              <a:rPr lang="en-US" sz="2400" b="1" i="0" dirty="0">
                <a:effectLst/>
                <a:latin typeface="Source Sans Pro" panose="020B0503030403020204" pitchFamily="34" charset="0"/>
              </a:rPr>
              <a:t>Pleura: </a:t>
            </a:r>
            <a:r>
              <a:rPr lang="en-US" sz="2400" b="0" i="0" dirty="0">
                <a:effectLst/>
                <a:latin typeface="Source Sans Pro" panose="020B0503030403020204" pitchFamily="34" charset="0"/>
              </a:rPr>
              <a:t>Thin sacs that surround each lung lobe and separate your lungs from the chest wall.</a:t>
            </a:r>
          </a:p>
          <a:p>
            <a:pPr algn="l">
              <a:buFont typeface="Arial" panose="020B0604020202020204" pitchFamily="34" charset="0"/>
              <a:buChar char="•"/>
            </a:pPr>
            <a:r>
              <a:rPr lang="en-US" sz="2400" b="1" i="0" dirty="0">
                <a:effectLst/>
                <a:latin typeface="Source Sans Pro" panose="020B0503030403020204" pitchFamily="34" charset="0"/>
              </a:rPr>
              <a:t>Cilia: </a:t>
            </a:r>
            <a:r>
              <a:rPr lang="en-US" sz="2400" b="0" i="0" dirty="0">
                <a:effectLst/>
                <a:latin typeface="Source Sans Pro" panose="020B0503030403020204" pitchFamily="34" charset="0"/>
              </a:rPr>
              <a:t>Tiny hairs that move in a wave-like motion to filter dust and other irritants out of your airways.</a:t>
            </a:r>
          </a:p>
          <a:p>
            <a:pPr algn="l">
              <a:buFont typeface="Arial" panose="020B0604020202020204" pitchFamily="34" charset="0"/>
              <a:buChar char="•"/>
            </a:pPr>
            <a:r>
              <a:rPr lang="en-US" sz="2400" b="1" i="0" dirty="0">
                <a:effectLst/>
                <a:latin typeface="Source Sans Pro" panose="020B0503030403020204" pitchFamily="34" charset="0"/>
              </a:rPr>
              <a:t>Epiglottis:</a:t>
            </a:r>
            <a:r>
              <a:rPr lang="en-US" sz="2400" b="0" i="0" dirty="0">
                <a:effectLst/>
                <a:latin typeface="Source Sans Pro" panose="020B0503030403020204" pitchFamily="34" charset="0"/>
              </a:rPr>
              <a:t> Tissue flap at the entrance to the trachea that closes when you swallow to keep food and liquids out of your airway.</a:t>
            </a:r>
          </a:p>
          <a:p>
            <a:pPr algn="l">
              <a:buFont typeface="Arial" panose="020B0604020202020204" pitchFamily="34" charset="0"/>
              <a:buChar char="•"/>
            </a:pPr>
            <a:endParaRPr lang="en-US" b="0" i="0" dirty="0">
              <a:effectLst/>
              <a:latin typeface="Source Sans Pro" panose="020B0503030403020204" pitchFamily="34" charset="0"/>
            </a:endParaRPr>
          </a:p>
        </p:txBody>
      </p:sp>
    </p:spTree>
    <p:extLst>
      <p:ext uri="{BB962C8B-B14F-4D97-AF65-F5344CB8AC3E}">
        <p14:creationId xmlns:p14="http://schemas.microsoft.com/office/powerpoint/2010/main" val="72229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74F6F-7F03-47C8-A2F6-F1EE741E1EFC}"/>
              </a:ext>
            </a:extLst>
          </p:cNvPr>
          <p:cNvSpPr>
            <a:spLocks noGrp="1"/>
          </p:cNvSpPr>
          <p:nvPr>
            <p:ph idx="1"/>
          </p:nvPr>
        </p:nvSpPr>
        <p:spPr>
          <a:xfrm>
            <a:off x="838200" y="721452"/>
            <a:ext cx="10515600" cy="6136547"/>
          </a:xfrm>
        </p:spPr>
        <p:txBody>
          <a:bodyPr>
            <a:normAutofit/>
          </a:bodyPr>
          <a:lstStyle/>
          <a:p>
            <a:pPr marL="0" indent="0" algn="ctr">
              <a:buNone/>
            </a:pPr>
            <a:r>
              <a:rPr lang="en-US" sz="4000" b="1" dirty="0">
                <a:latin typeface="Source Sans Pro" panose="020B0503030403020204" pitchFamily="34" charset="0"/>
              </a:rPr>
              <a:t>F</a:t>
            </a:r>
            <a:r>
              <a:rPr lang="en-US" sz="4000" b="1" i="0" dirty="0">
                <a:effectLst/>
                <a:latin typeface="Source Sans Pro" panose="020B0503030403020204" pitchFamily="34" charset="0"/>
              </a:rPr>
              <a:t>UNCTIONS</a:t>
            </a:r>
          </a:p>
          <a:p>
            <a:pPr marL="0" indent="0" algn="ctr">
              <a:buNone/>
            </a:pPr>
            <a:endParaRPr lang="en-US" sz="4800" b="1" i="0" dirty="0">
              <a:effectLst/>
              <a:latin typeface="Source Sans Pro" panose="020B0503030403020204" pitchFamily="34" charset="0"/>
            </a:endParaRPr>
          </a:p>
          <a:p>
            <a:pPr algn="l">
              <a:buFont typeface="Arial" panose="020B0604020202020204" pitchFamily="34" charset="0"/>
              <a:buChar char="•"/>
            </a:pPr>
            <a:r>
              <a:rPr lang="en-US" sz="2400" b="0" i="0" dirty="0">
                <a:effectLst/>
                <a:latin typeface="Source Sans Pro" panose="020B0503030403020204" pitchFamily="34" charset="0"/>
              </a:rPr>
              <a:t>Allows you to talk and to smell.</a:t>
            </a:r>
          </a:p>
          <a:p>
            <a:pPr algn="l">
              <a:buFont typeface="Arial" panose="020B0604020202020204" pitchFamily="34" charset="0"/>
              <a:buChar char="•"/>
            </a:pPr>
            <a:r>
              <a:rPr lang="en-US" sz="2400" b="0" i="0" dirty="0">
                <a:effectLst/>
                <a:latin typeface="Source Sans Pro" panose="020B0503030403020204" pitchFamily="34" charset="0"/>
              </a:rPr>
              <a:t>Warms air to match your body temperature and moisturizes it to the humidity level your body needs.</a:t>
            </a:r>
          </a:p>
          <a:p>
            <a:pPr algn="l">
              <a:buFont typeface="Arial" panose="020B0604020202020204" pitchFamily="34" charset="0"/>
              <a:buChar char="•"/>
            </a:pPr>
            <a:r>
              <a:rPr lang="en-US" sz="2400" b="0" i="0" dirty="0">
                <a:effectLst/>
                <a:latin typeface="Source Sans Pro" panose="020B0503030403020204" pitchFamily="34" charset="0"/>
              </a:rPr>
              <a:t>Delivers oxygen to the cells in your body.</a:t>
            </a:r>
          </a:p>
          <a:p>
            <a:pPr algn="l">
              <a:buFont typeface="Arial" panose="020B0604020202020204" pitchFamily="34" charset="0"/>
              <a:buChar char="•"/>
            </a:pPr>
            <a:r>
              <a:rPr lang="en-US" sz="2400" b="0" i="0" dirty="0">
                <a:effectLst/>
                <a:latin typeface="Source Sans Pro" panose="020B0503030403020204" pitchFamily="34" charset="0"/>
              </a:rPr>
              <a:t>Removes waste gases, including carbon dioxide, from the body when you exhale.</a:t>
            </a:r>
          </a:p>
          <a:p>
            <a:pPr algn="l">
              <a:buFont typeface="Arial" panose="020B0604020202020204" pitchFamily="34" charset="0"/>
              <a:buChar char="•"/>
            </a:pPr>
            <a:r>
              <a:rPr lang="en-US" sz="2400" b="0" i="0" dirty="0">
                <a:effectLst/>
                <a:latin typeface="Source Sans Pro" panose="020B0503030403020204" pitchFamily="34" charset="0"/>
              </a:rPr>
              <a:t>Protects your airways from harmful substances and irritants.</a:t>
            </a:r>
          </a:p>
          <a:p>
            <a:endParaRPr lang="en-IN" dirty="0"/>
          </a:p>
        </p:txBody>
      </p:sp>
    </p:spTree>
    <p:extLst>
      <p:ext uri="{BB962C8B-B14F-4D97-AF65-F5344CB8AC3E}">
        <p14:creationId xmlns:p14="http://schemas.microsoft.com/office/powerpoint/2010/main" val="196785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3F7E16D-E61C-4F76-A6BA-87F3A007A82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3251" r="13860"/>
          <a:stretch/>
        </p:blipFill>
        <p:spPr>
          <a:xfrm>
            <a:off x="1624667" y="229543"/>
            <a:ext cx="8942665" cy="6398913"/>
          </a:xfrm>
        </p:spPr>
      </p:pic>
    </p:spTree>
    <p:extLst>
      <p:ext uri="{BB962C8B-B14F-4D97-AF65-F5344CB8AC3E}">
        <p14:creationId xmlns:p14="http://schemas.microsoft.com/office/powerpoint/2010/main" val="1134155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D327-4C9A-4390-BD8F-A58E442603B7}"/>
              </a:ext>
            </a:extLst>
          </p:cNvPr>
          <p:cNvSpPr>
            <a:spLocks noGrp="1"/>
          </p:cNvSpPr>
          <p:nvPr>
            <p:ph type="title"/>
          </p:nvPr>
        </p:nvSpPr>
        <p:spPr>
          <a:xfrm>
            <a:off x="685801" y="151002"/>
            <a:ext cx="10131425" cy="1057014"/>
          </a:xfrm>
        </p:spPr>
        <p:txBody>
          <a:bodyPr>
            <a:normAutofit/>
          </a:bodyPr>
          <a:lstStyle/>
          <a:p>
            <a:pPr algn="ctr"/>
            <a:r>
              <a:rPr lang="en-US" b="1" i="0" dirty="0">
                <a:effectLst/>
                <a:latin typeface="Open Sans" panose="020B0606030504020204" pitchFamily="34" charset="0"/>
              </a:rPr>
              <a:t>Inspiration</a:t>
            </a:r>
            <a:endParaRPr lang="en-IN" dirty="0"/>
          </a:p>
        </p:txBody>
      </p:sp>
      <p:sp>
        <p:nvSpPr>
          <p:cNvPr id="3" name="Content Placeholder 2">
            <a:extLst>
              <a:ext uri="{FF2B5EF4-FFF2-40B4-BE49-F238E27FC236}">
                <a16:creationId xmlns:a16="http://schemas.microsoft.com/office/drawing/2014/main" id="{0AC51471-4350-4707-84CD-DB9EFDCBEAA7}"/>
              </a:ext>
            </a:extLst>
          </p:cNvPr>
          <p:cNvSpPr>
            <a:spLocks noGrp="1"/>
          </p:cNvSpPr>
          <p:nvPr>
            <p:ph idx="1"/>
          </p:nvPr>
        </p:nvSpPr>
        <p:spPr>
          <a:xfrm>
            <a:off x="685801" y="1107347"/>
            <a:ext cx="10131425" cy="5750653"/>
          </a:xfrm>
        </p:spPr>
        <p:txBody>
          <a:bodyPr>
            <a:normAutofit/>
          </a:bodyPr>
          <a:lstStyle/>
          <a:p>
            <a:pPr algn="l" fontAlgn="base">
              <a:buFont typeface="Arial" panose="020B0604020202020204" pitchFamily="34" charset="0"/>
              <a:buChar char="•"/>
            </a:pPr>
            <a:r>
              <a:rPr lang="en-US" b="0" i="0" dirty="0">
                <a:effectLst/>
                <a:latin typeface="Open Sans" panose="020B0606030504020204" pitchFamily="34" charset="0"/>
              </a:rPr>
              <a:t>It takes place when the volume of thoracic cavity is increased and the air pressure is decreased.</a:t>
            </a:r>
          </a:p>
          <a:p>
            <a:pPr algn="l" fontAlgn="base">
              <a:buFont typeface="Arial" panose="020B0604020202020204" pitchFamily="34" charset="0"/>
              <a:buChar char="•"/>
            </a:pPr>
            <a:r>
              <a:rPr lang="en-US" b="0" i="0" dirty="0">
                <a:effectLst/>
                <a:latin typeface="Open Sans" panose="020B0606030504020204" pitchFamily="34" charset="0"/>
              </a:rPr>
              <a:t>Simultaneous contraction of the external intercostal muscles and the diaphragm expands the thorax.</a:t>
            </a:r>
          </a:p>
          <a:p>
            <a:pPr algn="l" fontAlgn="base">
              <a:buFont typeface="Arial" panose="020B0604020202020204" pitchFamily="34" charset="0"/>
              <a:buChar char="•"/>
            </a:pPr>
            <a:r>
              <a:rPr lang="en-US" b="0" i="0" dirty="0">
                <a:effectLst/>
                <a:latin typeface="Open Sans" panose="020B0606030504020204" pitchFamily="34" charset="0"/>
              </a:rPr>
              <a:t>As the diaphragm + external intercostals contracts the lung volume increases.</a:t>
            </a:r>
          </a:p>
          <a:p>
            <a:pPr algn="l" fontAlgn="base"/>
            <a:r>
              <a:rPr lang="en-US" b="0" i="0" dirty="0">
                <a:effectLst/>
                <a:latin typeface="Open Sans" panose="020B0606030504020204" pitchFamily="34" charset="0"/>
              </a:rPr>
              <a:t>It involves following events</a:t>
            </a:r>
          </a:p>
          <a:p>
            <a:pPr algn="l" fontAlgn="base">
              <a:buFont typeface="Arial" panose="020B0604020202020204" pitchFamily="34" charset="0"/>
              <a:buChar char="•"/>
            </a:pPr>
            <a:r>
              <a:rPr lang="en-US" b="0" i="0" dirty="0">
                <a:effectLst/>
                <a:latin typeface="Open Sans" panose="020B0606030504020204" pitchFamily="34" charset="0"/>
              </a:rPr>
              <a:t>First of all, external intercoastal muscle contracts and internal intercoastal muscles relaxes.</a:t>
            </a:r>
          </a:p>
          <a:p>
            <a:pPr algn="l" fontAlgn="base">
              <a:buFont typeface="Arial" panose="020B0604020202020204" pitchFamily="34" charset="0"/>
              <a:buChar char="•"/>
            </a:pPr>
            <a:r>
              <a:rPr lang="en-US" b="0" i="0" dirty="0">
                <a:effectLst/>
                <a:latin typeface="Open Sans" panose="020B0606030504020204" pitchFamily="34" charset="0"/>
              </a:rPr>
              <a:t>Due to contraction of external intercoastal muscles, ribs is pulled upward, resulting in increase in thoracic cavity size</a:t>
            </a:r>
          </a:p>
          <a:p>
            <a:pPr algn="l" fontAlgn="base">
              <a:buFont typeface="Arial" panose="020B0604020202020204" pitchFamily="34" charset="0"/>
              <a:buChar char="•"/>
            </a:pPr>
            <a:r>
              <a:rPr lang="en-US" b="0" i="0" dirty="0">
                <a:effectLst/>
                <a:latin typeface="Open Sans" panose="020B0606030504020204" pitchFamily="34" charset="0"/>
              </a:rPr>
              <a:t>The thoracic cavity further enlarges due to contraction of diaphragm, lowering the diaphragm and increases the size of thoracic cavity.</a:t>
            </a:r>
          </a:p>
          <a:p>
            <a:pPr algn="l" fontAlgn="base">
              <a:buFont typeface="Arial" panose="020B0604020202020204" pitchFamily="34" charset="0"/>
              <a:buChar char="•"/>
            </a:pPr>
            <a:r>
              <a:rPr lang="en-US" b="0" i="0" dirty="0">
                <a:effectLst/>
                <a:latin typeface="Open Sans" panose="020B0606030504020204" pitchFamily="34" charset="0"/>
              </a:rPr>
              <a:t>With increase in size of thorax, lungs expand simultaneously.</a:t>
            </a:r>
          </a:p>
          <a:p>
            <a:pPr algn="l" fontAlgn="base">
              <a:buFont typeface="Arial" panose="020B0604020202020204" pitchFamily="34" charset="0"/>
              <a:buChar char="•"/>
            </a:pPr>
            <a:r>
              <a:rPr lang="en-US" b="0" i="0" dirty="0">
                <a:effectLst/>
                <a:latin typeface="Open Sans" panose="020B0606030504020204" pitchFamily="34" charset="0"/>
              </a:rPr>
              <a:t>As lungs expands, the air pressure is reduced inside, so equalize the pressure, atmospheric air rushes inside the lungs</a:t>
            </a:r>
          </a:p>
          <a:p>
            <a:endParaRPr lang="en-IN" dirty="0"/>
          </a:p>
        </p:txBody>
      </p:sp>
    </p:spTree>
    <p:extLst>
      <p:ext uri="{BB962C8B-B14F-4D97-AF65-F5344CB8AC3E}">
        <p14:creationId xmlns:p14="http://schemas.microsoft.com/office/powerpoint/2010/main" val="2422145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282</TotalTime>
  <Words>2257</Words>
  <Application>Microsoft Office PowerPoint</Application>
  <PresentationFormat>Widescreen</PresentationFormat>
  <Paragraphs>144</Paragraphs>
  <Slides>21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Arial</vt:lpstr>
      <vt:lpstr>Arial</vt:lpstr>
      <vt:lpstr>Calibri</vt:lpstr>
      <vt:lpstr>Calibri Light</vt:lpstr>
      <vt:lpstr>Georgia</vt:lpstr>
      <vt:lpstr>Helvetica</vt:lpstr>
      <vt:lpstr>latobold</vt:lpstr>
      <vt:lpstr>latoregular</vt:lpstr>
      <vt:lpstr>Open Sans</vt:lpstr>
      <vt:lpstr>Source Sans Pro</vt:lpstr>
      <vt:lpstr>Times New Roman</vt:lpstr>
      <vt:lpstr>tisapro-regular</vt:lpstr>
      <vt:lpstr>Celestial</vt:lpstr>
      <vt:lpstr>UNIT – 2 RESPIRATORY SYSTEM </vt:lpstr>
      <vt:lpstr>Respiratory System</vt:lpstr>
      <vt:lpstr>PowerPoint Presentation</vt:lpstr>
      <vt:lpstr>PowerPoint Presentation</vt:lpstr>
      <vt:lpstr>What are the parts of the respiratory system?</vt:lpstr>
      <vt:lpstr>PowerPoint Presentation</vt:lpstr>
      <vt:lpstr>PowerPoint Presentation</vt:lpstr>
      <vt:lpstr>PowerPoint Presentation</vt:lpstr>
      <vt:lpstr>Inspiration</vt:lpstr>
      <vt:lpstr>Expiration</vt:lpstr>
      <vt:lpstr>PowerPoint Presentation</vt:lpstr>
      <vt:lpstr>PowerPoint Presentation</vt:lpstr>
      <vt:lpstr>LUNG CAPACITY</vt:lpstr>
      <vt:lpstr>digestive system</vt:lpstr>
      <vt:lpstr>Salivary amylase – carbs lingual amylase – fat stomach – HCL, pepsin – protein bile- fat colon – water </vt:lpstr>
      <vt:lpstr>PowerPoint Presentation</vt:lpstr>
      <vt:lpstr>PowerPoint Presentation</vt:lpstr>
      <vt:lpstr>PowerPoint Presentation</vt:lpstr>
      <vt:lpstr>PowerPoint Presentation</vt:lpstr>
      <vt:lpstr>Function of the Digestive System</vt:lpstr>
      <vt:lpstr>Metabolism: Converting food into energy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 2 RESPIRATORY SYSTEM </dc:title>
  <dc:creator>Vishal Kumar</dc:creator>
  <cp:lastModifiedBy>Vishal Kumar</cp:lastModifiedBy>
  <cp:revision>30</cp:revision>
  <dcterms:created xsi:type="dcterms:W3CDTF">2022-10-11T16:05:16Z</dcterms:created>
  <dcterms:modified xsi:type="dcterms:W3CDTF">2022-11-03T15:36:47Z</dcterms:modified>
</cp:coreProperties>
</file>