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9ACA6-3D20-45AE-A84C-4AAED79CCDB8}" type="datetimeFigureOut">
              <a:rPr lang="en-IN" smtClean="0"/>
              <a:t>27-02-2023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46C3F-4A7F-4E36-90B3-A32ED953A2E6}" type="slidenum">
              <a:rPr lang="en-IN" smtClean="0"/>
              <a:t>‹#›</a:t>
            </a:fld>
            <a:endParaRPr lang="en-IN"/>
          </a:p>
        </p:txBody>
      </p:sp>
    </p:spTree>
    <p:extLst>
      <p:ext uri="{BB962C8B-B14F-4D97-AF65-F5344CB8AC3E}">
        <p14:creationId xmlns:p14="http://schemas.microsoft.com/office/powerpoint/2010/main" val="401167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06CC8A2-A86D-4C63-8EEB-27E123D91655}" type="datetime1">
              <a:rPr lang="en-IN" smtClean="0"/>
              <a:t>27-02-2023</a:t>
            </a:fld>
            <a:endParaRPr lang="en-IN"/>
          </a:p>
        </p:txBody>
      </p:sp>
      <p:sp>
        <p:nvSpPr>
          <p:cNvPr id="5" name="Footer Placeholder 4"/>
          <p:cNvSpPr>
            <a:spLocks noGrp="1"/>
          </p:cNvSpPr>
          <p:nvPr>
            <p:ph type="ftr" sz="quarter" idx="11"/>
          </p:nvPr>
        </p:nvSpPr>
        <p:spPr>
          <a:xfrm>
            <a:off x="2692397" y="5037663"/>
            <a:ext cx="5214635" cy="279400"/>
          </a:xfrm>
        </p:spPr>
        <p:txBody>
          <a:bodyPr/>
          <a:lstStyle/>
          <a:p>
            <a:r>
              <a:rPr lang="en-IN"/>
              <a:t>SAMIUDDIN, CONTRACT II</a:t>
            </a:r>
          </a:p>
        </p:txBody>
      </p:sp>
      <p:sp>
        <p:nvSpPr>
          <p:cNvPr id="6" name="Slide Number Placeholder 5"/>
          <p:cNvSpPr>
            <a:spLocks noGrp="1"/>
          </p:cNvSpPr>
          <p:nvPr>
            <p:ph type="sldNum" sz="quarter" idx="12"/>
          </p:nvPr>
        </p:nvSpPr>
        <p:spPr>
          <a:xfrm>
            <a:off x="8956900" y="5037663"/>
            <a:ext cx="551167" cy="279400"/>
          </a:xfrm>
        </p:spPr>
        <p:txBody>
          <a:bodyPr/>
          <a:lstStyle/>
          <a:p>
            <a:fld id="{934D4904-4253-4B40-853B-978A78745B0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81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C11DA3-2D5A-427E-8323-448B973F34E8}" type="datetime1">
              <a:rPr lang="en-IN" smtClean="0"/>
              <a:t>27-02-2023</a:t>
            </a:fld>
            <a:endParaRPr lang="en-IN"/>
          </a:p>
        </p:txBody>
      </p:sp>
      <p:sp>
        <p:nvSpPr>
          <p:cNvPr id="6" name="Footer Placeholder 5"/>
          <p:cNvSpPr>
            <a:spLocks noGrp="1"/>
          </p:cNvSpPr>
          <p:nvPr>
            <p:ph type="ftr" sz="quarter" idx="11"/>
          </p:nvPr>
        </p:nvSpPr>
        <p:spPr/>
        <p:txBody>
          <a:bodyPr/>
          <a:lstStyle/>
          <a:p>
            <a:r>
              <a:rPr lang="en-IN"/>
              <a:t>SAMIUDDIN, CONTRACT II</a:t>
            </a:r>
          </a:p>
        </p:txBody>
      </p:sp>
      <p:sp>
        <p:nvSpPr>
          <p:cNvPr id="7" name="Slide Number Placeholder 6"/>
          <p:cNvSpPr>
            <a:spLocks noGrp="1"/>
          </p:cNvSpPr>
          <p:nvPr>
            <p:ph type="sldNum" sz="quarter" idx="12"/>
          </p:nvPr>
        </p:nvSpPr>
        <p:spPr/>
        <p:txBody>
          <a:bodyPr/>
          <a:lstStyle/>
          <a:p>
            <a:fld id="{934D4904-4253-4B40-853B-978A78745B0D}" type="slidenum">
              <a:rPr lang="en-IN" smtClean="0"/>
              <a:t>‹#›</a:t>
            </a:fld>
            <a:endParaRPr lang="en-IN"/>
          </a:p>
        </p:txBody>
      </p:sp>
    </p:spTree>
    <p:extLst>
      <p:ext uri="{BB962C8B-B14F-4D97-AF65-F5344CB8AC3E}">
        <p14:creationId xmlns:p14="http://schemas.microsoft.com/office/powerpoint/2010/main" val="313324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DD9F5-048A-429E-9F0D-088AC0A2645C}"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409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33C01-D52E-4789-B822-6E21E14CE329}"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20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62CB9-4E1A-4608-A5F6-4AB73DCAA3AF}"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spTree>
    <p:extLst>
      <p:ext uri="{BB962C8B-B14F-4D97-AF65-F5344CB8AC3E}">
        <p14:creationId xmlns:p14="http://schemas.microsoft.com/office/powerpoint/2010/main" val="1139268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4AFD3-FE6B-4060-8566-5BBC2532F6B7}"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707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CCB5A4-7062-4BFF-AD65-A2C0E9F3546A}"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59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26A5A-593F-416A-A3B1-40D61CE115B3}"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56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D1A12-8E52-4CA3-9C55-85FCE0A53211}"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58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13EBB-F8E7-4E97-B7DC-4DCEA211BD9E}"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spTree>
    <p:extLst>
      <p:ext uri="{BB962C8B-B14F-4D97-AF65-F5344CB8AC3E}">
        <p14:creationId xmlns:p14="http://schemas.microsoft.com/office/powerpoint/2010/main" val="380128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962ED-C065-4880-9AF4-00F91AE196CD}" type="datetime1">
              <a:rPr lang="en-IN" smtClean="0"/>
              <a:t>27-02-2023</a:t>
            </a:fld>
            <a:endParaRPr lang="en-IN"/>
          </a:p>
        </p:txBody>
      </p:sp>
      <p:sp>
        <p:nvSpPr>
          <p:cNvPr id="5" name="Footer Placeholder 4"/>
          <p:cNvSpPr>
            <a:spLocks noGrp="1"/>
          </p:cNvSpPr>
          <p:nvPr>
            <p:ph type="ftr" sz="quarter" idx="11"/>
          </p:nvPr>
        </p:nvSpPr>
        <p:spPr/>
        <p:txBody>
          <a:bodyPr/>
          <a:lstStyle/>
          <a:p>
            <a:r>
              <a:rPr lang="en-IN"/>
              <a:t>SAMIUDDIN, CONTRACT II</a:t>
            </a:r>
          </a:p>
        </p:txBody>
      </p:sp>
      <p:sp>
        <p:nvSpPr>
          <p:cNvPr id="6" name="Slide Number Placeholder 5"/>
          <p:cNvSpPr>
            <a:spLocks noGrp="1"/>
          </p:cNvSpPr>
          <p:nvPr>
            <p:ph type="sldNum" sz="quarter" idx="12"/>
          </p:nvPr>
        </p:nvSpPr>
        <p:spPr/>
        <p:txBody>
          <a:bodyPr/>
          <a:lstStyle/>
          <a:p>
            <a:fld id="{934D4904-4253-4B40-853B-978A78745B0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21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8D7BBF-6F4F-4B2D-B0A1-DE3A54A4F8C6}" type="datetime1">
              <a:rPr lang="en-IN" smtClean="0"/>
              <a:t>27-02-2023</a:t>
            </a:fld>
            <a:endParaRPr lang="en-IN"/>
          </a:p>
        </p:txBody>
      </p:sp>
      <p:sp>
        <p:nvSpPr>
          <p:cNvPr id="6" name="Footer Placeholder 5"/>
          <p:cNvSpPr>
            <a:spLocks noGrp="1"/>
          </p:cNvSpPr>
          <p:nvPr>
            <p:ph type="ftr" sz="quarter" idx="11"/>
          </p:nvPr>
        </p:nvSpPr>
        <p:spPr/>
        <p:txBody>
          <a:bodyPr/>
          <a:lstStyle/>
          <a:p>
            <a:r>
              <a:rPr lang="en-IN"/>
              <a:t>SAMIUDDIN, CONTRACT II</a:t>
            </a:r>
          </a:p>
        </p:txBody>
      </p:sp>
      <p:sp>
        <p:nvSpPr>
          <p:cNvPr id="7" name="Slide Number Placeholder 6"/>
          <p:cNvSpPr>
            <a:spLocks noGrp="1"/>
          </p:cNvSpPr>
          <p:nvPr>
            <p:ph type="sldNum" sz="quarter" idx="12"/>
          </p:nvPr>
        </p:nvSpPr>
        <p:spPr/>
        <p:txBody>
          <a:bodyPr/>
          <a:lstStyle/>
          <a:p>
            <a:fld id="{934D4904-4253-4B40-853B-978A78745B0D}" type="slidenum">
              <a:rPr lang="en-IN" smtClean="0"/>
              <a:t>‹#›</a:t>
            </a:fld>
            <a:endParaRPr lang="en-IN"/>
          </a:p>
        </p:txBody>
      </p:sp>
    </p:spTree>
    <p:extLst>
      <p:ext uri="{BB962C8B-B14F-4D97-AF65-F5344CB8AC3E}">
        <p14:creationId xmlns:p14="http://schemas.microsoft.com/office/powerpoint/2010/main" val="186846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092CE3-368B-4D42-8EC2-E4EA274A07BE}" type="datetime1">
              <a:rPr lang="en-IN" smtClean="0"/>
              <a:t>27-02-2023</a:t>
            </a:fld>
            <a:endParaRPr lang="en-IN"/>
          </a:p>
        </p:txBody>
      </p:sp>
      <p:sp>
        <p:nvSpPr>
          <p:cNvPr id="8" name="Footer Placeholder 7"/>
          <p:cNvSpPr>
            <a:spLocks noGrp="1"/>
          </p:cNvSpPr>
          <p:nvPr>
            <p:ph type="ftr" sz="quarter" idx="11"/>
          </p:nvPr>
        </p:nvSpPr>
        <p:spPr/>
        <p:txBody>
          <a:bodyPr/>
          <a:lstStyle/>
          <a:p>
            <a:r>
              <a:rPr lang="en-IN"/>
              <a:t>SAMIUDDIN, CONTRACT II</a:t>
            </a:r>
          </a:p>
        </p:txBody>
      </p:sp>
      <p:sp>
        <p:nvSpPr>
          <p:cNvPr id="9" name="Slide Number Placeholder 8"/>
          <p:cNvSpPr>
            <a:spLocks noGrp="1"/>
          </p:cNvSpPr>
          <p:nvPr>
            <p:ph type="sldNum" sz="quarter" idx="12"/>
          </p:nvPr>
        </p:nvSpPr>
        <p:spPr/>
        <p:txBody>
          <a:bodyPr/>
          <a:lstStyle/>
          <a:p>
            <a:fld id="{934D4904-4253-4B40-853B-978A78745B0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928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C454E2-BD4C-4AB9-BE0E-8A607830ABDA}" type="datetime1">
              <a:rPr lang="en-IN" smtClean="0"/>
              <a:t>27-02-2023</a:t>
            </a:fld>
            <a:endParaRPr lang="en-IN"/>
          </a:p>
        </p:txBody>
      </p:sp>
      <p:sp>
        <p:nvSpPr>
          <p:cNvPr id="4" name="Footer Placeholder 3"/>
          <p:cNvSpPr>
            <a:spLocks noGrp="1"/>
          </p:cNvSpPr>
          <p:nvPr>
            <p:ph type="ftr" sz="quarter" idx="11"/>
          </p:nvPr>
        </p:nvSpPr>
        <p:spPr/>
        <p:txBody>
          <a:bodyPr/>
          <a:lstStyle/>
          <a:p>
            <a:r>
              <a:rPr lang="en-IN"/>
              <a:t>SAMIUDDIN, CONTRACT II</a:t>
            </a:r>
          </a:p>
        </p:txBody>
      </p:sp>
      <p:sp>
        <p:nvSpPr>
          <p:cNvPr id="5" name="Slide Number Placeholder 4"/>
          <p:cNvSpPr>
            <a:spLocks noGrp="1"/>
          </p:cNvSpPr>
          <p:nvPr>
            <p:ph type="sldNum" sz="quarter" idx="12"/>
          </p:nvPr>
        </p:nvSpPr>
        <p:spPr/>
        <p:txBody>
          <a:bodyPr/>
          <a:lstStyle/>
          <a:p>
            <a:fld id="{934D4904-4253-4B40-853B-978A78745B0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17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67E53-3DB5-4401-B17E-FAB981EFF2AA}" type="datetime1">
              <a:rPr lang="en-IN" smtClean="0"/>
              <a:t>27-02-2023</a:t>
            </a:fld>
            <a:endParaRPr lang="en-IN"/>
          </a:p>
        </p:txBody>
      </p:sp>
      <p:sp>
        <p:nvSpPr>
          <p:cNvPr id="3" name="Footer Placeholder 2"/>
          <p:cNvSpPr>
            <a:spLocks noGrp="1"/>
          </p:cNvSpPr>
          <p:nvPr>
            <p:ph type="ftr" sz="quarter" idx="11"/>
          </p:nvPr>
        </p:nvSpPr>
        <p:spPr/>
        <p:txBody>
          <a:bodyPr/>
          <a:lstStyle/>
          <a:p>
            <a:r>
              <a:rPr lang="en-IN"/>
              <a:t>SAMIUDDIN, CONTRACT II</a:t>
            </a:r>
          </a:p>
        </p:txBody>
      </p:sp>
      <p:sp>
        <p:nvSpPr>
          <p:cNvPr id="4" name="Slide Number Placeholder 3"/>
          <p:cNvSpPr>
            <a:spLocks noGrp="1"/>
          </p:cNvSpPr>
          <p:nvPr>
            <p:ph type="sldNum" sz="quarter" idx="12"/>
          </p:nvPr>
        </p:nvSpPr>
        <p:spPr/>
        <p:txBody>
          <a:bodyPr/>
          <a:lstStyle/>
          <a:p>
            <a:fld id="{934D4904-4253-4B40-853B-978A78745B0D}" type="slidenum">
              <a:rPr lang="en-IN" smtClean="0"/>
              <a:t>‹#›</a:t>
            </a:fld>
            <a:endParaRPr lang="en-IN"/>
          </a:p>
        </p:txBody>
      </p:sp>
    </p:spTree>
    <p:extLst>
      <p:ext uri="{BB962C8B-B14F-4D97-AF65-F5344CB8AC3E}">
        <p14:creationId xmlns:p14="http://schemas.microsoft.com/office/powerpoint/2010/main" val="139394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5231D7-7D93-42A8-85E5-3B9204C9F2CC}" type="datetime1">
              <a:rPr lang="en-IN" smtClean="0"/>
              <a:t>27-02-2023</a:t>
            </a:fld>
            <a:endParaRPr lang="en-IN"/>
          </a:p>
        </p:txBody>
      </p:sp>
      <p:sp>
        <p:nvSpPr>
          <p:cNvPr id="6" name="Footer Placeholder 5"/>
          <p:cNvSpPr>
            <a:spLocks noGrp="1"/>
          </p:cNvSpPr>
          <p:nvPr>
            <p:ph type="ftr" sz="quarter" idx="11"/>
          </p:nvPr>
        </p:nvSpPr>
        <p:spPr/>
        <p:txBody>
          <a:bodyPr/>
          <a:lstStyle/>
          <a:p>
            <a:r>
              <a:rPr lang="en-IN"/>
              <a:t>SAMIUDDIN, CONTRACT II</a:t>
            </a:r>
          </a:p>
        </p:txBody>
      </p:sp>
      <p:sp>
        <p:nvSpPr>
          <p:cNvPr id="7" name="Slide Number Placeholder 6"/>
          <p:cNvSpPr>
            <a:spLocks noGrp="1"/>
          </p:cNvSpPr>
          <p:nvPr>
            <p:ph type="sldNum" sz="quarter" idx="12"/>
          </p:nvPr>
        </p:nvSpPr>
        <p:spPr/>
        <p:txBody>
          <a:bodyPr/>
          <a:lstStyle/>
          <a:p>
            <a:fld id="{934D4904-4253-4B40-853B-978A78745B0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2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7E0FC-07E7-4AC9-AE7C-AC590612AAAA}" type="datetime1">
              <a:rPr lang="en-IN" smtClean="0"/>
              <a:t>27-02-2023</a:t>
            </a:fld>
            <a:endParaRPr lang="en-IN"/>
          </a:p>
        </p:txBody>
      </p:sp>
      <p:sp>
        <p:nvSpPr>
          <p:cNvPr id="6" name="Footer Placeholder 5"/>
          <p:cNvSpPr>
            <a:spLocks noGrp="1"/>
          </p:cNvSpPr>
          <p:nvPr>
            <p:ph type="ftr" sz="quarter" idx="11"/>
          </p:nvPr>
        </p:nvSpPr>
        <p:spPr/>
        <p:txBody>
          <a:bodyPr/>
          <a:lstStyle/>
          <a:p>
            <a:r>
              <a:rPr lang="en-IN"/>
              <a:t>SAMIUDDIN, CONTRACT II</a:t>
            </a:r>
          </a:p>
        </p:txBody>
      </p:sp>
      <p:sp>
        <p:nvSpPr>
          <p:cNvPr id="7" name="Slide Number Placeholder 6"/>
          <p:cNvSpPr>
            <a:spLocks noGrp="1"/>
          </p:cNvSpPr>
          <p:nvPr>
            <p:ph type="sldNum" sz="quarter" idx="12"/>
          </p:nvPr>
        </p:nvSpPr>
        <p:spPr/>
        <p:txBody>
          <a:bodyPr/>
          <a:lstStyle/>
          <a:p>
            <a:fld id="{934D4904-4253-4B40-853B-978A78745B0D}" type="slidenum">
              <a:rPr lang="en-IN" smtClean="0"/>
              <a:t>‹#›</a:t>
            </a:fld>
            <a:endParaRPr lang="en-IN"/>
          </a:p>
        </p:txBody>
      </p:sp>
    </p:spTree>
    <p:extLst>
      <p:ext uri="{BB962C8B-B14F-4D97-AF65-F5344CB8AC3E}">
        <p14:creationId xmlns:p14="http://schemas.microsoft.com/office/powerpoint/2010/main" val="386021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14D396-F022-4841-BD37-E9A81DB3670C}" type="datetime1">
              <a:rPr lang="en-IN" smtClean="0"/>
              <a:t>27-02-2023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IN"/>
              <a:t>SAMIUDDIN, CONTRACT II</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4D4904-4253-4B40-853B-978A78745B0D}" type="slidenum">
              <a:rPr lang="en-IN" smtClean="0"/>
              <a:t>‹#›</a:t>
            </a:fld>
            <a:endParaRPr lang="en-IN"/>
          </a:p>
        </p:txBody>
      </p:sp>
    </p:spTree>
    <p:extLst>
      <p:ext uri="{BB962C8B-B14F-4D97-AF65-F5344CB8AC3E}">
        <p14:creationId xmlns:p14="http://schemas.microsoft.com/office/powerpoint/2010/main" val="1578400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30C3-A494-DAF9-4550-0C4AC8062BD8}"/>
              </a:ext>
            </a:extLst>
          </p:cNvPr>
          <p:cNvSpPr>
            <a:spLocks noGrp="1"/>
          </p:cNvSpPr>
          <p:nvPr>
            <p:ph type="ctrTitle"/>
          </p:nvPr>
        </p:nvSpPr>
        <p:spPr/>
        <p:txBody>
          <a:bodyPr/>
          <a:lstStyle/>
          <a:p>
            <a:r>
              <a:rPr lang="en-IN" dirty="0"/>
              <a:t>Contracts of Agency</a:t>
            </a:r>
          </a:p>
        </p:txBody>
      </p:sp>
      <p:sp>
        <p:nvSpPr>
          <p:cNvPr id="3" name="Subtitle 2">
            <a:extLst>
              <a:ext uri="{FF2B5EF4-FFF2-40B4-BE49-F238E27FC236}">
                <a16:creationId xmlns:a16="http://schemas.microsoft.com/office/drawing/2014/main" id="{068A4C2C-963F-0952-541E-C7BCFE6F4DF9}"/>
              </a:ext>
            </a:extLst>
          </p:cNvPr>
          <p:cNvSpPr>
            <a:spLocks noGrp="1"/>
          </p:cNvSpPr>
          <p:nvPr>
            <p:ph type="subTitle" idx="1"/>
          </p:nvPr>
        </p:nvSpPr>
        <p:spPr/>
        <p:txBody>
          <a:bodyPr/>
          <a:lstStyle/>
          <a:p>
            <a:r>
              <a:rPr lang="en-US" dirty="0"/>
              <a:t>Chapter X of the Indian Contract Act, 1872 deals with the laws relating to Agency.</a:t>
            </a:r>
            <a:endParaRPr lang="en-IN" dirty="0"/>
          </a:p>
        </p:txBody>
      </p:sp>
      <p:sp>
        <p:nvSpPr>
          <p:cNvPr id="4" name="Footer Placeholder 3">
            <a:extLst>
              <a:ext uri="{FF2B5EF4-FFF2-40B4-BE49-F238E27FC236}">
                <a16:creationId xmlns:a16="http://schemas.microsoft.com/office/drawing/2014/main" id="{032AFA31-EC82-A907-5F9C-E0F63DAFF860}"/>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380190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9FB61-AE40-FBB4-9D79-E3511495C7F0}"/>
              </a:ext>
            </a:extLst>
          </p:cNvPr>
          <p:cNvSpPr>
            <a:spLocks noGrp="1"/>
          </p:cNvSpPr>
          <p:nvPr>
            <p:ph type="title"/>
          </p:nvPr>
        </p:nvSpPr>
        <p:spPr/>
        <p:txBody>
          <a:bodyPr/>
          <a:lstStyle/>
          <a:p>
            <a:r>
              <a:rPr lang="en-US" dirty="0"/>
              <a:t>INTRODUCTION</a:t>
            </a:r>
            <a:endParaRPr lang="en-IN" dirty="0"/>
          </a:p>
        </p:txBody>
      </p:sp>
      <p:sp>
        <p:nvSpPr>
          <p:cNvPr id="6" name="Content Placeholder 5">
            <a:extLst>
              <a:ext uri="{FF2B5EF4-FFF2-40B4-BE49-F238E27FC236}">
                <a16:creationId xmlns:a16="http://schemas.microsoft.com/office/drawing/2014/main" id="{4A6D09CD-1B06-1790-BB56-F5981B2EE0D3}"/>
              </a:ext>
            </a:extLst>
          </p:cNvPr>
          <p:cNvSpPr>
            <a:spLocks noGrp="1"/>
          </p:cNvSpPr>
          <p:nvPr>
            <p:ph idx="1"/>
          </p:nvPr>
        </p:nvSpPr>
        <p:spPr/>
        <p:txBody>
          <a:bodyPr>
            <a:normAutofit fontScale="70000" lnSpcReduction="20000"/>
          </a:bodyPr>
          <a:lstStyle/>
          <a:p>
            <a:pPr algn="just"/>
            <a:r>
              <a:rPr lang="en-US" dirty="0"/>
              <a:t>When one party delegates some authority to another party whereby the latter performs his actions in a more or less independent fashion, on behalf of the first party, the relationship between them is called an agency. Agency can be express or implied. Chapter X of the Indian Contract Act, 1872 deals with the laws relating to Agency. It is important to know the law relating to agency because nearly all business transactions worldwide are carried out through agency. All corporations, big or small, carry their work out through agency. </a:t>
            </a:r>
          </a:p>
          <a:p>
            <a:pPr algn="just"/>
            <a:r>
              <a:rPr lang="en-US" dirty="0"/>
              <a:t>Therefore, laws relating to the agency are an important area of Business Law. Relationships relating to principal and agent involve three main parties: The Principal, the Agent, and a Third Party. </a:t>
            </a:r>
          </a:p>
          <a:p>
            <a:pPr algn="just"/>
            <a:r>
              <a:rPr lang="en-US" dirty="0"/>
              <a:t>An agent does not act on his own behalf but acts on behalf of his principal. He either represents his principal in transactions with third parties or performs an act for the principal. The question as to whether a particular person is an agent can be verified by finding out if his acts bind the principal or not.</a:t>
            </a:r>
            <a:endParaRPr lang="en-IN" dirty="0"/>
          </a:p>
        </p:txBody>
      </p:sp>
      <p:sp>
        <p:nvSpPr>
          <p:cNvPr id="4" name="Footer Placeholder 3">
            <a:extLst>
              <a:ext uri="{FF2B5EF4-FFF2-40B4-BE49-F238E27FC236}">
                <a16:creationId xmlns:a16="http://schemas.microsoft.com/office/drawing/2014/main" id="{78B61CA6-1A1A-DAA9-70AF-F938BAE6494D}"/>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394570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DD8C-DE68-1854-507D-8AAE3FA67219}"/>
              </a:ext>
            </a:extLst>
          </p:cNvPr>
          <p:cNvSpPr>
            <a:spLocks noGrp="1"/>
          </p:cNvSpPr>
          <p:nvPr>
            <p:ph type="title"/>
          </p:nvPr>
        </p:nvSpPr>
        <p:spPr/>
        <p:txBody>
          <a:bodyPr/>
          <a:lstStyle/>
          <a:p>
            <a:r>
              <a:rPr lang="en-IN" dirty="0"/>
              <a:t>Who is a Principal?</a:t>
            </a:r>
          </a:p>
        </p:txBody>
      </p:sp>
      <p:sp>
        <p:nvSpPr>
          <p:cNvPr id="3" name="Content Placeholder 2">
            <a:extLst>
              <a:ext uri="{FF2B5EF4-FFF2-40B4-BE49-F238E27FC236}">
                <a16:creationId xmlns:a16="http://schemas.microsoft.com/office/drawing/2014/main" id="{263280C1-F6C7-4F7A-F9B7-C26F6D956E13}"/>
              </a:ext>
            </a:extLst>
          </p:cNvPr>
          <p:cNvSpPr>
            <a:spLocks noGrp="1"/>
          </p:cNvSpPr>
          <p:nvPr>
            <p:ph idx="1"/>
          </p:nvPr>
        </p:nvSpPr>
        <p:spPr/>
        <p:txBody>
          <a:bodyPr>
            <a:normAutofit fontScale="77500" lnSpcReduction="20000"/>
          </a:bodyPr>
          <a:lstStyle/>
          <a:p>
            <a:pPr algn="just"/>
            <a:r>
              <a:rPr lang="en-US" dirty="0"/>
              <a:t>According to Section 182, The person for whom such act is done, or who is so represented, is called the “principal”. Therefore, the person who has delegated his authority will be the principal. </a:t>
            </a:r>
          </a:p>
          <a:p>
            <a:pPr marL="0" indent="0" algn="just">
              <a:buNone/>
            </a:pPr>
            <a:r>
              <a:rPr lang="en-US" dirty="0"/>
              <a:t>Illustrations: </a:t>
            </a:r>
          </a:p>
          <a:p>
            <a:pPr algn="just"/>
            <a:r>
              <a:rPr lang="en-US" dirty="0"/>
              <a:t>A, a businessman, delegates B to buy some goods on his behalf. Here, A is the principal and B is the agent, and the person from whom the goods are bought is the ‘Third Person’. </a:t>
            </a:r>
          </a:p>
          <a:p>
            <a:pPr algn="just"/>
            <a:r>
              <a:rPr lang="en-US" dirty="0"/>
              <a:t>Joe appoints Mary to deal with his bank transactions. In this case, Joe is the Principal, Mary is the Agent and the Bank is the Third Party. </a:t>
            </a:r>
          </a:p>
          <a:p>
            <a:pPr algn="just"/>
            <a:r>
              <a:rPr lang="en-US" dirty="0"/>
              <a:t>Lavanya lives in Mumbai, but owns a shop in Delhi. She appoints a person Susan to take care of the dealings of the shop. In this case, Lavanya has delegated her authority to Susan, and she becomes a Principal while Susan becomes an agent.</a:t>
            </a:r>
            <a:endParaRPr lang="en-IN" dirty="0"/>
          </a:p>
        </p:txBody>
      </p:sp>
      <p:sp>
        <p:nvSpPr>
          <p:cNvPr id="4" name="Footer Placeholder 3">
            <a:extLst>
              <a:ext uri="{FF2B5EF4-FFF2-40B4-BE49-F238E27FC236}">
                <a16:creationId xmlns:a16="http://schemas.microsoft.com/office/drawing/2014/main" id="{1AF0DC8D-2BAB-38FB-6160-41E095FD6650}"/>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155779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BB1B-8482-4689-FDAD-2A02FC41F90D}"/>
              </a:ext>
            </a:extLst>
          </p:cNvPr>
          <p:cNvSpPr>
            <a:spLocks noGrp="1"/>
          </p:cNvSpPr>
          <p:nvPr>
            <p:ph type="title"/>
          </p:nvPr>
        </p:nvSpPr>
        <p:spPr/>
        <p:txBody>
          <a:bodyPr/>
          <a:lstStyle/>
          <a:p>
            <a:r>
              <a:rPr lang="en-US" dirty="0"/>
              <a:t>Who can appoint an Agent?</a:t>
            </a:r>
            <a:endParaRPr lang="en-IN" dirty="0"/>
          </a:p>
        </p:txBody>
      </p:sp>
      <p:sp>
        <p:nvSpPr>
          <p:cNvPr id="3" name="Content Placeholder 2">
            <a:extLst>
              <a:ext uri="{FF2B5EF4-FFF2-40B4-BE49-F238E27FC236}">
                <a16:creationId xmlns:a16="http://schemas.microsoft.com/office/drawing/2014/main" id="{7EA02A4D-BE75-33C1-6372-115B332AB302}"/>
              </a:ext>
            </a:extLst>
          </p:cNvPr>
          <p:cNvSpPr>
            <a:spLocks noGrp="1"/>
          </p:cNvSpPr>
          <p:nvPr>
            <p:ph idx="1"/>
          </p:nvPr>
        </p:nvSpPr>
        <p:spPr/>
        <p:txBody>
          <a:bodyPr/>
          <a:lstStyle/>
          <a:p>
            <a:pPr algn="just"/>
            <a:r>
              <a:rPr lang="en-US" dirty="0"/>
              <a:t>According to Section 183, any person who has attained the age of majority and has a sound mind can appoint an agent. In other words, any person capable of contracting can legally appoint an agent. Minors and persons of unsound mind cannot appoint an agent.</a:t>
            </a:r>
            <a:endParaRPr lang="en-IN" dirty="0"/>
          </a:p>
        </p:txBody>
      </p:sp>
      <p:sp>
        <p:nvSpPr>
          <p:cNvPr id="4" name="Footer Placeholder 3">
            <a:extLst>
              <a:ext uri="{FF2B5EF4-FFF2-40B4-BE49-F238E27FC236}">
                <a16:creationId xmlns:a16="http://schemas.microsoft.com/office/drawing/2014/main" id="{046B0A55-189A-93D6-DC69-D376625202F6}"/>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246654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EF7D-B3B2-9ED6-6449-66CF0A6BAEE7}"/>
              </a:ext>
            </a:extLst>
          </p:cNvPr>
          <p:cNvSpPr>
            <a:spLocks noGrp="1"/>
          </p:cNvSpPr>
          <p:nvPr>
            <p:ph type="title"/>
          </p:nvPr>
        </p:nvSpPr>
        <p:spPr/>
        <p:txBody>
          <a:bodyPr/>
          <a:lstStyle/>
          <a:p>
            <a:r>
              <a:rPr lang="en-US" dirty="0"/>
              <a:t>Who may be an Agent?</a:t>
            </a:r>
            <a:endParaRPr lang="en-IN" dirty="0"/>
          </a:p>
        </p:txBody>
      </p:sp>
      <p:sp>
        <p:nvSpPr>
          <p:cNvPr id="3" name="Content Placeholder 2">
            <a:extLst>
              <a:ext uri="{FF2B5EF4-FFF2-40B4-BE49-F238E27FC236}">
                <a16:creationId xmlns:a16="http://schemas.microsoft.com/office/drawing/2014/main" id="{014C3C54-7140-D750-6369-B5D214B841FD}"/>
              </a:ext>
            </a:extLst>
          </p:cNvPr>
          <p:cNvSpPr>
            <a:spLocks noGrp="1"/>
          </p:cNvSpPr>
          <p:nvPr>
            <p:ph idx="1"/>
          </p:nvPr>
        </p:nvSpPr>
        <p:spPr/>
        <p:txBody>
          <a:bodyPr>
            <a:normAutofit fontScale="92500"/>
          </a:bodyPr>
          <a:lstStyle/>
          <a:p>
            <a:pPr algn="just"/>
            <a:r>
              <a:rPr lang="en-US" dirty="0"/>
              <a:t>In the same fashion, according to Section 184, the person who has attained the age of majority and has a sound mind can become an agent. A sound mind and a mature age is a necessity because an agent has to be answerable to the Principal. </a:t>
            </a:r>
          </a:p>
          <a:p>
            <a:pPr algn="just"/>
            <a:r>
              <a:rPr lang="en-US" dirty="0"/>
              <a:t>Principal is liable for the acts of agent. </a:t>
            </a:r>
          </a:p>
          <a:p>
            <a:pPr algn="just"/>
            <a:r>
              <a:rPr lang="en-US" dirty="0"/>
              <a:t>The principal is liable for all the acts of an agent which are lawful and within the scope of agent’s authority. </a:t>
            </a:r>
          </a:p>
          <a:p>
            <a:pPr algn="just"/>
            <a:r>
              <a:rPr lang="en-US" dirty="0"/>
              <a:t>The contracts entered into by the agent on behalf of the principal have the same legal consequences as if these contracts were made by the principal himself.</a:t>
            </a:r>
            <a:endParaRPr lang="en-IN" dirty="0"/>
          </a:p>
        </p:txBody>
      </p:sp>
      <p:sp>
        <p:nvSpPr>
          <p:cNvPr id="4" name="Footer Placeholder 3">
            <a:extLst>
              <a:ext uri="{FF2B5EF4-FFF2-40B4-BE49-F238E27FC236}">
                <a16:creationId xmlns:a16="http://schemas.microsoft.com/office/drawing/2014/main" id="{FE4824BE-F014-8767-10D2-1BC04C5FC8D3}"/>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112189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FD67-A131-0B67-13C1-A3743C78FF88}"/>
              </a:ext>
            </a:extLst>
          </p:cNvPr>
          <p:cNvSpPr>
            <a:spLocks noGrp="1"/>
          </p:cNvSpPr>
          <p:nvPr>
            <p:ph type="title"/>
          </p:nvPr>
        </p:nvSpPr>
        <p:spPr/>
        <p:txBody>
          <a:bodyPr/>
          <a:lstStyle/>
          <a:p>
            <a:r>
              <a:rPr lang="en-US" dirty="0"/>
              <a:t>Who may employ an agent?</a:t>
            </a:r>
            <a:endParaRPr lang="en-IN" dirty="0"/>
          </a:p>
        </p:txBody>
      </p:sp>
      <p:sp>
        <p:nvSpPr>
          <p:cNvPr id="3" name="Content Placeholder 2">
            <a:extLst>
              <a:ext uri="{FF2B5EF4-FFF2-40B4-BE49-F238E27FC236}">
                <a16:creationId xmlns:a16="http://schemas.microsoft.com/office/drawing/2014/main" id="{2614A9F8-29BC-6CFC-179E-6C9A3929BE2F}"/>
              </a:ext>
            </a:extLst>
          </p:cNvPr>
          <p:cNvSpPr>
            <a:spLocks noGrp="1"/>
          </p:cNvSpPr>
          <p:nvPr>
            <p:ph idx="1"/>
          </p:nvPr>
        </p:nvSpPr>
        <p:spPr/>
        <p:txBody>
          <a:bodyPr/>
          <a:lstStyle/>
          <a:p>
            <a:pPr algn="just"/>
            <a:r>
              <a:rPr lang="en-US" dirty="0"/>
              <a:t>Who may employ an agent? Any person may employ an agent if – He is of the age of majority; and He is of sound mind.</a:t>
            </a:r>
            <a:endParaRPr lang="en-IN" dirty="0"/>
          </a:p>
        </p:txBody>
      </p:sp>
      <p:sp>
        <p:nvSpPr>
          <p:cNvPr id="4" name="Footer Placeholder 3">
            <a:extLst>
              <a:ext uri="{FF2B5EF4-FFF2-40B4-BE49-F238E27FC236}">
                <a16:creationId xmlns:a16="http://schemas.microsoft.com/office/drawing/2014/main" id="{6C839B0F-34BC-F9E8-A098-74AD55DD9AEF}"/>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346888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80A4-F55D-7E62-7379-62466EC430A4}"/>
              </a:ext>
            </a:extLst>
          </p:cNvPr>
          <p:cNvSpPr>
            <a:spLocks noGrp="1"/>
          </p:cNvSpPr>
          <p:nvPr>
            <p:ph type="title"/>
          </p:nvPr>
        </p:nvSpPr>
        <p:spPr/>
        <p:txBody>
          <a:bodyPr/>
          <a:lstStyle/>
          <a:p>
            <a:r>
              <a:rPr lang="en-US" dirty="0"/>
              <a:t>Who can be an agent?</a:t>
            </a:r>
            <a:endParaRPr lang="en-IN" dirty="0"/>
          </a:p>
        </p:txBody>
      </p:sp>
      <p:sp>
        <p:nvSpPr>
          <p:cNvPr id="3" name="Content Placeholder 2">
            <a:extLst>
              <a:ext uri="{FF2B5EF4-FFF2-40B4-BE49-F238E27FC236}">
                <a16:creationId xmlns:a16="http://schemas.microsoft.com/office/drawing/2014/main" id="{648CCA5F-83F1-39B6-515D-6B7F30E14AF1}"/>
              </a:ext>
            </a:extLst>
          </p:cNvPr>
          <p:cNvSpPr>
            <a:spLocks noGrp="1"/>
          </p:cNvSpPr>
          <p:nvPr>
            <p:ph idx="1"/>
          </p:nvPr>
        </p:nvSpPr>
        <p:spPr/>
        <p:txBody>
          <a:bodyPr/>
          <a:lstStyle/>
          <a:p>
            <a:r>
              <a:rPr lang="en-US" dirty="0"/>
              <a:t>Any person may become an agent. Even a minor or a person of unsound mind can become an agent.</a:t>
            </a:r>
          </a:p>
          <a:p>
            <a:pPr marL="0" indent="0">
              <a:buNone/>
            </a:pPr>
            <a:endParaRPr lang="en-IN" dirty="0"/>
          </a:p>
        </p:txBody>
      </p:sp>
      <p:sp>
        <p:nvSpPr>
          <p:cNvPr id="4" name="Footer Placeholder 3">
            <a:extLst>
              <a:ext uri="{FF2B5EF4-FFF2-40B4-BE49-F238E27FC236}">
                <a16:creationId xmlns:a16="http://schemas.microsoft.com/office/drawing/2014/main" id="{DA21E79C-34B8-6581-040A-E9F66D73C098}"/>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300001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7C21-7249-841E-A111-2F97E9FA4A41}"/>
              </a:ext>
            </a:extLst>
          </p:cNvPr>
          <p:cNvSpPr>
            <a:spLocks noGrp="1"/>
          </p:cNvSpPr>
          <p:nvPr>
            <p:ph type="title"/>
          </p:nvPr>
        </p:nvSpPr>
        <p:spPr/>
        <p:txBody>
          <a:bodyPr/>
          <a:lstStyle/>
          <a:p>
            <a:r>
              <a:rPr lang="en-US" dirty="0"/>
              <a:t>Liability of agent</a:t>
            </a:r>
            <a:endParaRPr lang="en-IN" dirty="0"/>
          </a:p>
        </p:txBody>
      </p:sp>
      <p:sp>
        <p:nvSpPr>
          <p:cNvPr id="3" name="Content Placeholder 2">
            <a:extLst>
              <a:ext uri="{FF2B5EF4-FFF2-40B4-BE49-F238E27FC236}">
                <a16:creationId xmlns:a16="http://schemas.microsoft.com/office/drawing/2014/main" id="{8854682B-A26C-BA2F-EFE9-C4255AF911E0}"/>
              </a:ext>
            </a:extLst>
          </p:cNvPr>
          <p:cNvSpPr>
            <a:spLocks noGrp="1"/>
          </p:cNvSpPr>
          <p:nvPr>
            <p:ph idx="1"/>
          </p:nvPr>
        </p:nvSpPr>
        <p:spPr/>
        <p:txBody>
          <a:bodyPr/>
          <a:lstStyle/>
          <a:p>
            <a:pPr algn="just"/>
            <a:r>
              <a:rPr lang="en-US" dirty="0"/>
              <a:t>Generally, an agent is liable to the principal. An agent is not liable to the principal if he is a minor or is of unsound mind.</a:t>
            </a:r>
            <a:endParaRPr lang="en-IN" dirty="0"/>
          </a:p>
        </p:txBody>
      </p:sp>
      <p:sp>
        <p:nvSpPr>
          <p:cNvPr id="4" name="Footer Placeholder 3">
            <a:extLst>
              <a:ext uri="{FF2B5EF4-FFF2-40B4-BE49-F238E27FC236}">
                <a16:creationId xmlns:a16="http://schemas.microsoft.com/office/drawing/2014/main" id="{8BD18615-30AD-59AC-E981-06448B1CD634}"/>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391514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2EED-1A0C-EAE9-95E3-EC38997B565F}"/>
              </a:ext>
            </a:extLst>
          </p:cNvPr>
          <p:cNvSpPr>
            <a:spLocks noGrp="1"/>
          </p:cNvSpPr>
          <p:nvPr>
            <p:ph type="title"/>
          </p:nvPr>
        </p:nvSpPr>
        <p:spPr/>
        <p:txBody>
          <a:bodyPr/>
          <a:lstStyle/>
          <a:p>
            <a:r>
              <a:rPr lang="en-IN" dirty="0"/>
              <a:t>Requirement of consideration</a:t>
            </a:r>
          </a:p>
        </p:txBody>
      </p:sp>
      <p:sp>
        <p:nvSpPr>
          <p:cNvPr id="3" name="Content Placeholder 2">
            <a:extLst>
              <a:ext uri="{FF2B5EF4-FFF2-40B4-BE49-F238E27FC236}">
                <a16:creationId xmlns:a16="http://schemas.microsoft.com/office/drawing/2014/main" id="{8865A23A-145A-4B95-D205-C3E5C824CFD8}"/>
              </a:ext>
            </a:extLst>
          </p:cNvPr>
          <p:cNvSpPr>
            <a:spLocks noGrp="1"/>
          </p:cNvSpPr>
          <p:nvPr>
            <p:ph idx="1"/>
          </p:nvPr>
        </p:nvSpPr>
        <p:spPr/>
        <p:txBody>
          <a:bodyPr/>
          <a:lstStyle/>
          <a:p>
            <a:r>
              <a:rPr lang="en-US" dirty="0"/>
              <a:t>No consideration is necessary for creating an agency.(Section 185)</a:t>
            </a:r>
            <a:endParaRPr lang="en-IN" dirty="0"/>
          </a:p>
        </p:txBody>
      </p:sp>
      <p:sp>
        <p:nvSpPr>
          <p:cNvPr id="4" name="Footer Placeholder 3">
            <a:extLst>
              <a:ext uri="{FF2B5EF4-FFF2-40B4-BE49-F238E27FC236}">
                <a16:creationId xmlns:a16="http://schemas.microsoft.com/office/drawing/2014/main" id="{C06BC93B-426F-0235-E318-04201E056A85}"/>
              </a:ext>
            </a:extLst>
          </p:cNvPr>
          <p:cNvSpPr>
            <a:spLocks noGrp="1"/>
          </p:cNvSpPr>
          <p:nvPr>
            <p:ph type="ftr" sz="quarter" idx="11"/>
          </p:nvPr>
        </p:nvSpPr>
        <p:spPr/>
        <p:txBody>
          <a:bodyPr/>
          <a:lstStyle/>
          <a:p>
            <a:r>
              <a:rPr lang="en-IN"/>
              <a:t>SAMIUDDIN, CONTRACT II</a:t>
            </a:r>
          </a:p>
        </p:txBody>
      </p:sp>
    </p:spTree>
    <p:extLst>
      <p:ext uri="{BB962C8B-B14F-4D97-AF65-F5344CB8AC3E}">
        <p14:creationId xmlns:p14="http://schemas.microsoft.com/office/powerpoint/2010/main" val="101812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TotalTime>
  <Words>704</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Contracts of Agency</vt:lpstr>
      <vt:lpstr>INTRODUCTION</vt:lpstr>
      <vt:lpstr>Who is a Principal?</vt:lpstr>
      <vt:lpstr>Who can appoint an Agent?</vt:lpstr>
      <vt:lpstr>Who may be an Agent?</vt:lpstr>
      <vt:lpstr>Who may employ an agent?</vt:lpstr>
      <vt:lpstr>Who can be an agent?</vt:lpstr>
      <vt:lpstr>Liability of agent</vt:lpstr>
      <vt:lpstr>Requirement of consideration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of Agency</dc:title>
  <dc:creator>user</dc:creator>
  <cp:lastModifiedBy>user</cp:lastModifiedBy>
  <cp:revision>1</cp:revision>
  <dcterms:created xsi:type="dcterms:W3CDTF">2023-02-27T05:04:40Z</dcterms:created>
  <dcterms:modified xsi:type="dcterms:W3CDTF">2023-02-27T05:27:27Z</dcterms:modified>
</cp:coreProperties>
</file>