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60" r:id="rId5"/>
    <p:sldId id="264" r:id="rId6"/>
    <p:sldId id="257" r:id="rId7"/>
    <p:sldId id="258" r:id="rId8"/>
    <p:sldId id="259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40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FF9F-557C-439F-B369-EB4447C20768}" type="datetimeFigureOut">
              <a:rPr lang="en-US" smtClean="0"/>
              <a:pPr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C62CD-41C4-45A5-BD4E-D69E337BFD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FF9F-557C-439F-B369-EB4447C20768}" type="datetimeFigureOut">
              <a:rPr lang="en-US" smtClean="0"/>
              <a:pPr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C62CD-41C4-45A5-BD4E-D69E337BFD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FF9F-557C-439F-B369-EB4447C20768}" type="datetimeFigureOut">
              <a:rPr lang="en-US" smtClean="0"/>
              <a:pPr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C62CD-41C4-45A5-BD4E-D69E337BFD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FF9F-557C-439F-B369-EB4447C20768}" type="datetimeFigureOut">
              <a:rPr lang="en-US" smtClean="0"/>
              <a:pPr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C62CD-41C4-45A5-BD4E-D69E337BFD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FF9F-557C-439F-B369-EB4447C20768}" type="datetimeFigureOut">
              <a:rPr lang="en-US" smtClean="0"/>
              <a:pPr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C62CD-41C4-45A5-BD4E-D69E337BFD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FF9F-557C-439F-B369-EB4447C20768}" type="datetimeFigureOut">
              <a:rPr lang="en-US" smtClean="0"/>
              <a:pPr/>
              <a:t>5/25/2023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C62CD-41C4-45A5-BD4E-D69E337BFD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FF9F-557C-439F-B369-EB4447C20768}" type="datetimeFigureOut">
              <a:rPr lang="en-US" smtClean="0"/>
              <a:pPr/>
              <a:t>5/25/2023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C62CD-41C4-45A5-BD4E-D69E337BFD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FF9F-557C-439F-B369-EB4447C20768}" type="datetimeFigureOut">
              <a:rPr lang="en-US" smtClean="0"/>
              <a:pPr/>
              <a:t>5/25/2023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C62CD-41C4-45A5-BD4E-D69E337BFD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FF9F-557C-439F-B369-EB4447C20768}" type="datetimeFigureOut">
              <a:rPr lang="en-US" smtClean="0"/>
              <a:pPr/>
              <a:t>5/25/2023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C62CD-41C4-45A5-BD4E-D69E337BFD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FF9F-557C-439F-B369-EB4447C20768}" type="datetimeFigureOut">
              <a:rPr lang="en-US" smtClean="0"/>
              <a:pPr/>
              <a:t>5/25/2023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C62CD-41C4-45A5-BD4E-D69E337BFD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FF9F-557C-439F-B369-EB4447C20768}" type="datetimeFigureOut">
              <a:rPr lang="en-US" smtClean="0"/>
              <a:pPr/>
              <a:t>5/25/2023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C62CD-41C4-45A5-BD4E-D69E337BFD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D9FF9F-557C-439F-B369-EB4447C20768}" type="datetimeFigureOut">
              <a:rPr lang="en-US" smtClean="0"/>
              <a:pPr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0C62CD-41C4-45A5-BD4E-D69E337BFD9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igmaaldrich.com/IN/en/product/sigma/cb_85110503" TargetMode="External"/><Relationship Id="rId3" Type="http://schemas.openxmlformats.org/officeDocument/2006/relationships/hyperlink" Target="https://pediaa.com/what-is-the-difference-between-animal-cell-culture-and-plant-tissue-culture/" TargetMode="External"/><Relationship Id="rId7" Type="http://schemas.openxmlformats.org/officeDocument/2006/relationships/hyperlink" Target="https://www.sigmaaldrich.com/IN/en/product/sigma/cb_94030304" TargetMode="External"/><Relationship Id="rId12" Type="http://schemas.openxmlformats.org/officeDocument/2006/relationships/image" Target="../media/image2.jpeg"/><Relationship Id="rId2" Type="http://schemas.openxmlformats.org/officeDocument/2006/relationships/hyperlink" Target="https://pediaa.com/what-is-the-difference-between-media-and-medium-in-microbiology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sigmaaldrich.com/IN/en/product/sigma/cb_85120602" TargetMode="External"/><Relationship Id="rId11" Type="http://schemas.openxmlformats.org/officeDocument/2006/relationships/hyperlink" Target="https://www.sigmaaldrich.com/IN/en/product/sigma/cb_85022107" TargetMode="External"/><Relationship Id="rId5" Type="http://schemas.openxmlformats.org/officeDocument/2006/relationships/hyperlink" Target="https://www.sigmaaldrich.com/IN/en/product/sigma/cb_85050302" TargetMode="External"/><Relationship Id="rId10" Type="http://schemas.openxmlformats.org/officeDocument/2006/relationships/hyperlink" Target="https://www.sigmaaldrich.com/IN/en/product/sigma/cb_98070106" TargetMode="External"/><Relationship Id="rId4" Type="http://schemas.openxmlformats.org/officeDocument/2006/relationships/hyperlink" Target="https://www.sigmaaldrich.com/IN/en/product/sigma/cb_93021013" TargetMode="External"/><Relationship Id="rId9" Type="http://schemas.openxmlformats.org/officeDocument/2006/relationships/hyperlink" Target="https://www.sigmaaldrich.com/IN/en/product/sigma/cb_85011440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transformation, transduction, conjugation, and transfection comparis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3525" y="1143000"/>
            <a:ext cx="5705475" cy="1924051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28600" y="3836075"/>
            <a:ext cx="89154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Transformation</a:t>
            </a:r>
            <a:r>
              <a:rPr lang="en-US" dirty="0"/>
              <a:t> is the</a:t>
            </a:r>
            <a:r>
              <a:rPr lang="en-US" b="1" dirty="0"/>
              <a:t> uptake of genetic material from the environment</a:t>
            </a:r>
            <a:r>
              <a:rPr lang="en-US" dirty="0"/>
              <a:t> by bacterial cells</a:t>
            </a:r>
            <a:r>
              <a:rPr lang="en-US" dirty="0" smtClean="0"/>
              <a:t>.</a:t>
            </a:r>
          </a:p>
          <a:p>
            <a:r>
              <a:rPr lang="en-US" b="1" dirty="0">
                <a:solidFill>
                  <a:srgbClr val="FF0000"/>
                </a:solidFill>
              </a:rPr>
              <a:t>Transduction</a:t>
            </a:r>
            <a:r>
              <a:rPr lang="en-US" dirty="0"/>
              <a:t> occurs when foreign DNA or RNA is introduced into bacterial or eukaryotic cells </a:t>
            </a:r>
            <a:r>
              <a:rPr lang="en-US" b="1" dirty="0"/>
              <a:t>via a virus or viral vector</a:t>
            </a:r>
            <a:r>
              <a:rPr lang="en-US" dirty="0" smtClean="0"/>
              <a:t>.</a:t>
            </a:r>
          </a:p>
          <a:p>
            <a:r>
              <a:rPr lang="en-US" dirty="0"/>
              <a:t>During </a:t>
            </a:r>
            <a:r>
              <a:rPr lang="en-US" b="1" dirty="0">
                <a:solidFill>
                  <a:srgbClr val="FF0000"/>
                </a:solidFill>
              </a:rPr>
              <a:t>conjugation</a:t>
            </a:r>
            <a:r>
              <a:rPr lang="en-US" dirty="0"/>
              <a:t>, genetic material is transferred from a donor bacterium to a recipient bacterium through </a:t>
            </a:r>
            <a:r>
              <a:rPr lang="en-US" b="1" dirty="0"/>
              <a:t>direct contact</a:t>
            </a:r>
            <a:r>
              <a:rPr lang="en-US" dirty="0" smtClean="0"/>
              <a:t>.</a:t>
            </a:r>
          </a:p>
          <a:p>
            <a:r>
              <a:rPr lang="en-US" b="1" dirty="0" err="1">
                <a:solidFill>
                  <a:srgbClr val="FF0000"/>
                </a:solidFill>
              </a:rPr>
              <a:t>Transfection</a:t>
            </a:r>
            <a:r>
              <a:rPr lang="en-US" dirty="0"/>
              <a:t> is the process by which foreign DNA is deliberately introduced into a eukaryotic cell </a:t>
            </a:r>
            <a:r>
              <a:rPr lang="en-US" b="1" dirty="0"/>
              <a:t>through non-viral methods</a:t>
            </a:r>
            <a:r>
              <a:rPr lang="en-US" dirty="0"/>
              <a:t> including both chemical and physical methods in the lab. 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85089" y="381000"/>
            <a:ext cx="36633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/>
              <a:t>DNA introduction Concepts</a:t>
            </a:r>
            <a:endParaRPr lang="en-US" sz="2400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0" y="381000"/>
            <a:ext cx="90678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/>
              <a:t>d. </a:t>
            </a:r>
            <a:r>
              <a:rPr lang="en-US" sz="2000" b="1" i="1" dirty="0" err="1" smtClean="0"/>
              <a:t>Transfection</a:t>
            </a:r>
            <a:r>
              <a:rPr lang="en-US" sz="2000" b="1" i="1" dirty="0" smtClean="0"/>
              <a:t> with cell or protoplast fusion</a:t>
            </a:r>
          </a:p>
          <a:p>
            <a:endParaRPr lang="en-US" sz="2000" b="1" dirty="0"/>
          </a:p>
          <a:p>
            <a:r>
              <a:rPr lang="en-US" sz="2000" b="1" dirty="0" smtClean="0">
                <a:solidFill>
                  <a:srgbClr val="C00000"/>
                </a:solidFill>
              </a:rPr>
              <a:t>Certain chemicals (</a:t>
            </a:r>
            <a:r>
              <a:rPr lang="en-US" sz="2000" b="1" dirty="0" err="1" smtClean="0">
                <a:solidFill>
                  <a:srgbClr val="C00000"/>
                </a:solidFill>
              </a:rPr>
              <a:t>fusogens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smtClean="0">
                <a:solidFill>
                  <a:srgbClr val="C00000"/>
                </a:solidFill>
              </a:rPr>
              <a:t>such as PEG) causes cell membranes to fuse together.</a:t>
            </a:r>
          </a:p>
          <a:p>
            <a:endParaRPr lang="en-US" sz="2000" b="1" dirty="0">
              <a:solidFill>
                <a:srgbClr val="C00000"/>
              </a:solidFill>
            </a:endParaRPr>
          </a:p>
          <a:p>
            <a:r>
              <a:rPr lang="en-US" sz="2000" b="1" dirty="0" smtClean="0"/>
              <a:t>Bacterial cells </a:t>
            </a:r>
            <a:r>
              <a:rPr lang="en-US" sz="2000" b="1" dirty="0"/>
              <a:t>were transformed with a suitable </a:t>
            </a:r>
            <a:r>
              <a:rPr lang="en-US" sz="2000" b="1" dirty="0" smtClean="0"/>
              <a:t>plasmid vector </a:t>
            </a:r>
            <a:r>
              <a:rPr lang="en-US" sz="2000" b="1" dirty="0"/>
              <a:t>and then treated with </a:t>
            </a:r>
            <a:r>
              <a:rPr lang="en-US" sz="2000" b="1" dirty="0" err="1" smtClean="0"/>
              <a:t>chloramphenicol</a:t>
            </a:r>
            <a:r>
              <a:rPr lang="en-US" sz="2000" b="1" dirty="0" smtClean="0"/>
              <a:t> to amplify </a:t>
            </a:r>
            <a:r>
              <a:rPr lang="en-US" sz="2000" b="1" dirty="0"/>
              <a:t>the plasmid copy number. </a:t>
            </a:r>
            <a:r>
              <a:rPr lang="en-US" sz="2000" b="1" dirty="0" err="1"/>
              <a:t>Lysozyme</a:t>
            </a:r>
            <a:r>
              <a:rPr lang="en-US" sz="2000" b="1" dirty="0"/>
              <a:t> </a:t>
            </a:r>
            <a:r>
              <a:rPr lang="en-US" sz="2000" b="1" dirty="0" smtClean="0"/>
              <a:t>was used </a:t>
            </a:r>
            <a:r>
              <a:rPr lang="en-US" sz="2000" b="1" dirty="0"/>
              <a:t>to remove </a:t>
            </a:r>
            <a:r>
              <a:rPr lang="en-US" sz="2000" b="1" dirty="0" smtClean="0"/>
              <a:t>the </a:t>
            </a:r>
            <a:r>
              <a:rPr lang="en-US" sz="2000" b="1" dirty="0"/>
              <a:t>cell walls, and the resulting </a:t>
            </a:r>
            <a:r>
              <a:rPr lang="en-US" sz="2000" b="1" dirty="0" smtClean="0"/>
              <a:t>protoplasts were </a:t>
            </a:r>
            <a:r>
              <a:rPr lang="en-US" sz="2000" b="1" dirty="0"/>
              <a:t>gently centrifuged on to a </a:t>
            </a:r>
            <a:r>
              <a:rPr lang="en-US" sz="2000" b="1" dirty="0" smtClean="0"/>
              <a:t>monolayer of </a:t>
            </a:r>
            <a:r>
              <a:rPr lang="en-US" sz="2000" b="1" dirty="0"/>
              <a:t>mammalian cells and induced to fuse with </a:t>
            </a:r>
            <a:r>
              <a:rPr lang="en-US" sz="2000" b="1" dirty="0" smtClean="0"/>
              <a:t>them, using </a:t>
            </a:r>
            <a:r>
              <a:rPr lang="en-US" sz="2000" b="1" dirty="0"/>
              <a:t>polyethylene glycol</a:t>
            </a:r>
            <a:r>
              <a:rPr lang="en-US" sz="2000" b="1" dirty="0" smtClean="0"/>
              <a:t>.</a:t>
            </a:r>
          </a:p>
          <a:p>
            <a:endParaRPr lang="en-US" sz="2000" b="1" dirty="0"/>
          </a:p>
          <a:p>
            <a:r>
              <a:rPr lang="en-US" sz="2000" b="1" dirty="0" smtClean="0"/>
              <a:t>e. Receptor-mediated </a:t>
            </a:r>
            <a:r>
              <a:rPr lang="en-US" sz="2000" b="1" dirty="0" err="1" smtClean="0"/>
              <a:t>Transfection</a:t>
            </a:r>
            <a:endParaRPr lang="en-US" sz="2000" b="1" dirty="0"/>
          </a:p>
          <a:p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0" y="4038600"/>
            <a:ext cx="7924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Receptor-mediated gene delivery </a:t>
            </a:r>
            <a:r>
              <a:rPr lang="en-US" b="1" dirty="0" err="1"/>
              <a:t>capitalises</a:t>
            </a:r>
            <a:r>
              <a:rPr lang="en-US" b="1" dirty="0"/>
              <a:t> on the presence of specific cell surface molecules for DNA uptake into cells and represents a particularly appealing approach for targeting vector DNA to specific cell types in vivo and in vitro. Various </a:t>
            </a:r>
            <a:r>
              <a:rPr lang="en-US" b="1" dirty="0" err="1"/>
              <a:t>ligand</a:t>
            </a:r>
            <a:r>
              <a:rPr lang="en-US" b="1" dirty="0"/>
              <a:t>/DNA and antibody/DNA transfer complexes were generated that, following binding to cells, are </a:t>
            </a:r>
            <a:r>
              <a:rPr lang="en-US" b="1" dirty="0" err="1"/>
              <a:t>internalised</a:t>
            </a:r>
            <a:r>
              <a:rPr lang="en-US" b="1" dirty="0"/>
              <a:t> and reach the </a:t>
            </a:r>
            <a:r>
              <a:rPr lang="en-US" b="1" dirty="0" err="1"/>
              <a:t>endosomal</a:t>
            </a:r>
            <a:r>
              <a:rPr lang="en-US" b="1" dirty="0"/>
              <a:t> compartment.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762000"/>
            <a:ext cx="843852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23646" y="152400"/>
            <a:ext cx="4978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 smtClean="0"/>
              <a:t>Physical </a:t>
            </a:r>
            <a:r>
              <a:rPr lang="en-US" sz="2800" b="1" i="1" dirty="0" err="1" smtClean="0"/>
              <a:t>Transfection</a:t>
            </a:r>
            <a:r>
              <a:rPr lang="en-US" sz="2800" b="1" i="1" dirty="0" smtClean="0"/>
              <a:t> Strategies: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0" y="1143000"/>
            <a:ext cx="86106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eriod"/>
            </a:pPr>
            <a:r>
              <a:rPr lang="en-US" sz="2000" b="1" dirty="0" err="1" smtClean="0">
                <a:solidFill>
                  <a:srgbClr val="7030A0"/>
                </a:solidFill>
              </a:rPr>
              <a:t>Electroporation</a:t>
            </a:r>
            <a:endParaRPr lang="en-US" sz="2000" b="1" dirty="0" smtClean="0">
              <a:solidFill>
                <a:srgbClr val="7030A0"/>
              </a:solidFill>
            </a:endParaRPr>
          </a:p>
          <a:p>
            <a:pPr marL="342900" indent="-342900">
              <a:buAutoNum type="alphaLcPeriod"/>
            </a:pPr>
            <a:endParaRPr lang="en-US" b="1" dirty="0">
              <a:solidFill>
                <a:srgbClr val="C00000"/>
              </a:solidFill>
            </a:endParaRPr>
          </a:p>
          <a:p>
            <a:r>
              <a:rPr lang="en-US" b="1" dirty="0" err="1">
                <a:solidFill>
                  <a:srgbClr val="C00000"/>
                </a:solidFill>
              </a:rPr>
              <a:t>Electroporation</a:t>
            </a:r>
            <a:r>
              <a:rPr lang="en-US" b="1" dirty="0">
                <a:solidFill>
                  <a:srgbClr val="C00000"/>
                </a:solidFill>
              </a:rPr>
              <a:t> involves the generation of </a:t>
            </a:r>
            <a:r>
              <a:rPr lang="en-US" b="1" dirty="0" smtClean="0">
                <a:solidFill>
                  <a:srgbClr val="C00000"/>
                </a:solidFill>
              </a:rPr>
              <a:t>transient, </a:t>
            </a:r>
            <a:r>
              <a:rPr lang="en-US" b="1" dirty="0" err="1" smtClean="0">
                <a:solidFill>
                  <a:srgbClr val="C00000"/>
                </a:solidFill>
              </a:rPr>
              <a:t>nanometre</a:t>
            </a:r>
            <a:r>
              <a:rPr lang="en-US" b="1" dirty="0" smtClean="0">
                <a:solidFill>
                  <a:srgbClr val="C00000"/>
                </a:solidFill>
              </a:rPr>
              <a:t>-sized </a:t>
            </a:r>
            <a:r>
              <a:rPr lang="en-US" b="1" dirty="0">
                <a:solidFill>
                  <a:srgbClr val="C00000"/>
                </a:solidFill>
              </a:rPr>
              <a:t>pores in the cell membrane, </a:t>
            </a:r>
            <a:r>
              <a:rPr lang="en-US" b="1" dirty="0" smtClean="0">
                <a:solidFill>
                  <a:srgbClr val="C00000"/>
                </a:solidFill>
              </a:rPr>
              <a:t>by exposing </a:t>
            </a:r>
            <a:r>
              <a:rPr lang="en-US" b="1" dirty="0">
                <a:solidFill>
                  <a:srgbClr val="C00000"/>
                </a:solidFill>
              </a:rPr>
              <a:t>cells to a brief pulse of electricity. </a:t>
            </a:r>
            <a:r>
              <a:rPr lang="en-US" b="1" dirty="0" smtClean="0">
                <a:solidFill>
                  <a:srgbClr val="C00000"/>
                </a:solidFill>
              </a:rPr>
              <a:t>DNA enters </a:t>
            </a:r>
            <a:r>
              <a:rPr lang="en-US" b="1" dirty="0">
                <a:solidFill>
                  <a:srgbClr val="C00000"/>
                </a:solidFill>
              </a:rPr>
              <a:t>the cell through these pores and is </a:t>
            </a:r>
            <a:r>
              <a:rPr lang="en-US" b="1" dirty="0" smtClean="0">
                <a:solidFill>
                  <a:srgbClr val="C00000"/>
                </a:solidFill>
              </a:rPr>
              <a:t>transported to </a:t>
            </a:r>
            <a:r>
              <a:rPr lang="en-US" b="1" dirty="0">
                <a:solidFill>
                  <a:srgbClr val="C00000"/>
                </a:solidFill>
              </a:rPr>
              <a:t>the nucleus. This technique was </a:t>
            </a:r>
            <a:r>
              <a:rPr lang="en-US" b="1" dirty="0" smtClean="0">
                <a:solidFill>
                  <a:srgbClr val="C00000"/>
                </a:solidFill>
              </a:rPr>
              <a:t>first applied </a:t>
            </a:r>
            <a:r>
              <a:rPr lang="en-US" b="1" dirty="0">
                <a:solidFill>
                  <a:srgbClr val="C00000"/>
                </a:solidFill>
              </a:rPr>
              <a:t>to animal cells by Wong and </a:t>
            </a:r>
            <a:r>
              <a:rPr lang="en-US" b="1" dirty="0" smtClean="0">
                <a:solidFill>
                  <a:srgbClr val="C00000"/>
                </a:solidFill>
              </a:rPr>
              <a:t>Neumann (1982</a:t>
            </a:r>
            <a:r>
              <a:rPr lang="en-US" b="1" dirty="0">
                <a:solidFill>
                  <a:srgbClr val="C00000"/>
                </a:solidFill>
              </a:rPr>
              <a:t>), who successfully introduced plasmid </a:t>
            </a:r>
            <a:r>
              <a:rPr lang="en-US" b="1" dirty="0" smtClean="0">
                <a:solidFill>
                  <a:srgbClr val="C00000"/>
                </a:solidFill>
              </a:rPr>
              <a:t>DNA into </a:t>
            </a:r>
            <a:r>
              <a:rPr lang="en-US" b="1" dirty="0">
                <a:solidFill>
                  <a:srgbClr val="C00000"/>
                </a:solidFill>
              </a:rPr>
              <a:t>mouse fibroblasts</a:t>
            </a:r>
            <a:r>
              <a:rPr lang="en-US" b="1" dirty="0" smtClean="0">
                <a:solidFill>
                  <a:srgbClr val="C00000"/>
                </a:solidFill>
              </a:rPr>
              <a:t>.</a:t>
            </a:r>
          </a:p>
          <a:p>
            <a:endParaRPr lang="en-US" b="1" dirty="0">
              <a:solidFill>
                <a:srgbClr val="C00000"/>
              </a:solidFill>
            </a:endParaRPr>
          </a:p>
          <a:p>
            <a:r>
              <a:rPr lang="en-US" b="1" dirty="0" smtClean="0">
                <a:solidFill>
                  <a:srgbClr val="C00000"/>
                </a:solidFill>
              </a:rPr>
              <a:t>b. Microinjection</a:t>
            </a:r>
          </a:p>
          <a:p>
            <a:endParaRPr lang="en-US" b="1" dirty="0" smtClean="0">
              <a:solidFill>
                <a:srgbClr val="C00000"/>
              </a:solidFill>
            </a:endParaRPr>
          </a:p>
          <a:p>
            <a:r>
              <a:rPr lang="en-US" b="1" dirty="0" smtClean="0">
                <a:solidFill>
                  <a:srgbClr val="0070C0"/>
                </a:solidFill>
              </a:rPr>
              <a:t>This technique successfully hits </a:t>
            </a:r>
            <a:r>
              <a:rPr lang="en-US" b="1" dirty="0">
                <a:solidFill>
                  <a:srgbClr val="0070C0"/>
                </a:solidFill>
              </a:rPr>
              <a:t>on target cells but that can</a:t>
            </a:r>
          </a:p>
          <a:p>
            <a:r>
              <a:rPr lang="en-US" b="1" dirty="0">
                <a:solidFill>
                  <a:srgbClr val="0070C0"/>
                </a:solidFill>
              </a:rPr>
              <a:t>only be applied to a few cells in any one experiment.</a:t>
            </a:r>
          </a:p>
          <a:p>
            <a:r>
              <a:rPr lang="en-US" b="1" dirty="0">
                <a:solidFill>
                  <a:srgbClr val="0070C0"/>
                </a:solidFill>
              </a:rPr>
              <a:t>This technique has been applied to cultured cells</a:t>
            </a:r>
          </a:p>
          <a:p>
            <a:r>
              <a:rPr lang="en-US" b="1" dirty="0">
                <a:solidFill>
                  <a:srgbClr val="0070C0"/>
                </a:solidFill>
              </a:rPr>
              <a:t>that are recalcitrant to other </a:t>
            </a:r>
            <a:r>
              <a:rPr lang="en-US" b="1" dirty="0" err="1">
                <a:solidFill>
                  <a:srgbClr val="0070C0"/>
                </a:solidFill>
              </a:rPr>
              <a:t>transfection</a:t>
            </a:r>
            <a:r>
              <a:rPr lang="en-US" b="1" dirty="0">
                <a:solidFill>
                  <a:srgbClr val="0070C0"/>
                </a:solidFill>
              </a:rPr>
              <a:t> methods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, </a:t>
            </a:r>
            <a:r>
              <a:rPr lang="en-US" b="1" dirty="0">
                <a:solidFill>
                  <a:srgbClr val="0070C0"/>
                </a:solidFill>
              </a:rPr>
              <a:t>but its principal use is to </a:t>
            </a:r>
            <a:r>
              <a:rPr lang="en-US" b="1" dirty="0" smtClean="0">
                <a:solidFill>
                  <a:srgbClr val="0070C0"/>
                </a:solidFill>
              </a:rPr>
              <a:t>introduce DNA </a:t>
            </a:r>
            <a:r>
              <a:rPr lang="en-US" b="1" dirty="0">
                <a:solidFill>
                  <a:srgbClr val="0070C0"/>
                </a:solidFill>
              </a:rPr>
              <a:t>and </a:t>
            </a:r>
            <a:r>
              <a:rPr lang="en-US" b="1" dirty="0" smtClean="0">
                <a:solidFill>
                  <a:srgbClr val="0070C0"/>
                </a:solidFill>
              </a:rPr>
              <a:t>other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molecules </a:t>
            </a:r>
            <a:r>
              <a:rPr lang="en-US" b="1" dirty="0">
                <a:solidFill>
                  <a:srgbClr val="0070C0"/>
                </a:solidFill>
              </a:rPr>
              <a:t>into large cells, such </a:t>
            </a:r>
            <a:r>
              <a:rPr lang="en-US" b="1" dirty="0" smtClean="0">
                <a:solidFill>
                  <a:srgbClr val="0070C0"/>
                </a:solidFill>
              </a:rPr>
              <a:t>as </a:t>
            </a:r>
            <a:r>
              <a:rPr lang="en-US" b="1" dirty="0" err="1" smtClean="0">
                <a:solidFill>
                  <a:srgbClr val="0070C0"/>
                </a:solidFill>
              </a:rPr>
              <a:t>oocytes</a:t>
            </a:r>
            <a:r>
              <a:rPr lang="en-US" b="1" dirty="0">
                <a:solidFill>
                  <a:srgbClr val="0070C0"/>
                </a:solidFill>
              </a:rPr>
              <a:t>, eggs </a:t>
            </a:r>
            <a:r>
              <a:rPr lang="en-US" b="1" dirty="0" smtClean="0">
                <a:solidFill>
                  <a:srgbClr val="0070C0"/>
                </a:solidFill>
              </a:rPr>
              <a:t>and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>
                <a:solidFill>
                  <a:srgbClr val="0070C0"/>
                </a:solidFill>
              </a:rPr>
              <a:t>the cells of early </a:t>
            </a:r>
            <a:r>
              <a:rPr lang="en-US" b="1" dirty="0" smtClean="0">
                <a:solidFill>
                  <a:srgbClr val="0070C0"/>
                </a:solidFill>
              </a:rPr>
              <a:t>embryos.</a:t>
            </a:r>
            <a:endParaRPr lang="en-US" b="1" dirty="0">
              <a:solidFill>
                <a:srgbClr val="0070C0"/>
              </a:solidFill>
            </a:endParaRPr>
          </a:p>
          <a:p>
            <a:endParaRPr lang="en-US" b="1" dirty="0">
              <a:solidFill>
                <a:srgbClr val="C00000"/>
              </a:solidFill>
            </a:endParaRPr>
          </a:p>
          <a:p>
            <a:pPr marL="342900" indent="-342900">
              <a:buAutoNum type="alphaLcPeriod"/>
            </a:pPr>
            <a:endParaRPr lang="en-US" b="1" dirty="0"/>
          </a:p>
        </p:txBody>
      </p:sp>
      <p:pic>
        <p:nvPicPr>
          <p:cNvPr id="24578" name="Picture 2" descr="Transgenic Animals - Transgenic Plants and Animal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4419600"/>
            <a:ext cx="3152775" cy="16416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8" name="Picture 6" descr="Microinjection | The University of Edinburg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752599"/>
            <a:ext cx="6858000" cy="304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52400"/>
            <a:ext cx="33362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c. Particle </a:t>
            </a:r>
            <a:r>
              <a:rPr lang="en-US" sz="2400" b="1" dirty="0"/>
              <a:t>bombardment</a:t>
            </a:r>
          </a:p>
        </p:txBody>
      </p:sp>
      <p:sp>
        <p:nvSpPr>
          <p:cNvPr id="3" name="Rectangle 2"/>
          <p:cNvSpPr/>
          <p:nvPr/>
        </p:nvSpPr>
        <p:spPr>
          <a:xfrm>
            <a:off x="152400" y="1017687"/>
            <a:ext cx="86106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This involves </a:t>
            </a:r>
            <a:r>
              <a:rPr lang="en-US" dirty="0"/>
              <a:t>coating small metal particles with DNA </a:t>
            </a:r>
            <a:endParaRPr lang="en-US" dirty="0" smtClean="0"/>
          </a:p>
          <a:p>
            <a:r>
              <a:rPr lang="en-US" smtClean="0"/>
              <a:t>And then </a:t>
            </a:r>
            <a:r>
              <a:rPr lang="en-US" dirty="0"/>
              <a:t>accelerating them into target tissues using a</a:t>
            </a:r>
          </a:p>
          <a:p>
            <a:r>
              <a:rPr lang="en-US" dirty="0"/>
              <a:t>powerful force, such as a blast of high-pressure gas</a:t>
            </a:r>
          </a:p>
          <a:p>
            <a:r>
              <a:rPr lang="en-US" dirty="0"/>
              <a:t>or an electric discharge through a water droplet.</a:t>
            </a:r>
          </a:p>
          <a:p>
            <a:r>
              <a:rPr lang="en-US" dirty="0"/>
              <a:t>In animals, this technique is most often used to</a:t>
            </a:r>
          </a:p>
          <a:p>
            <a:r>
              <a:rPr lang="en-US" dirty="0"/>
              <a:t>transfect multiple cells in tissue slices rather than</a:t>
            </a:r>
          </a:p>
          <a:p>
            <a:r>
              <a:rPr lang="fr-FR" dirty="0" err="1"/>
              <a:t>cultured</a:t>
            </a:r>
            <a:r>
              <a:rPr lang="fr-FR" dirty="0"/>
              <a:t> </a:t>
            </a:r>
            <a:r>
              <a:rPr lang="fr-FR" dirty="0" err="1"/>
              <a:t>cells</a:t>
            </a:r>
            <a:r>
              <a:rPr lang="fr-FR" dirty="0"/>
              <a:t> (</a:t>
            </a:r>
            <a:r>
              <a:rPr lang="fr-FR" dirty="0" err="1"/>
              <a:t>e.g</a:t>
            </a:r>
            <a:r>
              <a:rPr lang="fr-FR" dirty="0"/>
              <a:t>. Arnold </a:t>
            </a:r>
            <a:r>
              <a:rPr lang="fr-FR" i="1" dirty="0"/>
              <a:t>et al. 1994, Lo et al. 1994).</a:t>
            </a:r>
          </a:p>
          <a:p>
            <a:r>
              <a:rPr lang="en-US" dirty="0"/>
              <a:t>It has also been used to transfer DNA into skin cells</a:t>
            </a:r>
          </a:p>
          <a:p>
            <a:r>
              <a:rPr lang="es-ES" i="1" dirty="0"/>
              <a:t>in vivo (</a:t>
            </a:r>
            <a:r>
              <a:rPr lang="es-ES" i="1" dirty="0" err="1"/>
              <a:t>Haynes</a:t>
            </a:r>
            <a:r>
              <a:rPr lang="es-ES" i="1" dirty="0"/>
              <a:t> et al. 1996</a:t>
            </a:r>
            <a:r>
              <a:rPr lang="es-ES" i="1" dirty="0" smtClean="0"/>
              <a:t>).</a:t>
            </a:r>
            <a:endParaRPr lang="es-ES" i="1" dirty="0"/>
          </a:p>
        </p:txBody>
      </p:sp>
      <p:grpSp>
        <p:nvGrpSpPr>
          <p:cNvPr id="6" name="Group 5"/>
          <p:cNvGrpSpPr/>
          <p:nvPr/>
        </p:nvGrpSpPr>
        <p:grpSpPr>
          <a:xfrm>
            <a:off x="5521960" y="914400"/>
            <a:ext cx="3241040" cy="4953000"/>
            <a:chOff x="5521960" y="914400"/>
            <a:chExt cx="3241040" cy="4953000"/>
          </a:xfrm>
        </p:grpSpPr>
        <p:pic>
          <p:nvPicPr>
            <p:cNvPr id="26626" name="Picture 2" descr="Particle Bombardment Technology"/>
            <p:cNvPicPr>
              <a:picLocks noChangeAspect="1" noChangeArrowheads="1"/>
            </p:cNvPicPr>
            <p:nvPr/>
          </p:nvPicPr>
          <p:blipFill>
            <a:blip r:embed="rId2"/>
            <a:srcRect l="7812" t="9091" r="32813"/>
            <a:stretch>
              <a:fillRect/>
            </a:stretch>
          </p:blipFill>
          <p:spPr bwMode="auto">
            <a:xfrm>
              <a:off x="5521960" y="914400"/>
              <a:ext cx="3088640" cy="4876800"/>
            </a:xfrm>
            <a:prstGeom prst="rect">
              <a:avLst/>
            </a:prstGeom>
            <a:noFill/>
          </p:spPr>
        </p:pic>
        <p:sp>
          <p:nvSpPr>
            <p:cNvPr id="5" name="Rectangle 4"/>
            <p:cNvSpPr/>
            <p:nvPr/>
          </p:nvSpPr>
          <p:spPr>
            <a:xfrm>
              <a:off x="7543800" y="4953000"/>
              <a:ext cx="1219200" cy="914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rgbClr val="FFFF00"/>
                  </a:solidFill>
                </a:rPr>
                <a:t>Target Cells</a:t>
              </a:r>
              <a:endParaRPr lang="en-US" b="1" dirty="0">
                <a:solidFill>
                  <a:srgbClr val="FFFF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457200"/>
            <a:ext cx="8077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What is the difference between Transformation and </a:t>
            </a:r>
            <a:r>
              <a:rPr lang="en-US" b="1" dirty="0" err="1"/>
              <a:t>Transfection</a:t>
            </a:r>
            <a:r>
              <a:rPr lang="en-US" b="1" dirty="0"/>
              <a:t>?</a:t>
            </a:r>
            <a:endParaRPr lang="en-US" dirty="0"/>
          </a:p>
          <a:p>
            <a:r>
              <a:rPr lang="en-US" dirty="0"/>
              <a:t>• Transformation is the introduction of a gene into a prokaryotic cell (bacterial and yeast), whereas </a:t>
            </a:r>
            <a:r>
              <a:rPr lang="en-US" dirty="0" err="1"/>
              <a:t>transfection</a:t>
            </a:r>
            <a:r>
              <a:rPr lang="en-US" dirty="0"/>
              <a:t> is usually called the introduction of a gene into a mammalian cell.</a:t>
            </a:r>
          </a:p>
          <a:p>
            <a:r>
              <a:rPr lang="en-US" dirty="0"/>
              <a:t>• Transformation results in heritable alteration, in genes, whereas </a:t>
            </a:r>
            <a:r>
              <a:rPr lang="en-US" dirty="0" err="1"/>
              <a:t>transfection</a:t>
            </a:r>
            <a:r>
              <a:rPr lang="en-US" dirty="0"/>
              <a:t> can result in either temporary expression or permanent changes in genes.</a:t>
            </a:r>
          </a:p>
        </p:txBody>
      </p:sp>
      <p:sp>
        <p:nvSpPr>
          <p:cNvPr id="3" name="Rectangle 2"/>
          <p:cNvSpPr/>
          <p:nvPr/>
        </p:nvSpPr>
        <p:spPr>
          <a:xfrm>
            <a:off x="457200" y="2743200"/>
            <a:ext cx="8534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What is Cell </a:t>
            </a:r>
            <a:r>
              <a:rPr lang="en-US" b="1" dirty="0" err="1"/>
              <a:t>Transfection</a:t>
            </a:r>
            <a:r>
              <a:rPr lang="en-US" b="1" dirty="0"/>
              <a:t>?</a:t>
            </a:r>
          </a:p>
          <a:p>
            <a:r>
              <a:rPr lang="en-US" b="1" dirty="0" err="1">
                <a:solidFill>
                  <a:srgbClr val="C00000"/>
                </a:solidFill>
              </a:rPr>
              <a:t>Transfection</a:t>
            </a:r>
            <a:r>
              <a:rPr lang="en-US" b="1" dirty="0">
                <a:solidFill>
                  <a:srgbClr val="C00000"/>
                </a:solidFill>
              </a:rPr>
              <a:t> is a method of introduction of a foreign gene, usually, into mammalian cells. There are two methods of </a:t>
            </a:r>
            <a:r>
              <a:rPr lang="en-US" b="1" dirty="0" err="1">
                <a:solidFill>
                  <a:srgbClr val="C00000"/>
                </a:solidFill>
              </a:rPr>
              <a:t>transfection</a:t>
            </a:r>
            <a:r>
              <a:rPr lang="en-US" b="1" dirty="0">
                <a:solidFill>
                  <a:srgbClr val="C00000"/>
                </a:solidFill>
              </a:rPr>
              <a:t>; namely, transient </a:t>
            </a:r>
            <a:r>
              <a:rPr lang="en-US" b="1" dirty="0" err="1">
                <a:solidFill>
                  <a:srgbClr val="C00000"/>
                </a:solidFill>
              </a:rPr>
              <a:t>transfection</a:t>
            </a:r>
            <a:r>
              <a:rPr lang="en-US" b="1" dirty="0">
                <a:solidFill>
                  <a:srgbClr val="C00000"/>
                </a:solidFill>
              </a:rPr>
              <a:t> and stable </a:t>
            </a:r>
            <a:r>
              <a:rPr lang="en-US" b="1" dirty="0" err="1">
                <a:solidFill>
                  <a:srgbClr val="C00000"/>
                </a:solidFill>
              </a:rPr>
              <a:t>transfection</a:t>
            </a:r>
            <a:r>
              <a:rPr lang="en-US" b="1" dirty="0">
                <a:solidFill>
                  <a:srgbClr val="C00000"/>
                </a:solidFill>
              </a:rPr>
              <a:t>. </a:t>
            </a:r>
            <a:endParaRPr lang="en-US" b="1" dirty="0" smtClean="0">
              <a:solidFill>
                <a:srgbClr val="C00000"/>
              </a:solidFill>
            </a:endParaRPr>
          </a:p>
          <a:p>
            <a:endParaRPr lang="en-US" b="1" dirty="0">
              <a:solidFill>
                <a:srgbClr val="C00000"/>
              </a:solidFill>
            </a:endParaRPr>
          </a:p>
          <a:p>
            <a:r>
              <a:rPr lang="en-US" b="1" dirty="0" smtClean="0">
                <a:solidFill>
                  <a:srgbClr val="C00000"/>
                </a:solidFill>
              </a:rPr>
              <a:t>In </a:t>
            </a:r>
            <a:r>
              <a:rPr lang="en-US" b="1" dirty="0">
                <a:solidFill>
                  <a:srgbClr val="C00000"/>
                </a:solidFill>
              </a:rPr>
              <a:t>transient </a:t>
            </a:r>
            <a:r>
              <a:rPr lang="en-US" b="1" dirty="0" err="1">
                <a:solidFill>
                  <a:srgbClr val="C00000"/>
                </a:solidFill>
              </a:rPr>
              <a:t>transfection</a:t>
            </a:r>
            <a:r>
              <a:rPr lang="en-US" b="1" dirty="0">
                <a:solidFill>
                  <a:srgbClr val="C00000"/>
                </a:solidFill>
              </a:rPr>
              <a:t>, gene expression is available for a limited time; thus, the alteration of gene causes temporary expression. This </a:t>
            </a:r>
            <a:r>
              <a:rPr lang="en-US" b="1" dirty="0" err="1">
                <a:solidFill>
                  <a:srgbClr val="C00000"/>
                </a:solidFill>
              </a:rPr>
              <a:t>transfection</a:t>
            </a:r>
            <a:r>
              <a:rPr lang="en-US" b="1" dirty="0">
                <a:solidFill>
                  <a:srgbClr val="C00000"/>
                </a:solidFill>
              </a:rPr>
              <a:t> method is simple and fast; hence it can be used routinely. One drawback of transient </a:t>
            </a:r>
            <a:r>
              <a:rPr lang="en-US" b="1" dirty="0" err="1">
                <a:solidFill>
                  <a:srgbClr val="C00000"/>
                </a:solidFill>
              </a:rPr>
              <a:t>transfection</a:t>
            </a:r>
            <a:r>
              <a:rPr lang="en-US" b="1" dirty="0">
                <a:solidFill>
                  <a:srgbClr val="C00000"/>
                </a:solidFill>
              </a:rPr>
              <a:t> is the difficulty of applying for large scale protein synthesis systems</a:t>
            </a:r>
            <a:r>
              <a:rPr lang="en-US" b="1" dirty="0" smtClean="0">
                <a:solidFill>
                  <a:srgbClr val="C00000"/>
                </a:solidFill>
              </a:rPr>
              <a:t>.</a:t>
            </a:r>
          </a:p>
          <a:p>
            <a:endParaRPr lang="en-US" b="1" dirty="0">
              <a:solidFill>
                <a:srgbClr val="C00000"/>
              </a:solidFill>
            </a:endParaRPr>
          </a:p>
          <a:p>
            <a:r>
              <a:rPr lang="en-US" b="1" dirty="0">
                <a:solidFill>
                  <a:srgbClr val="C00000"/>
                </a:solidFill>
              </a:rPr>
              <a:t>During stable </a:t>
            </a:r>
            <a:r>
              <a:rPr lang="en-US" b="1" dirty="0" err="1">
                <a:solidFill>
                  <a:srgbClr val="C00000"/>
                </a:solidFill>
              </a:rPr>
              <a:t>transfection</a:t>
            </a:r>
            <a:r>
              <a:rPr lang="en-US" b="1" dirty="0">
                <a:solidFill>
                  <a:srgbClr val="C00000"/>
                </a:solidFill>
              </a:rPr>
              <a:t>, a target gene is integrated into the genome of the host cell, and thus the gene expression is permanent, unlike the transient </a:t>
            </a:r>
            <a:r>
              <a:rPr lang="en-US" b="1" dirty="0" err="1">
                <a:solidFill>
                  <a:srgbClr val="C00000"/>
                </a:solidFill>
              </a:rPr>
              <a:t>transfection</a:t>
            </a:r>
            <a:r>
              <a:rPr lang="en-US" b="1" dirty="0">
                <a:solidFill>
                  <a:srgbClr val="C0000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304800"/>
            <a:ext cx="80772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dirty="0"/>
              <a:t>The </a:t>
            </a:r>
            <a:r>
              <a:rPr lang="en-US" b="1" dirty="0"/>
              <a:t>main difference</a:t>
            </a:r>
            <a:r>
              <a:rPr lang="en-US" dirty="0"/>
              <a:t> between </a:t>
            </a:r>
            <a:r>
              <a:rPr lang="en-US" sz="2400" b="1" dirty="0">
                <a:solidFill>
                  <a:srgbClr val="C00000"/>
                </a:solidFill>
              </a:rPr>
              <a:t>monolayer and suspension culture </a:t>
            </a:r>
            <a:r>
              <a:rPr lang="en-US" dirty="0"/>
              <a:t>is that </a:t>
            </a:r>
            <a:r>
              <a:rPr lang="en-US" b="1" dirty="0"/>
              <a:t>monolayer culture is an anchorage-dependent culture whereas suspension culture is an anchorage-independent culture</a:t>
            </a:r>
            <a:r>
              <a:rPr lang="en-US" dirty="0"/>
              <a:t>. Therefore, the cells of the monolayer culture grow attached to the surface of the flask while the cells of the suspension culture mainly grow floating in the </a:t>
            </a:r>
            <a:r>
              <a:rPr lang="en-US" dirty="0">
                <a:hlinkClick r:id="rId2"/>
              </a:rPr>
              <a:t>medium</a:t>
            </a:r>
            <a:r>
              <a:rPr lang="en-US" dirty="0"/>
              <a:t>.</a:t>
            </a:r>
          </a:p>
          <a:p>
            <a:pPr fontAlgn="base"/>
            <a:r>
              <a:rPr lang="en-US" dirty="0"/>
              <a:t>Monolayer and suspension culture are two types of </a:t>
            </a:r>
            <a:r>
              <a:rPr lang="en-US" dirty="0">
                <a:hlinkClick r:id="rId3"/>
              </a:rPr>
              <a:t>animal cell cultures</a:t>
            </a:r>
            <a:r>
              <a:rPr lang="en-US" dirty="0"/>
              <a:t> classified based on the type of cell growth.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7200" y="2514600"/>
          <a:ext cx="6019800" cy="3964026"/>
        </p:xfrm>
        <a:graphic>
          <a:graphicData uri="http://schemas.openxmlformats.org/drawingml/2006/table">
            <a:tbl>
              <a:tblPr/>
              <a:tblGrid>
                <a:gridCol w="2006600"/>
                <a:gridCol w="2006600"/>
                <a:gridCol w="2006600"/>
              </a:tblGrid>
              <a:tr h="151701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Noto Sans SC"/>
                        </a:rPr>
                        <a:t>Attached Cell Lines</a:t>
                      </a:r>
                      <a:endParaRPr lang="en-US" sz="1200" b="0" dirty="0">
                        <a:solidFill>
                          <a:srgbClr val="000000"/>
                        </a:solidFill>
                        <a:latin typeface="Noto Sans SC"/>
                      </a:endParaRPr>
                    </a:p>
                  </a:txBody>
                  <a:tcPr marL="59882" marR="59882" marT="39921" marB="3992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35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>
                          <a:solidFill>
                            <a:srgbClr val="000000"/>
                          </a:solidFill>
                          <a:latin typeface="Noto Sans SC"/>
                        </a:rPr>
                        <a:t>Name</a:t>
                      </a:r>
                      <a:endParaRPr lang="en-US" sz="1200" b="0">
                        <a:solidFill>
                          <a:srgbClr val="000000"/>
                        </a:solidFill>
                        <a:latin typeface="Noto Sans SC"/>
                      </a:endParaRPr>
                    </a:p>
                  </a:txBody>
                  <a:tcPr marL="59882" marR="59882" marT="39921" marB="3992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>
                          <a:solidFill>
                            <a:srgbClr val="000000"/>
                          </a:solidFill>
                          <a:latin typeface="Noto Sans SC"/>
                        </a:rPr>
                        <a:t>Species and Tissue of Origin</a:t>
                      </a:r>
                      <a:endParaRPr lang="en-US" sz="1200" b="0">
                        <a:solidFill>
                          <a:srgbClr val="000000"/>
                        </a:solidFill>
                        <a:latin typeface="Noto Sans SC"/>
                      </a:endParaRPr>
                    </a:p>
                  </a:txBody>
                  <a:tcPr marL="59882" marR="59882" marT="39921" marB="3992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>
                          <a:solidFill>
                            <a:srgbClr val="000000"/>
                          </a:solidFill>
                          <a:latin typeface="Noto Sans SC"/>
                        </a:rPr>
                        <a:t>Morphology</a:t>
                      </a:r>
                      <a:endParaRPr lang="en-US" sz="1200" b="0">
                        <a:solidFill>
                          <a:srgbClr val="000000"/>
                        </a:solidFill>
                        <a:latin typeface="Noto Sans SC"/>
                      </a:endParaRPr>
                    </a:p>
                  </a:txBody>
                  <a:tcPr marL="59882" marR="59882" marT="39921" marB="3992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170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>
                          <a:solidFill>
                            <a:srgbClr val="000000"/>
                          </a:solidFill>
                          <a:latin typeface="Noto Sans SC"/>
                        </a:rPr>
                        <a:t>MRC-5</a:t>
                      </a:r>
                    </a:p>
                  </a:txBody>
                  <a:tcPr marL="59882" marR="59882" marT="39921" marB="3992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Noto Sans SC"/>
                        </a:rPr>
                        <a:t>Human Lung</a:t>
                      </a:r>
                    </a:p>
                  </a:txBody>
                  <a:tcPr marL="59882" marR="59882" marT="39921" marB="3992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>
                          <a:solidFill>
                            <a:srgbClr val="000000"/>
                          </a:solidFill>
                          <a:latin typeface="Noto Sans SC"/>
                        </a:rPr>
                        <a:t>Fibroblast</a:t>
                      </a:r>
                    </a:p>
                  </a:txBody>
                  <a:tcPr marL="59882" marR="59882" marT="39921" marB="3992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170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>
                          <a:solidFill>
                            <a:srgbClr val="0F69AF"/>
                          </a:solidFill>
                          <a:latin typeface="Noto Sans SC"/>
                          <a:hlinkClick r:id="rId4"/>
                        </a:rPr>
                        <a:t>HeLa</a:t>
                      </a:r>
                      <a:endParaRPr lang="en-US" sz="1200" b="0">
                        <a:solidFill>
                          <a:srgbClr val="000000"/>
                        </a:solidFill>
                        <a:latin typeface="Noto Sans SC"/>
                      </a:endParaRPr>
                    </a:p>
                  </a:txBody>
                  <a:tcPr marL="59882" marR="59882" marT="39921" marB="3992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>
                          <a:solidFill>
                            <a:srgbClr val="000000"/>
                          </a:solidFill>
                          <a:latin typeface="Noto Sans SC"/>
                        </a:rPr>
                        <a:t>Human Cervix</a:t>
                      </a:r>
                    </a:p>
                  </a:txBody>
                  <a:tcPr marL="59882" marR="59882" marT="39921" marB="3992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Noto Sans SC"/>
                        </a:rPr>
                        <a:t>Epithelial</a:t>
                      </a:r>
                    </a:p>
                  </a:txBody>
                  <a:tcPr marL="59882" marR="59882" marT="39921" marB="3992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35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Noto Sans SC"/>
                        </a:rPr>
                        <a:t>C</a:t>
                      </a:r>
                      <a:r>
                        <a:rPr lang="en-US" sz="1200" b="1" u="none" strike="noStrike" dirty="0">
                          <a:solidFill>
                            <a:srgbClr val="0F69AF"/>
                          </a:solidFill>
                          <a:latin typeface="Noto Sans SC"/>
                          <a:hlinkClick r:id="rId5"/>
                        </a:rPr>
                        <a:t>HO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Noto Sans SC"/>
                      </a:endParaRPr>
                    </a:p>
                  </a:txBody>
                  <a:tcPr marL="59882" marR="59882" marT="39921" marB="3992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>
                          <a:solidFill>
                            <a:srgbClr val="000000"/>
                          </a:solidFill>
                          <a:latin typeface="Noto Sans SC"/>
                        </a:rPr>
                        <a:t>Chinese Hamster Ovary</a:t>
                      </a:r>
                    </a:p>
                  </a:txBody>
                  <a:tcPr marL="59882" marR="59882" marT="39921" marB="3992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>
                          <a:solidFill>
                            <a:srgbClr val="000000"/>
                          </a:solidFill>
                          <a:latin typeface="Noto Sans SC"/>
                        </a:rPr>
                        <a:t>Fibroblast</a:t>
                      </a:r>
                    </a:p>
                  </a:txBody>
                  <a:tcPr marL="59882" marR="59882" marT="39921" marB="3992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170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>
                          <a:solidFill>
                            <a:srgbClr val="0F69AF"/>
                          </a:solidFill>
                          <a:latin typeface="Noto Sans SC"/>
                          <a:hlinkClick r:id="rId6"/>
                        </a:rPr>
                        <a:t>HEK-293</a:t>
                      </a:r>
                      <a:endParaRPr lang="en-US" sz="1200" b="0" dirty="0">
                        <a:solidFill>
                          <a:srgbClr val="000000"/>
                        </a:solidFill>
                        <a:latin typeface="Noto Sans SC"/>
                      </a:endParaRPr>
                    </a:p>
                  </a:txBody>
                  <a:tcPr marL="59882" marR="59882" marT="39921" marB="3992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>
                          <a:solidFill>
                            <a:srgbClr val="000000"/>
                          </a:solidFill>
                          <a:latin typeface="Noto Sans SC"/>
                        </a:rPr>
                        <a:t>Human Kidney</a:t>
                      </a:r>
                    </a:p>
                  </a:txBody>
                  <a:tcPr marL="59882" marR="59882" marT="39921" marB="3992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>
                          <a:solidFill>
                            <a:srgbClr val="000000"/>
                          </a:solidFill>
                          <a:latin typeface="Noto Sans SC"/>
                        </a:rPr>
                        <a:t>Epithelial</a:t>
                      </a:r>
                    </a:p>
                  </a:txBody>
                  <a:tcPr marL="59882" marR="59882" marT="39921" marB="3992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170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>
                          <a:solidFill>
                            <a:srgbClr val="0F69AF"/>
                          </a:solidFill>
                          <a:latin typeface="Noto Sans SC"/>
                          <a:hlinkClick r:id="rId7"/>
                        </a:rPr>
                        <a:t>SH-SY5Y</a:t>
                      </a:r>
                      <a:endParaRPr lang="en-US" sz="1200" b="0" dirty="0">
                        <a:solidFill>
                          <a:srgbClr val="000000"/>
                        </a:solidFill>
                        <a:latin typeface="Noto Sans SC"/>
                      </a:endParaRPr>
                    </a:p>
                  </a:txBody>
                  <a:tcPr marL="59882" marR="59882" marT="39921" marB="3992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>
                          <a:solidFill>
                            <a:srgbClr val="000000"/>
                          </a:solidFill>
                          <a:latin typeface="Noto Sans SC"/>
                        </a:rPr>
                        <a:t>Human Neuroblastoma</a:t>
                      </a:r>
                    </a:p>
                  </a:txBody>
                  <a:tcPr marL="59882" marR="59882" marT="39921" marB="3992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Noto Sans SC"/>
                        </a:rPr>
                        <a:t>Neuronal</a:t>
                      </a:r>
                    </a:p>
                  </a:txBody>
                  <a:tcPr marL="59882" marR="59882" marT="39921" marB="3992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1701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200" b="1">
                          <a:solidFill>
                            <a:srgbClr val="000000"/>
                          </a:solidFill>
                          <a:latin typeface="Noto Sans SC"/>
                        </a:rPr>
                        <a:t>Suspension Cell Lines</a:t>
                      </a:r>
                      <a:endParaRPr lang="en-US" sz="1200" b="0">
                        <a:solidFill>
                          <a:srgbClr val="000000"/>
                        </a:solidFill>
                        <a:latin typeface="Noto Sans SC"/>
                      </a:endParaRPr>
                    </a:p>
                  </a:txBody>
                  <a:tcPr marL="59882" marR="59882" marT="39921" marB="3992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35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>
                          <a:solidFill>
                            <a:srgbClr val="000000"/>
                          </a:solidFill>
                          <a:latin typeface="Noto Sans SC"/>
                        </a:rPr>
                        <a:t>Name</a:t>
                      </a:r>
                      <a:endParaRPr lang="en-US" sz="1200" b="0">
                        <a:solidFill>
                          <a:srgbClr val="000000"/>
                        </a:solidFill>
                        <a:latin typeface="Noto Sans SC"/>
                      </a:endParaRPr>
                    </a:p>
                  </a:txBody>
                  <a:tcPr marL="59882" marR="59882" marT="39921" marB="3992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>
                          <a:solidFill>
                            <a:srgbClr val="000000"/>
                          </a:solidFill>
                          <a:latin typeface="Noto Sans SC"/>
                        </a:rPr>
                        <a:t>Species and Tissue of Origin</a:t>
                      </a:r>
                      <a:endParaRPr lang="en-US" sz="1200" b="0">
                        <a:solidFill>
                          <a:srgbClr val="000000"/>
                        </a:solidFill>
                        <a:latin typeface="Noto Sans SC"/>
                      </a:endParaRPr>
                    </a:p>
                  </a:txBody>
                  <a:tcPr marL="59882" marR="59882" marT="39921" marB="3992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>
                          <a:solidFill>
                            <a:srgbClr val="000000"/>
                          </a:solidFill>
                          <a:latin typeface="Noto Sans SC"/>
                        </a:rPr>
                        <a:t>Morphology</a:t>
                      </a:r>
                      <a:endParaRPr lang="en-US" sz="1200" b="0">
                        <a:solidFill>
                          <a:srgbClr val="000000"/>
                        </a:solidFill>
                        <a:latin typeface="Noto Sans SC"/>
                      </a:endParaRPr>
                    </a:p>
                  </a:txBody>
                  <a:tcPr marL="59882" marR="59882" marT="39921" marB="3992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170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>
                          <a:solidFill>
                            <a:srgbClr val="0F69AF"/>
                          </a:solidFill>
                          <a:latin typeface="Noto Sans SC"/>
                          <a:hlinkClick r:id="rId8"/>
                        </a:rPr>
                        <a:t>NS0</a:t>
                      </a:r>
                      <a:endParaRPr lang="en-US" sz="1200" b="0">
                        <a:solidFill>
                          <a:srgbClr val="000000"/>
                        </a:solidFill>
                        <a:latin typeface="Noto Sans SC"/>
                      </a:endParaRPr>
                    </a:p>
                  </a:txBody>
                  <a:tcPr marL="59882" marR="59882" marT="39921" marB="3992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>
                          <a:solidFill>
                            <a:srgbClr val="000000"/>
                          </a:solidFill>
                          <a:latin typeface="Noto Sans SC"/>
                        </a:rPr>
                        <a:t>Mouse Myeloma</a:t>
                      </a:r>
                    </a:p>
                  </a:txBody>
                  <a:tcPr marL="59882" marR="59882" marT="39921" marB="3992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>
                          <a:solidFill>
                            <a:srgbClr val="000000"/>
                          </a:solidFill>
                          <a:latin typeface="Noto Sans SC"/>
                        </a:rPr>
                        <a:t>Lymphoblast</a:t>
                      </a:r>
                    </a:p>
                  </a:txBody>
                  <a:tcPr marL="59882" marR="59882" marT="39921" marB="3992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35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>
                          <a:solidFill>
                            <a:srgbClr val="0F69AF"/>
                          </a:solidFill>
                          <a:latin typeface="Noto Sans SC"/>
                          <a:hlinkClick r:id="rId9"/>
                        </a:rPr>
                        <a:t>U937</a:t>
                      </a:r>
                      <a:endParaRPr lang="en-US" sz="1200" b="0">
                        <a:solidFill>
                          <a:srgbClr val="000000"/>
                        </a:solidFill>
                        <a:latin typeface="Noto Sans SC"/>
                      </a:endParaRPr>
                    </a:p>
                  </a:txBody>
                  <a:tcPr marL="59882" marR="59882" marT="39921" marB="3992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>
                          <a:solidFill>
                            <a:srgbClr val="000000"/>
                          </a:solidFill>
                          <a:latin typeface="Noto Sans SC"/>
                        </a:rPr>
                        <a:t>Human Hystiocytic Lymphoma</a:t>
                      </a:r>
                    </a:p>
                  </a:txBody>
                  <a:tcPr marL="59882" marR="59882" marT="39921" marB="3992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>
                          <a:solidFill>
                            <a:srgbClr val="000000"/>
                          </a:solidFill>
                          <a:latin typeface="Noto Sans SC"/>
                        </a:rPr>
                        <a:t>Lymphoblast</a:t>
                      </a:r>
                    </a:p>
                  </a:txBody>
                  <a:tcPr marL="59882" marR="59882" marT="39921" marB="3992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170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>
                          <a:solidFill>
                            <a:srgbClr val="0F69AF"/>
                          </a:solidFill>
                          <a:latin typeface="Noto Sans SC"/>
                          <a:hlinkClick r:id="rId10"/>
                        </a:rPr>
                        <a:t>HL60</a:t>
                      </a:r>
                      <a:endParaRPr lang="en-US" sz="1200" b="0">
                        <a:solidFill>
                          <a:srgbClr val="000000"/>
                        </a:solidFill>
                        <a:latin typeface="Noto Sans SC"/>
                      </a:endParaRPr>
                    </a:p>
                  </a:txBody>
                  <a:tcPr marL="59882" marR="59882" marT="39921" marB="3992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>
                          <a:solidFill>
                            <a:srgbClr val="000000"/>
                          </a:solidFill>
                          <a:latin typeface="Noto Sans SC"/>
                        </a:rPr>
                        <a:t>Human Leukemia</a:t>
                      </a:r>
                    </a:p>
                  </a:txBody>
                  <a:tcPr marL="59882" marR="59882" marT="39921" marB="3992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>
                          <a:solidFill>
                            <a:srgbClr val="000000"/>
                          </a:solidFill>
                          <a:latin typeface="Noto Sans SC"/>
                        </a:rPr>
                        <a:t>Lymphoblast</a:t>
                      </a:r>
                    </a:p>
                  </a:txBody>
                  <a:tcPr marL="59882" marR="59882" marT="39921" marB="3992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35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>
                          <a:solidFill>
                            <a:srgbClr val="0F69AF"/>
                          </a:solidFill>
                          <a:latin typeface="Noto Sans SC"/>
                          <a:hlinkClick r:id="rId11"/>
                        </a:rPr>
                        <a:t>WEHI231</a:t>
                      </a:r>
                      <a:endParaRPr lang="en-US" sz="1200" b="0">
                        <a:solidFill>
                          <a:srgbClr val="000000"/>
                        </a:solidFill>
                        <a:latin typeface="Noto Sans SC"/>
                      </a:endParaRPr>
                    </a:p>
                  </a:txBody>
                  <a:tcPr marL="59882" marR="59882" marT="39921" marB="3992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Noto Sans SC"/>
                        </a:rPr>
                        <a:t>Mouse B-cell Lymphoma</a:t>
                      </a:r>
                    </a:p>
                  </a:txBody>
                  <a:tcPr marL="59882" marR="59882" marT="39921" marB="3992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Noto Sans SC"/>
                        </a:rPr>
                        <a:t>Lymphoblast</a:t>
                      </a:r>
                    </a:p>
                  </a:txBody>
                  <a:tcPr marL="59882" marR="59882" marT="39921" marB="3992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18434" name="Picture 2" descr="A black-and-white photo of Lacks smilin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934200" y="3124200"/>
            <a:ext cx="1905000" cy="276225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6959635" y="2754868"/>
            <a:ext cx="16509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t"/>
            <a:r>
              <a:rPr lang="en-US" b="1" dirty="0" smtClean="0"/>
              <a:t>Henrietta Lacks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12700" y="304800"/>
            <a:ext cx="50501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u="sng" dirty="0">
                <a:solidFill>
                  <a:srgbClr val="FF0000"/>
                </a:solidFill>
              </a:rPr>
              <a:t>Gene transfer to animal cells</a:t>
            </a:r>
          </a:p>
        </p:txBody>
      </p:sp>
      <p:sp>
        <p:nvSpPr>
          <p:cNvPr id="3" name="Rectangle 2"/>
          <p:cNvSpPr/>
          <p:nvPr/>
        </p:nvSpPr>
        <p:spPr>
          <a:xfrm>
            <a:off x="381000" y="990600"/>
            <a:ext cx="582127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Overview of gene-transfer </a:t>
            </a:r>
            <a:r>
              <a:rPr lang="en-US" b="1" dirty="0" smtClean="0"/>
              <a:t>strategies:</a:t>
            </a:r>
          </a:p>
          <a:p>
            <a:endParaRPr lang="en-US" b="1" dirty="0"/>
          </a:p>
          <a:p>
            <a:pPr marL="342900" indent="-342900">
              <a:buAutoNum type="arabicPeriod"/>
            </a:pPr>
            <a:r>
              <a:rPr lang="en-US" b="1" dirty="0" err="1" smtClean="0"/>
              <a:t>Transfection</a:t>
            </a:r>
            <a:r>
              <a:rPr lang="en-US" b="1" dirty="0" smtClean="0"/>
              <a:t> Strategies: Chemical and Physical Methods</a:t>
            </a:r>
          </a:p>
          <a:p>
            <a:pPr marL="342900" indent="-342900">
              <a:buAutoNum type="arabicPeriod"/>
            </a:pPr>
            <a:r>
              <a:rPr lang="en-US" b="1" dirty="0" smtClean="0"/>
              <a:t>Virus mediated transduction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381000" y="2362200"/>
            <a:ext cx="8458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7030A0"/>
                </a:solidFill>
              </a:rPr>
              <a:t>Whichever route </a:t>
            </a:r>
            <a:r>
              <a:rPr lang="en-US" sz="2000" b="1" dirty="0">
                <a:solidFill>
                  <a:srgbClr val="7030A0"/>
                </a:solidFill>
              </a:rPr>
              <a:t>is chosen, the result is </a:t>
            </a:r>
            <a:r>
              <a:rPr lang="en-US" sz="2000" b="1" i="1" dirty="0">
                <a:solidFill>
                  <a:srgbClr val="7030A0"/>
                </a:solidFill>
              </a:rPr>
              <a:t>transformation, i.e. </a:t>
            </a:r>
            <a:r>
              <a:rPr lang="en-US" sz="2000" b="1" i="1" dirty="0" smtClean="0">
                <a:solidFill>
                  <a:srgbClr val="7030A0"/>
                </a:solidFill>
              </a:rPr>
              <a:t>a </a:t>
            </a:r>
            <a:r>
              <a:rPr lang="en-US" sz="2000" b="1" dirty="0" smtClean="0">
                <a:solidFill>
                  <a:srgbClr val="7030A0"/>
                </a:solidFill>
              </a:rPr>
              <a:t>change </a:t>
            </a:r>
            <a:r>
              <a:rPr lang="en-US" sz="2000" b="1" dirty="0">
                <a:solidFill>
                  <a:srgbClr val="7030A0"/>
                </a:solidFill>
              </a:rPr>
              <a:t>of the recipient cell’s genotype caused by </a:t>
            </a:r>
            <a:r>
              <a:rPr lang="en-US" sz="2000" b="1" dirty="0" smtClean="0">
                <a:solidFill>
                  <a:srgbClr val="7030A0"/>
                </a:solidFill>
              </a:rPr>
              <a:t>the acquired </a:t>
            </a:r>
            <a:r>
              <a:rPr lang="en-US" sz="2000" b="1" dirty="0">
                <a:solidFill>
                  <a:srgbClr val="7030A0"/>
                </a:solidFill>
              </a:rPr>
              <a:t>foreign DNA, the </a:t>
            </a:r>
            <a:r>
              <a:rPr lang="en-US" sz="2000" b="1" i="1" dirty="0" err="1">
                <a:solidFill>
                  <a:srgbClr val="7030A0"/>
                </a:solidFill>
              </a:rPr>
              <a:t>transgene</a:t>
            </a:r>
            <a:r>
              <a:rPr lang="en-US" sz="2000" b="1" i="1" dirty="0">
                <a:solidFill>
                  <a:srgbClr val="7030A0"/>
                </a:solidFill>
              </a:rPr>
              <a:t>. </a:t>
            </a:r>
            <a:endParaRPr lang="en-US" sz="2000" b="1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3200400"/>
            <a:ext cx="85344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/>
              <a:t>Chemical </a:t>
            </a:r>
            <a:r>
              <a:rPr lang="en-US" sz="2800" b="1" i="1" dirty="0" err="1" smtClean="0"/>
              <a:t>Transfection</a:t>
            </a:r>
            <a:r>
              <a:rPr lang="en-US" sz="2800" b="1" i="1" dirty="0" smtClean="0"/>
              <a:t> Strategies:</a:t>
            </a:r>
          </a:p>
          <a:p>
            <a:endParaRPr lang="en-US" b="1" i="1" dirty="0" smtClean="0"/>
          </a:p>
          <a:p>
            <a:pPr marL="342900" indent="-342900">
              <a:buAutoNum type="alphaLcPeriod"/>
            </a:pPr>
            <a:r>
              <a:rPr lang="en-US" b="1" i="1" dirty="0" smtClean="0"/>
              <a:t>DNA/calcium </a:t>
            </a:r>
            <a:r>
              <a:rPr lang="en-US" b="1" i="1" dirty="0"/>
              <a:t>phosphate </a:t>
            </a:r>
            <a:r>
              <a:rPr lang="en-US" b="1" i="1" dirty="0" err="1"/>
              <a:t>coprecipitate</a:t>
            </a:r>
            <a:r>
              <a:rPr lang="en-US" b="1" i="1" dirty="0"/>
              <a:t> </a:t>
            </a:r>
            <a:r>
              <a:rPr lang="en-US" b="1" i="1" dirty="0" smtClean="0"/>
              <a:t>method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Successful </a:t>
            </a:r>
            <a:r>
              <a:rPr lang="en-US" b="1" dirty="0">
                <a:solidFill>
                  <a:srgbClr val="00B050"/>
                </a:solidFill>
              </a:rPr>
              <a:t>DNA transfer in </a:t>
            </a:r>
            <a:r>
              <a:rPr lang="en-US" b="1" dirty="0" smtClean="0">
                <a:solidFill>
                  <a:srgbClr val="00B050"/>
                </a:solidFill>
              </a:rPr>
              <a:t>such experiments is </a:t>
            </a:r>
            <a:r>
              <a:rPr lang="en-US" b="1" dirty="0">
                <a:solidFill>
                  <a:srgbClr val="00B050"/>
                </a:solidFill>
              </a:rPr>
              <a:t>dependent on the formation of a</a:t>
            </a:r>
          </a:p>
          <a:p>
            <a:r>
              <a:rPr lang="en-US" b="1" dirty="0">
                <a:solidFill>
                  <a:srgbClr val="00B050"/>
                </a:solidFill>
              </a:rPr>
              <a:t>fine DNA/calcium phosphate </a:t>
            </a:r>
            <a:r>
              <a:rPr lang="en-US" b="1" dirty="0" err="1">
                <a:solidFill>
                  <a:srgbClr val="00B050"/>
                </a:solidFill>
              </a:rPr>
              <a:t>coprecipitate</a:t>
            </a:r>
            <a:r>
              <a:rPr lang="en-US" b="1" dirty="0">
                <a:solidFill>
                  <a:srgbClr val="00B050"/>
                </a:solidFill>
              </a:rPr>
              <a:t>, </a:t>
            </a:r>
            <a:r>
              <a:rPr lang="en-US" b="1" dirty="0" smtClean="0">
                <a:solidFill>
                  <a:srgbClr val="00B050"/>
                </a:solidFill>
              </a:rPr>
              <a:t>which first </a:t>
            </a:r>
            <a:r>
              <a:rPr lang="en-US" b="1" dirty="0">
                <a:solidFill>
                  <a:srgbClr val="00B050"/>
                </a:solidFill>
              </a:rPr>
              <a:t>settles on to the cells and is then </a:t>
            </a:r>
            <a:r>
              <a:rPr lang="en-US" b="1" dirty="0" smtClean="0">
                <a:solidFill>
                  <a:srgbClr val="00B050"/>
                </a:solidFill>
              </a:rPr>
              <a:t>internalized. The </a:t>
            </a:r>
            <a:r>
              <a:rPr lang="en-US" b="1" dirty="0">
                <a:solidFill>
                  <a:srgbClr val="00B050"/>
                </a:solidFill>
              </a:rPr>
              <a:t>precipitate must be formed freshly at the time </a:t>
            </a:r>
            <a:r>
              <a:rPr lang="en-US" b="1" dirty="0" smtClean="0">
                <a:solidFill>
                  <a:srgbClr val="00B050"/>
                </a:solidFill>
              </a:rPr>
              <a:t>of </a:t>
            </a:r>
            <a:r>
              <a:rPr lang="en-US" b="1" dirty="0" err="1" smtClean="0">
                <a:solidFill>
                  <a:srgbClr val="00B050"/>
                </a:solidFill>
              </a:rPr>
              <a:t>transfection</a:t>
            </a:r>
            <a:r>
              <a:rPr lang="en-US" b="1" dirty="0">
                <a:solidFill>
                  <a:srgbClr val="00B050"/>
                </a:solidFill>
              </a:rPr>
              <a:t>. It is thought that small granules </a:t>
            </a:r>
            <a:r>
              <a:rPr lang="en-US" b="1" dirty="0" smtClean="0">
                <a:solidFill>
                  <a:srgbClr val="00B050"/>
                </a:solidFill>
              </a:rPr>
              <a:t>of calcium </a:t>
            </a:r>
            <a:r>
              <a:rPr lang="en-US" b="1" dirty="0">
                <a:solidFill>
                  <a:srgbClr val="00B050"/>
                </a:solidFill>
              </a:rPr>
              <a:t>phosphate associated with DNA are </a:t>
            </a:r>
            <a:r>
              <a:rPr lang="en-US" b="1" dirty="0" smtClean="0">
                <a:solidFill>
                  <a:srgbClr val="00B050"/>
                </a:solidFill>
              </a:rPr>
              <a:t>taken up </a:t>
            </a:r>
            <a:r>
              <a:rPr lang="en-US" b="1" dirty="0">
                <a:solidFill>
                  <a:srgbClr val="00B050"/>
                </a:solidFill>
              </a:rPr>
              <a:t>by </a:t>
            </a:r>
            <a:r>
              <a:rPr lang="en-US" b="1" dirty="0" err="1">
                <a:solidFill>
                  <a:srgbClr val="00B050"/>
                </a:solidFill>
              </a:rPr>
              <a:t>endocytosis</a:t>
            </a:r>
            <a:r>
              <a:rPr lang="en-US" b="1" dirty="0">
                <a:solidFill>
                  <a:srgbClr val="00B050"/>
                </a:solidFill>
              </a:rPr>
              <a:t> and transported to the </a:t>
            </a:r>
            <a:r>
              <a:rPr lang="en-US" b="1" dirty="0" smtClean="0">
                <a:solidFill>
                  <a:srgbClr val="00B050"/>
                </a:solidFill>
              </a:rPr>
              <a:t>nucleus.</a:t>
            </a:r>
          </a:p>
          <a:p>
            <a:r>
              <a:rPr lang="en-US" b="1" dirty="0">
                <a:solidFill>
                  <a:srgbClr val="C00000"/>
                </a:solidFill>
              </a:rPr>
              <a:t>However, </a:t>
            </a:r>
            <a:r>
              <a:rPr lang="en-US" b="1" dirty="0" smtClean="0">
                <a:solidFill>
                  <a:srgbClr val="C00000"/>
                </a:solidFill>
              </a:rPr>
              <a:t>since the </a:t>
            </a:r>
            <a:r>
              <a:rPr lang="en-US" b="1" dirty="0">
                <a:solidFill>
                  <a:srgbClr val="C00000"/>
                </a:solidFill>
              </a:rPr>
              <a:t>precipitate must coat the cells, this method </a:t>
            </a:r>
            <a:r>
              <a:rPr lang="en-US" b="1" dirty="0" smtClean="0">
                <a:solidFill>
                  <a:srgbClr val="C00000"/>
                </a:solidFill>
              </a:rPr>
              <a:t>is suitable </a:t>
            </a:r>
            <a:r>
              <a:rPr lang="en-US" b="1" dirty="0">
                <a:solidFill>
                  <a:srgbClr val="C00000"/>
                </a:solidFill>
              </a:rPr>
              <a:t>only for cells growing in </a:t>
            </a:r>
            <a:r>
              <a:rPr lang="en-US" b="1" dirty="0" err="1">
                <a:solidFill>
                  <a:srgbClr val="C00000"/>
                </a:solidFill>
              </a:rPr>
              <a:t>monolayers</a:t>
            </a:r>
            <a:r>
              <a:rPr lang="en-US" b="1" dirty="0">
                <a:solidFill>
                  <a:srgbClr val="C00000"/>
                </a:solidFill>
              </a:rPr>
              <a:t>, </a:t>
            </a:r>
            <a:r>
              <a:rPr lang="en-US" b="1" dirty="0" smtClean="0">
                <a:solidFill>
                  <a:srgbClr val="C00000"/>
                </a:solidFill>
              </a:rPr>
              <a:t>not those </a:t>
            </a:r>
            <a:r>
              <a:rPr lang="en-US" b="1" dirty="0">
                <a:solidFill>
                  <a:srgbClr val="C00000"/>
                </a:solidFill>
              </a:rPr>
              <a:t>growing in suspension or as clumps.</a:t>
            </a:r>
          </a:p>
          <a:p>
            <a:endParaRPr lang="en-US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 descr="Chemical Transfection Methods | ibid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4" name="AutoShape 4" descr="https://ibidi.com/img/cms/applications/transfection/TR_M_Calcium_Phosphat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6" name="AutoShape 6" descr="https://ibidi.com/img/cms/applications/transfection/TR_M_Calcium_Phosphate.jpg"/>
          <p:cNvSpPr>
            <a:spLocks noChangeAspect="1" noChangeArrowheads="1"/>
          </p:cNvSpPr>
          <p:nvPr/>
        </p:nvSpPr>
        <p:spPr bwMode="auto">
          <a:xfrm>
            <a:off x="34925" y="-746125"/>
            <a:ext cx="3895725" cy="25431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2"/>
          <a:srcRect l="4575" t="21725" r="45098" b="11502"/>
          <a:stretch>
            <a:fillRect/>
          </a:stretch>
        </p:blipFill>
        <p:spPr bwMode="auto">
          <a:xfrm>
            <a:off x="1600200" y="1219200"/>
            <a:ext cx="5867400" cy="398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381000"/>
            <a:ext cx="88392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b="1" i="1" dirty="0" smtClean="0"/>
              <a:t>b. </a:t>
            </a:r>
            <a:r>
              <a:rPr lang="en-US" b="1" i="1" dirty="0" err="1" smtClean="0"/>
              <a:t>Transfectiion</a:t>
            </a:r>
            <a:r>
              <a:rPr lang="en-US" b="1" i="1" dirty="0" smtClean="0"/>
              <a:t> with DEAE-</a:t>
            </a:r>
            <a:r>
              <a:rPr lang="en-US" b="1" i="1" dirty="0" err="1" smtClean="0"/>
              <a:t>Dextran</a:t>
            </a:r>
            <a:endParaRPr lang="en-US" b="1" i="1" dirty="0" smtClean="0"/>
          </a:p>
          <a:p>
            <a:r>
              <a:rPr lang="en-US" b="1" dirty="0">
                <a:solidFill>
                  <a:srgbClr val="00B050"/>
                </a:solidFill>
              </a:rPr>
              <a:t>The calcium phosphate method is applicable to </a:t>
            </a:r>
            <a:r>
              <a:rPr lang="en-US" b="1" dirty="0" smtClean="0">
                <a:solidFill>
                  <a:srgbClr val="00B050"/>
                </a:solidFill>
              </a:rPr>
              <a:t>many cell </a:t>
            </a:r>
            <a:r>
              <a:rPr lang="en-US" b="1" dirty="0">
                <a:solidFill>
                  <a:srgbClr val="00B050"/>
                </a:solidFill>
              </a:rPr>
              <a:t>types, but some cell lines are adversely </a:t>
            </a:r>
            <a:r>
              <a:rPr lang="en-US" b="1" dirty="0" smtClean="0">
                <a:solidFill>
                  <a:srgbClr val="00B050"/>
                </a:solidFill>
              </a:rPr>
              <a:t>affected by </a:t>
            </a:r>
            <a:r>
              <a:rPr lang="en-US" b="1" dirty="0">
                <a:solidFill>
                  <a:srgbClr val="00B050"/>
                </a:solidFill>
              </a:rPr>
              <a:t>the </a:t>
            </a:r>
            <a:r>
              <a:rPr lang="en-US" b="1" dirty="0" err="1">
                <a:solidFill>
                  <a:srgbClr val="00B050"/>
                </a:solidFill>
              </a:rPr>
              <a:t>coprecipitate</a:t>
            </a:r>
            <a:r>
              <a:rPr lang="en-US" b="1" dirty="0">
                <a:solidFill>
                  <a:srgbClr val="00B050"/>
                </a:solidFill>
              </a:rPr>
              <a:t> due to its toxicity and are </a:t>
            </a:r>
            <a:r>
              <a:rPr lang="en-US" b="1" dirty="0" smtClean="0">
                <a:solidFill>
                  <a:srgbClr val="00B050"/>
                </a:solidFill>
              </a:rPr>
              <a:t>hence difficult </a:t>
            </a:r>
            <a:r>
              <a:rPr lang="en-US" b="1" dirty="0">
                <a:solidFill>
                  <a:srgbClr val="00B050"/>
                </a:solidFill>
              </a:rPr>
              <a:t>to transfect. </a:t>
            </a:r>
            <a:endParaRPr lang="en-US" b="1" dirty="0" smtClean="0">
              <a:solidFill>
                <a:srgbClr val="00B050"/>
              </a:solidFill>
            </a:endParaRPr>
          </a:p>
          <a:p>
            <a:endParaRPr lang="en-US" b="1" dirty="0">
              <a:solidFill>
                <a:srgbClr val="00B050"/>
              </a:solidFill>
            </a:endParaRPr>
          </a:p>
          <a:p>
            <a:r>
              <a:rPr lang="en-US" b="1" dirty="0" smtClean="0">
                <a:solidFill>
                  <a:srgbClr val="00B050"/>
                </a:solidFill>
              </a:rPr>
              <a:t>Alternative </a:t>
            </a:r>
            <a:r>
              <a:rPr lang="en-US" b="1" dirty="0">
                <a:solidFill>
                  <a:srgbClr val="00B050"/>
                </a:solidFill>
              </a:rPr>
              <a:t>chemical </a:t>
            </a:r>
            <a:r>
              <a:rPr lang="en-US" b="1" dirty="0" err="1" smtClean="0">
                <a:solidFill>
                  <a:srgbClr val="00B050"/>
                </a:solidFill>
              </a:rPr>
              <a:t>transfection</a:t>
            </a:r>
            <a:r>
              <a:rPr lang="en-US" b="1" dirty="0" smtClean="0">
                <a:solidFill>
                  <a:srgbClr val="00B050"/>
                </a:solidFill>
              </a:rPr>
              <a:t> methods </a:t>
            </a:r>
            <a:r>
              <a:rPr lang="en-US" b="1" dirty="0">
                <a:solidFill>
                  <a:srgbClr val="00B050"/>
                </a:solidFill>
              </a:rPr>
              <a:t>have been developed to address </a:t>
            </a:r>
            <a:r>
              <a:rPr lang="en-US" b="1" dirty="0" smtClean="0">
                <a:solidFill>
                  <a:srgbClr val="00B050"/>
                </a:solidFill>
              </a:rPr>
              <a:t>this problem</a:t>
            </a:r>
            <a:r>
              <a:rPr lang="en-US" b="1" dirty="0">
                <a:solidFill>
                  <a:srgbClr val="00B050"/>
                </a:solidFill>
              </a:rPr>
              <a:t>. One such method utilizes </a:t>
            </a:r>
            <a:r>
              <a:rPr lang="en-US" b="1" dirty="0" err="1" smtClean="0">
                <a:solidFill>
                  <a:srgbClr val="00B050"/>
                </a:solidFill>
              </a:rPr>
              <a:t>diethylaminoethyl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dextran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>
                <a:solidFill>
                  <a:srgbClr val="00B050"/>
                </a:solidFill>
              </a:rPr>
              <a:t>(DEAE-</a:t>
            </a:r>
            <a:r>
              <a:rPr lang="en-US" b="1" dirty="0" err="1">
                <a:solidFill>
                  <a:srgbClr val="00B050"/>
                </a:solidFill>
              </a:rPr>
              <a:t>dextran</a:t>
            </a:r>
            <a:r>
              <a:rPr lang="en-US" b="1" dirty="0">
                <a:solidFill>
                  <a:srgbClr val="00B050"/>
                </a:solidFill>
              </a:rPr>
              <a:t>), a soluble </a:t>
            </a:r>
            <a:r>
              <a:rPr lang="en-US" b="1" dirty="0" err="1" smtClean="0">
                <a:solidFill>
                  <a:srgbClr val="00B050"/>
                </a:solidFill>
              </a:rPr>
              <a:t>polycationic</a:t>
            </a:r>
            <a:r>
              <a:rPr lang="en-US" b="1" dirty="0" smtClean="0">
                <a:solidFill>
                  <a:srgbClr val="00B050"/>
                </a:solidFill>
              </a:rPr>
              <a:t> carbohydrate </a:t>
            </a:r>
            <a:r>
              <a:rPr lang="en-US" b="1" dirty="0">
                <a:solidFill>
                  <a:srgbClr val="00B050"/>
                </a:solidFill>
              </a:rPr>
              <a:t>that promotes interactions </a:t>
            </a:r>
            <a:r>
              <a:rPr lang="en-US" b="1" dirty="0" smtClean="0">
                <a:solidFill>
                  <a:srgbClr val="00B050"/>
                </a:solidFill>
              </a:rPr>
              <a:t>between DNA </a:t>
            </a:r>
            <a:r>
              <a:rPr lang="en-US" b="1" dirty="0">
                <a:solidFill>
                  <a:srgbClr val="00B050"/>
                </a:solidFill>
              </a:rPr>
              <a:t>and the </a:t>
            </a:r>
            <a:r>
              <a:rPr lang="en-US" b="1" dirty="0" err="1">
                <a:solidFill>
                  <a:srgbClr val="00B050"/>
                </a:solidFill>
              </a:rPr>
              <a:t>endocytotic</a:t>
            </a:r>
            <a:r>
              <a:rPr lang="en-US" b="1" dirty="0">
                <a:solidFill>
                  <a:srgbClr val="00B050"/>
                </a:solidFill>
              </a:rPr>
              <a:t> machinery of the cell</a:t>
            </a:r>
            <a:r>
              <a:rPr lang="en-US" b="1" dirty="0" smtClean="0">
                <a:solidFill>
                  <a:srgbClr val="00B050"/>
                </a:solidFill>
              </a:rPr>
              <a:t>.</a:t>
            </a:r>
          </a:p>
          <a:p>
            <a:endParaRPr lang="en-US" b="1" dirty="0">
              <a:solidFill>
                <a:srgbClr val="00B050"/>
              </a:solidFill>
            </a:endParaRPr>
          </a:p>
          <a:p>
            <a:r>
              <a:rPr lang="en-US" b="1" dirty="0">
                <a:solidFill>
                  <a:srgbClr val="0070C0"/>
                </a:solidFill>
              </a:rPr>
              <a:t>Another </a:t>
            </a:r>
            <a:r>
              <a:rPr lang="en-US" b="1" dirty="0" err="1">
                <a:solidFill>
                  <a:srgbClr val="0070C0"/>
                </a:solidFill>
              </a:rPr>
              <a:t>polycationic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chemical, the </a:t>
            </a:r>
            <a:r>
              <a:rPr lang="en-US" b="1" dirty="0">
                <a:solidFill>
                  <a:srgbClr val="0070C0"/>
                </a:solidFill>
              </a:rPr>
              <a:t>detergent </a:t>
            </a:r>
            <a:r>
              <a:rPr lang="en-US" b="1" dirty="0" err="1">
                <a:solidFill>
                  <a:srgbClr val="0070C0"/>
                </a:solidFill>
              </a:rPr>
              <a:t>Polybrene</a:t>
            </a:r>
            <a:r>
              <a:rPr lang="en-US" b="1" dirty="0">
                <a:solidFill>
                  <a:srgbClr val="0070C0"/>
                </a:solidFill>
              </a:rPr>
              <a:t>, has been used </a:t>
            </a:r>
            <a:r>
              <a:rPr lang="en-US" b="1" dirty="0" smtClean="0">
                <a:solidFill>
                  <a:srgbClr val="0070C0"/>
                </a:solidFill>
              </a:rPr>
              <a:t>for the </a:t>
            </a:r>
            <a:r>
              <a:rPr lang="en-US" b="1" dirty="0" err="1">
                <a:solidFill>
                  <a:srgbClr val="0070C0"/>
                </a:solidFill>
              </a:rPr>
              <a:t>transfection</a:t>
            </a:r>
            <a:r>
              <a:rPr lang="en-US" b="1" dirty="0">
                <a:solidFill>
                  <a:srgbClr val="0070C0"/>
                </a:solidFill>
              </a:rPr>
              <a:t> of Chinese hamster ovary (</a:t>
            </a:r>
            <a:r>
              <a:rPr lang="en-US" b="1" dirty="0" smtClean="0">
                <a:solidFill>
                  <a:srgbClr val="0070C0"/>
                </a:solidFill>
              </a:rPr>
              <a:t>CHO) cells</a:t>
            </a:r>
            <a:r>
              <a:rPr lang="en-US" b="1" dirty="0">
                <a:solidFill>
                  <a:srgbClr val="0070C0"/>
                </a:solidFill>
              </a:rPr>
              <a:t>, which are not amenable to calcium phosphate</a:t>
            </a:r>
          </a:p>
          <a:p>
            <a:r>
              <a:rPr lang="en-US" b="1" dirty="0" err="1" smtClean="0">
                <a:solidFill>
                  <a:srgbClr val="0070C0"/>
                </a:solidFill>
              </a:rPr>
              <a:t>Transfection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endParaRPr lang="en-US" b="1" dirty="0">
              <a:solidFill>
                <a:srgbClr val="0070C0"/>
              </a:solidFill>
            </a:endParaRPr>
          </a:p>
          <a:p>
            <a:pPr marL="342900" indent="-342900"/>
            <a:r>
              <a:rPr lang="en-US" b="1" i="1" dirty="0"/>
              <a:t>c</a:t>
            </a:r>
            <a:r>
              <a:rPr lang="en-US" b="1" i="1" dirty="0" smtClean="0"/>
              <a:t>. </a:t>
            </a:r>
            <a:r>
              <a:rPr lang="en-US" b="1" i="1" dirty="0" err="1" smtClean="0"/>
              <a:t>Transfectiion</a:t>
            </a:r>
            <a:r>
              <a:rPr lang="en-US" b="1" i="1" dirty="0" smtClean="0"/>
              <a:t> with </a:t>
            </a:r>
            <a:r>
              <a:rPr lang="en-US" b="1" i="1" dirty="0" err="1" smtClean="0"/>
              <a:t>Liposomes</a:t>
            </a:r>
            <a:r>
              <a:rPr lang="en-US" b="1" i="1" dirty="0" smtClean="0"/>
              <a:t> &amp; </a:t>
            </a:r>
            <a:r>
              <a:rPr lang="en-US" b="1" i="1" dirty="0" err="1" smtClean="0"/>
              <a:t>Lipofection</a:t>
            </a:r>
            <a:r>
              <a:rPr lang="en-US" b="1" i="1" dirty="0" smtClean="0"/>
              <a:t>:</a:t>
            </a:r>
          </a:p>
          <a:p>
            <a:pPr marL="342900" indent="-342900"/>
            <a:endParaRPr lang="en-US" b="1" i="1" dirty="0"/>
          </a:p>
          <a:p>
            <a:pPr marL="342900" indent="-342900"/>
            <a:r>
              <a:rPr lang="en-US" b="1" dirty="0" err="1" smtClean="0">
                <a:solidFill>
                  <a:srgbClr val="00B050"/>
                </a:solidFill>
              </a:rPr>
              <a:t>Liposomes</a:t>
            </a:r>
            <a:r>
              <a:rPr lang="en-US" b="1" dirty="0" smtClean="0">
                <a:solidFill>
                  <a:srgbClr val="00B050"/>
                </a:solidFill>
              </a:rPr>
              <a:t> are vesicles that have an aqueous compartment enclosed by a </a:t>
            </a:r>
            <a:r>
              <a:rPr lang="en-US" b="1" dirty="0" err="1" smtClean="0">
                <a:solidFill>
                  <a:srgbClr val="00B050"/>
                </a:solidFill>
              </a:rPr>
              <a:t>phospholipid</a:t>
            </a:r>
            <a:endParaRPr lang="en-US" b="1" dirty="0" smtClean="0">
              <a:solidFill>
                <a:srgbClr val="00B050"/>
              </a:solidFill>
            </a:endParaRPr>
          </a:p>
          <a:p>
            <a:pPr marL="342900" indent="-342900"/>
            <a:r>
              <a:rPr lang="en-US" b="1" dirty="0" err="1" smtClean="0">
                <a:solidFill>
                  <a:srgbClr val="00B050"/>
                </a:solidFill>
              </a:rPr>
              <a:t>Bilayers</a:t>
            </a:r>
            <a:r>
              <a:rPr lang="en-US" b="1" dirty="0" smtClean="0">
                <a:solidFill>
                  <a:srgbClr val="00B050"/>
                </a:solidFill>
              </a:rPr>
              <a:t>. DNA trapped in </a:t>
            </a:r>
            <a:r>
              <a:rPr lang="en-US" b="1" dirty="0" err="1" smtClean="0">
                <a:solidFill>
                  <a:srgbClr val="00B050"/>
                </a:solidFill>
              </a:rPr>
              <a:t>liposomes</a:t>
            </a:r>
            <a:r>
              <a:rPr lang="en-US" b="1" dirty="0" smtClean="0">
                <a:solidFill>
                  <a:srgbClr val="00B050"/>
                </a:solidFill>
              </a:rPr>
              <a:t>, fused with cells  and deliver DNA directly to the cell.</a:t>
            </a:r>
          </a:p>
          <a:p>
            <a:pPr marL="342900" indent="-342900"/>
            <a:r>
              <a:rPr lang="en-US" b="1" dirty="0" smtClean="0">
                <a:solidFill>
                  <a:srgbClr val="00B050"/>
                </a:solidFill>
              </a:rPr>
              <a:t>However, initially </a:t>
            </a:r>
            <a:r>
              <a:rPr lang="en-US" b="1" dirty="0" err="1" smtClean="0">
                <a:solidFill>
                  <a:srgbClr val="00B050"/>
                </a:solidFill>
              </a:rPr>
              <a:t>transfection</a:t>
            </a:r>
            <a:r>
              <a:rPr lang="en-US" b="1" dirty="0" smtClean="0">
                <a:solidFill>
                  <a:srgbClr val="00B050"/>
                </a:solidFill>
              </a:rPr>
              <a:t> efficiency was found no better than calcium phosphate</a:t>
            </a:r>
          </a:p>
          <a:p>
            <a:pPr marL="342900" indent="-342900"/>
            <a:r>
              <a:rPr lang="en-US" b="1" dirty="0" smtClean="0">
                <a:solidFill>
                  <a:srgbClr val="00B050"/>
                </a:solidFill>
              </a:rPr>
              <a:t>method. </a:t>
            </a:r>
          </a:p>
          <a:p>
            <a:endParaRPr lang="en-US" b="1" dirty="0">
              <a:solidFill>
                <a:srgbClr val="00B050"/>
              </a:solidFill>
            </a:endParaRPr>
          </a:p>
          <a:p>
            <a:pPr marL="342900" indent="-342900"/>
            <a:endParaRPr lang="en-US" b="1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EGylated Liposome (left) and PEGylated Phospholipid Micelle (right) (Microsoft Visio professional 2013, Redmond, WA, USA).  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800475"/>
            <a:ext cx="8096250" cy="2676525"/>
          </a:xfrm>
          <a:prstGeom prst="rect">
            <a:avLst/>
          </a:prstGeom>
          <a:noFill/>
        </p:spPr>
      </p:pic>
      <p:sp>
        <p:nvSpPr>
          <p:cNvPr id="3076" name="AutoShape 4" descr="Liposome - Wikipe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8" name="Picture 6" descr="Structure of a liposome. A liposome consists of a phospholipid bilayer... |  Download Scientific Diagra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685800"/>
            <a:ext cx="2242483" cy="2336612"/>
          </a:xfrm>
          <a:prstGeom prst="rect">
            <a:avLst/>
          </a:prstGeom>
          <a:noFill/>
        </p:spPr>
      </p:pic>
      <p:pic>
        <p:nvPicPr>
          <p:cNvPr id="3080" name="Picture 8" descr="Liposomes and Lipoprofection in Gene Therapy| Cancer Treatmen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304800"/>
            <a:ext cx="5457825" cy="3038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04800"/>
            <a:ext cx="868680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 smtClean="0"/>
              <a:t>Lipofection</a:t>
            </a:r>
            <a:r>
              <a:rPr lang="en-US" sz="2800" b="1" u="sng" dirty="0" smtClean="0"/>
              <a:t>:</a:t>
            </a:r>
          </a:p>
          <a:p>
            <a:r>
              <a:rPr lang="en-US" sz="2000" b="1" dirty="0" smtClean="0">
                <a:solidFill>
                  <a:srgbClr val="002060"/>
                </a:solidFill>
              </a:rPr>
              <a:t>The cationic/neutral </a:t>
            </a:r>
            <a:r>
              <a:rPr lang="en-US" sz="2000" b="1" dirty="0">
                <a:solidFill>
                  <a:srgbClr val="002060"/>
                </a:solidFill>
              </a:rPr>
              <a:t>lipid </a:t>
            </a:r>
            <a:r>
              <a:rPr lang="en-US" sz="2000" b="1" dirty="0" smtClean="0">
                <a:solidFill>
                  <a:srgbClr val="002060"/>
                </a:solidFill>
              </a:rPr>
              <a:t>mixtures can </a:t>
            </a:r>
            <a:r>
              <a:rPr lang="en-US" sz="2000" b="1" dirty="0">
                <a:solidFill>
                  <a:srgbClr val="002060"/>
                </a:solidFill>
              </a:rPr>
              <a:t>spontaneously form stable complexes</a:t>
            </a:r>
          </a:p>
          <a:p>
            <a:r>
              <a:rPr lang="en-US" sz="2000" b="1" dirty="0">
                <a:solidFill>
                  <a:srgbClr val="002060"/>
                </a:solidFill>
              </a:rPr>
              <a:t>with DNA that interact productively with the </a:t>
            </a:r>
            <a:r>
              <a:rPr lang="en-US" sz="2000" b="1" dirty="0" smtClean="0">
                <a:solidFill>
                  <a:srgbClr val="002060"/>
                </a:solidFill>
              </a:rPr>
              <a:t>cell membrane</a:t>
            </a:r>
            <a:r>
              <a:rPr lang="en-US" sz="2000" b="1" dirty="0">
                <a:solidFill>
                  <a:srgbClr val="002060"/>
                </a:solidFill>
              </a:rPr>
              <a:t>, resulting in DNA uptake by </a:t>
            </a:r>
            <a:r>
              <a:rPr lang="en-US" sz="2000" b="1" dirty="0" err="1" smtClean="0">
                <a:solidFill>
                  <a:srgbClr val="002060"/>
                </a:solidFill>
              </a:rPr>
              <a:t>endocytosis</a:t>
            </a:r>
            <a:r>
              <a:rPr lang="en-US" sz="2000" b="1" i="1" dirty="0" smtClean="0">
                <a:solidFill>
                  <a:srgbClr val="002060"/>
                </a:solidFill>
              </a:rPr>
              <a:t>. </a:t>
            </a:r>
            <a:r>
              <a:rPr lang="en-US" sz="2000" b="1" i="1" dirty="0">
                <a:solidFill>
                  <a:srgbClr val="002060"/>
                </a:solidFill>
              </a:rPr>
              <a:t>This low-toxicity </a:t>
            </a:r>
            <a:r>
              <a:rPr lang="en-US" sz="2000" b="1" i="1" dirty="0" err="1" smtClean="0">
                <a:solidFill>
                  <a:srgbClr val="002060"/>
                </a:solidFill>
              </a:rPr>
              <a:t>transfection</a:t>
            </a:r>
            <a:r>
              <a:rPr lang="en-US" sz="2000" b="1" i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</a:rPr>
              <a:t>method</a:t>
            </a:r>
            <a:r>
              <a:rPr lang="en-US" sz="2000" b="1" dirty="0">
                <a:solidFill>
                  <a:srgbClr val="002060"/>
                </a:solidFill>
              </a:rPr>
              <a:t>, commonly known as </a:t>
            </a:r>
            <a:r>
              <a:rPr lang="en-US" sz="2000" b="1" i="1" dirty="0" err="1">
                <a:solidFill>
                  <a:srgbClr val="002060"/>
                </a:solidFill>
              </a:rPr>
              <a:t>lipofection</a:t>
            </a:r>
            <a:r>
              <a:rPr lang="en-US" sz="2000" b="1" i="1" dirty="0">
                <a:solidFill>
                  <a:srgbClr val="002060"/>
                </a:solidFill>
              </a:rPr>
              <a:t>, </a:t>
            </a:r>
            <a:r>
              <a:rPr lang="en-US" sz="2000" b="1" i="1" dirty="0" smtClean="0">
                <a:solidFill>
                  <a:srgbClr val="002060"/>
                </a:solidFill>
              </a:rPr>
              <a:t>is </a:t>
            </a:r>
            <a:r>
              <a:rPr lang="en-US" sz="2000" b="1" dirty="0" smtClean="0">
                <a:solidFill>
                  <a:srgbClr val="002060"/>
                </a:solidFill>
              </a:rPr>
              <a:t>one </a:t>
            </a:r>
            <a:r>
              <a:rPr lang="en-US" sz="2000" b="1" dirty="0">
                <a:solidFill>
                  <a:srgbClr val="002060"/>
                </a:solidFill>
              </a:rPr>
              <a:t>of the simplest to perform and is applicable </a:t>
            </a:r>
            <a:r>
              <a:rPr lang="en-US" sz="2000" b="1" dirty="0" smtClean="0">
                <a:solidFill>
                  <a:srgbClr val="002060"/>
                </a:solidFill>
              </a:rPr>
              <a:t>to many </a:t>
            </a:r>
            <a:r>
              <a:rPr lang="en-US" sz="2000" b="1" dirty="0">
                <a:solidFill>
                  <a:srgbClr val="002060"/>
                </a:solidFill>
              </a:rPr>
              <a:t>cell types that are difficult to transfect by </a:t>
            </a:r>
            <a:r>
              <a:rPr lang="en-US" sz="2000" b="1" dirty="0" smtClean="0">
                <a:solidFill>
                  <a:srgbClr val="002060"/>
                </a:solidFill>
              </a:rPr>
              <a:t>other means</a:t>
            </a:r>
            <a:r>
              <a:rPr lang="en-US" sz="2000" b="1" dirty="0">
                <a:solidFill>
                  <a:srgbClr val="002060"/>
                </a:solidFill>
              </a:rPr>
              <a:t>, including cells growing in </a:t>
            </a:r>
            <a:r>
              <a:rPr lang="en-US" sz="2000" b="1" dirty="0" smtClean="0">
                <a:solidFill>
                  <a:srgbClr val="002060"/>
                </a:solidFill>
              </a:rPr>
              <a:t>suspension. </a:t>
            </a:r>
          </a:p>
          <a:p>
            <a:r>
              <a:rPr lang="en-US" sz="2000" b="1" i="1" dirty="0" smtClean="0">
                <a:solidFill>
                  <a:srgbClr val="00B050"/>
                </a:solidFill>
              </a:rPr>
              <a:t>This </a:t>
            </a:r>
            <a:r>
              <a:rPr lang="en-US" sz="2000" b="1" i="1" dirty="0">
                <a:solidFill>
                  <a:srgbClr val="00B050"/>
                </a:solidFill>
              </a:rPr>
              <a:t>technique is </a:t>
            </a:r>
            <a:r>
              <a:rPr lang="en-US" sz="2000" b="1" i="1" dirty="0" smtClean="0">
                <a:solidFill>
                  <a:srgbClr val="00B050"/>
                </a:solidFill>
              </a:rPr>
              <a:t>suitable </a:t>
            </a:r>
            <a:r>
              <a:rPr lang="en-US" sz="2000" b="1" dirty="0" smtClean="0">
                <a:solidFill>
                  <a:srgbClr val="00B050"/>
                </a:solidFill>
              </a:rPr>
              <a:t>for </a:t>
            </a:r>
            <a:r>
              <a:rPr lang="en-US" sz="2000" b="1" dirty="0">
                <a:solidFill>
                  <a:srgbClr val="00B050"/>
                </a:solidFill>
              </a:rPr>
              <a:t>transient and stable </a:t>
            </a:r>
            <a:r>
              <a:rPr lang="en-US" sz="2000" b="1" dirty="0" smtClean="0">
                <a:solidFill>
                  <a:srgbClr val="00B050"/>
                </a:solidFill>
              </a:rPr>
              <a:t>transformation. The </a:t>
            </a:r>
            <a:r>
              <a:rPr lang="en-US" sz="2000" b="1" dirty="0">
                <a:solidFill>
                  <a:srgbClr val="00B050"/>
                </a:solidFill>
              </a:rPr>
              <a:t>efficiency is also much </a:t>
            </a:r>
            <a:r>
              <a:rPr lang="en-US" sz="2000" b="1" dirty="0" smtClean="0">
                <a:solidFill>
                  <a:srgbClr val="00B050"/>
                </a:solidFill>
              </a:rPr>
              <a:t>higher than </a:t>
            </a:r>
            <a:r>
              <a:rPr lang="en-US" sz="2000" b="1" dirty="0">
                <a:solidFill>
                  <a:srgbClr val="00B050"/>
                </a:solidFill>
              </a:rPr>
              <a:t>that of chemical </a:t>
            </a:r>
            <a:r>
              <a:rPr lang="en-US" sz="2000" b="1" dirty="0" err="1">
                <a:solidFill>
                  <a:srgbClr val="00B050"/>
                </a:solidFill>
              </a:rPr>
              <a:t>transfection</a:t>
            </a:r>
            <a:r>
              <a:rPr lang="en-US" sz="2000" b="1" dirty="0">
                <a:solidFill>
                  <a:srgbClr val="00B050"/>
                </a:solidFill>
              </a:rPr>
              <a:t> methods – up </a:t>
            </a:r>
            <a:r>
              <a:rPr lang="en-US" sz="2000" b="1" dirty="0" smtClean="0">
                <a:solidFill>
                  <a:srgbClr val="00B050"/>
                </a:solidFill>
              </a:rPr>
              <a:t>to 90</a:t>
            </a:r>
            <a:r>
              <a:rPr lang="en-US" sz="2000" b="1" dirty="0">
                <a:solidFill>
                  <a:srgbClr val="00B050"/>
                </a:solidFill>
              </a:rPr>
              <a:t>% of cells in a culture dish can be </a:t>
            </a:r>
            <a:r>
              <a:rPr lang="en-US" sz="2000" b="1" dirty="0" err="1">
                <a:solidFill>
                  <a:srgbClr val="00B050"/>
                </a:solidFill>
              </a:rPr>
              <a:t>transfected</a:t>
            </a:r>
            <a:r>
              <a:rPr lang="en-US" sz="2000" b="1" dirty="0">
                <a:solidFill>
                  <a:srgbClr val="00B050"/>
                </a:solidFill>
              </a:rPr>
              <a:t>. </a:t>
            </a:r>
            <a:endParaRPr lang="en-US" sz="2000" b="1" dirty="0" smtClean="0">
              <a:solidFill>
                <a:srgbClr val="00B050"/>
              </a:solidFill>
            </a:endParaRPr>
          </a:p>
          <a:p>
            <a:r>
              <a:rPr lang="en-US" sz="2000" b="1" dirty="0" smtClean="0">
                <a:solidFill>
                  <a:srgbClr val="002060"/>
                </a:solidFill>
              </a:rPr>
              <a:t>A large </a:t>
            </a:r>
            <a:r>
              <a:rPr lang="en-US" sz="2000" b="1" dirty="0">
                <a:solidFill>
                  <a:srgbClr val="002060"/>
                </a:solidFill>
              </a:rPr>
              <a:t>number of different lipid mixtures is </a:t>
            </a:r>
            <a:r>
              <a:rPr lang="en-US" sz="2000" b="1" dirty="0" smtClean="0">
                <a:solidFill>
                  <a:srgbClr val="002060"/>
                </a:solidFill>
              </a:rPr>
              <a:t>available, varying </a:t>
            </a:r>
            <a:r>
              <a:rPr lang="en-US" sz="2000" b="1" dirty="0">
                <a:solidFill>
                  <a:srgbClr val="002060"/>
                </a:solidFill>
              </a:rPr>
              <a:t>in efficiency for different cell lines. A </a:t>
            </a:r>
            <a:r>
              <a:rPr lang="en-US" sz="2000" b="1" dirty="0" smtClean="0">
                <a:solidFill>
                  <a:srgbClr val="002060"/>
                </a:solidFill>
              </a:rPr>
              <a:t>unique benefit </a:t>
            </a:r>
            <a:r>
              <a:rPr lang="en-US" sz="2000" b="1" dirty="0">
                <a:solidFill>
                  <a:srgbClr val="002060"/>
                </a:solidFill>
              </a:rPr>
              <a:t>of liposome gene-delivery vehicles is their</a:t>
            </a:r>
          </a:p>
          <a:p>
            <a:r>
              <a:rPr lang="en-US" sz="2000" b="1" dirty="0">
                <a:solidFill>
                  <a:srgbClr val="002060"/>
                </a:solidFill>
              </a:rPr>
              <a:t>ability to transform cells in live animals </a:t>
            </a:r>
            <a:r>
              <a:rPr lang="en-US" sz="2000" b="1" dirty="0" smtClean="0">
                <a:solidFill>
                  <a:srgbClr val="002060"/>
                </a:solidFill>
              </a:rPr>
              <a:t>following injection </a:t>
            </a:r>
            <a:r>
              <a:rPr lang="en-US" sz="2000" b="1" dirty="0">
                <a:solidFill>
                  <a:srgbClr val="002060"/>
                </a:solidFill>
              </a:rPr>
              <a:t>into target tissues or even the bloodstream.</a:t>
            </a:r>
          </a:p>
          <a:p>
            <a:endParaRPr lang="en-US" sz="2800" b="1" u="sng" dirty="0"/>
          </a:p>
        </p:txBody>
      </p:sp>
      <p:pic>
        <p:nvPicPr>
          <p:cNvPr id="2050" name="Picture 2" descr="Schematic representation of lipoplex formation."/>
          <p:cNvPicPr>
            <a:picLocks noChangeAspect="1" noChangeArrowheads="1"/>
          </p:cNvPicPr>
          <p:nvPr/>
        </p:nvPicPr>
        <p:blipFill>
          <a:blip r:embed="rId2"/>
          <a:srcRect l="65882" b="1205"/>
          <a:stretch>
            <a:fillRect/>
          </a:stretch>
        </p:blipFill>
        <p:spPr bwMode="auto">
          <a:xfrm>
            <a:off x="6172200" y="4529433"/>
            <a:ext cx="1924050" cy="21761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Lipoplex-mediated transfection and endocytosis. Cationic lipids forming...  | Download Scientific Diagra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504949"/>
            <a:ext cx="8096250" cy="5124451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685800" y="228600"/>
            <a:ext cx="7924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Lipoplexes</a:t>
            </a:r>
            <a:r>
              <a:rPr lang="en-US" dirty="0"/>
              <a:t> are defined as </a:t>
            </a:r>
            <a:r>
              <a:rPr lang="en-US" b="1" dirty="0"/>
              <a:t>the complexes among plasmid DNA and cationic lipids</a:t>
            </a:r>
            <a:r>
              <a:rPr lang="en-US" dirty="0"/>
              <a:t>. The formation of the complex is due to the electrostatic interaction between the polar </a:t>
            </a:r>
            <a:r>
              <a:rPr lang="en-US" dirty="0" err="1"/>
              <a:t>headgroups</a:t>
            </a:r>
            <a:r>
              <a:rPr lang="en-US" dirty="0"/>
              <a:t> of cationic lipids and the phosphate groups of DNAs.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1093</Words>
  <Application>Microsoft Office PowerPoint</Application>
  <PresentationFormat>On-screen Show (4:3)</PresentationFormat>
  <Paragraphs>118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Alok Pandey</dc:creator>
  <cp:lastModifiedBy>Acer</cp:lastModifiedBy>
  <cp:revision>17</cp:revision>
  <dcterms:created xsi:type="dcterms:W3CDTF">2022-11-16T15:18:46Z</dcterms:created>
  <dcterms:modified xsi:type="dcterms:W3CDTF">2023-05-25T01:56:40Z</dcterms:modified>
</cp:coreProperties>
</file>