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5E56E-C8E7-4EE2-BAF3-3F4F1D7F968B}" type="datetimeFigureOut">
              <a:rPr lang="en-IN" smtClean="0"/>
              <a:t>25-02-2023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071A8-D37F-4132-A1B1-036866E37386}" type="slidenum">
              <a:rPr lang="en-IN" smtClean="0"/>
              <a:t>‹#›</a:t>
            </a:fld>
            <a:endParaRPr lang="en-IN"/>
          </a:p>
        </p:txBody>
      </p:sp>
    </p:spTree>
    <p:extLst>
      <p:ext uri="{BB962C8B-B14F-4D97-AF65-F5344CB8AC3E}">
        <p14:creationId xmlns:p14="http://schemas.microsoft.com/office/powerpoint/2010/main" val="351185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F931CEF-7E20-43E2-83C3-8F211C7CD5B2}" type="datetime1">
              <a:rPr lang="en-IN" smtClean="0"/>
              <a:t>25-02-2023</a:t>
            </a:fld>
            <a:endParaRPr lang="en-IN"/>
          </a:p>
        </p:txBody>
      </p:sp>
      <p:sp>
        <p:nvSpPr>
          <p:cNvPr id="5" name="Footer Placeholder 4"/>
          <p:cNvSpPr>
            <a:spLocks noGrp="1"/>
          </p:cNvSpPr>
          <p:nvPr>
            <p:ph type="ftr" sz="quarter" idx="11"/>
          </p:nvPr>
        </p:nvSpPr>
        <p:spPr>
          <a:xfrm>
            <a:off x="2692397" y="5037663"/>
            <a:ext cx="5214635" cy="279400"/>
          </a:xfrm>
        </p:spPr>
        <p:txBody>
          <a:bodyPr/>
          <a:lstStyle/>
          <a:p>
            <a:r>
              <a:rPr lang="en-IN"/>
              <a:t>SAMIUDDIN__ CONTRACT II</a:t>
            </a:r>
          </a:p>
        </p:txBody>
      </p:sp>
      <p:sp>
        <p:nvSpPr>
          <p:cNvPr id="6" name="Slide Number Placeholder 5"/>
          <p:cNvSpPr>
            <a:spLocks noGrp="1"/>
          </p:cNvSpPr>
          <p:nvPr>
            <p:ph type="sldNum" sz="quarter" idx="12"/>
          </p:nvPr>
        </p:nvSpPr>
        <p:spPr>
          <a:xfrm>
            <a:off x="8956900" y="5037663"/>
            <a:ext cx="551167" cy="279400"/>
          </a:xfrm>
        </p:spPr>
        <p:txBody>
          <a:bodyPr/>
          <a:lstStyle/>
          <a:p>
            <a:fld id="{E4BB360D-A6F5-47E1-835D-1D43DBD8F35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63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6DE62-1480-40B2-BDC5-420E6B7248F7}" type="datetime1">
              <a:rPr lang="en-IN" smtClean="0"/>
              <a:t>25-02-2023</a:t>
            </a:fld>
            <a:endParaRPr lang="en-IN"/>
          </a:p>
        </p:txBody>
      </p:sp>
      <p:sp>
        <p:nvSpPr>
          <p:cNvPr id="6" name="Footer Placeholder 5"/>
          <p:cNvSpPr>
            <a:spLocks noGrp="1"/>
          </p:cNvSpPr>
          <p:nvPr>
            <p:ph type="ftr" sz="quarter" idx="11"/>
          </p:nvPr>
        </p:nvSpPr>
        <p:spPr/>
        <p:txBody>
          <a:bodyPr/>
          <a:lstStyle/>
          <a:p>
            <a:r>
              <a:rPr lang="en-IN"/>
              <a:t>SAMIUDDIN__ CONTRACT II</a:t>
            </a:r>
          </a:p>
        </p:txBody>
      </p:sp>
      <p:sp>
        <p:nvSpPr>
          <p:cNvPr id="7" name="Slide Number Placeholder 6"/>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83808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21B6A-43B0-4805-B8D7-8B71C7D15732}"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1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50BA2-ADAA-4E87-B000-8B6E20853D98}"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62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FEE6D-19E2-4799-9A2D-0064F2490DB6}"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7523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1271A-A9E9-4AAC-8C8E-EDDB7AB744ED}"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6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F372B-8B87-4707-AE8D-0EB9B5A9B509}"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87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AB558-15DF-47E6-B374-3C639B828562}"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12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BF44A-B7D7-45BE-B817-50240586B2E5}"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22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578A6-A1FE-4704-9426-24E09FE81133}"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64992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BEAC1-3E29-4F87-9314-64DCB570A88D}" type="datetime1">
              <a:rPr lang="en-IN" smtClean="0"/>
              <a:t>25-02-2023</a:t>
            </a:fld>
            <a:endParaRPr lang="en-IN"/>
          </a:p>
        </p:txBody>
      </p:sp>
      <p:sp>
        <p:nvSpPr>
          <p:cNvPr id="5" name="Footer Placeholder 4"/>
          <p:cNvSpPr>
            <a:spLocks noGrp="1"/>
          </p:cNvSpPr>
          <p:nvPr>
            <p:ph type="ftr" sz="quarter" idx="11"/>
          </p:nvPr>
        </p:nvSpPr>
        <p:spPr/>
        <p:txBody>
          <a:bodyPr/>
          <a:lstStyle/>
          <a:p>
            <a:r>
              <a:rPr lang="en-IN"/>
              <a:t>SAMIUDDIN__ CONTRACT II</a:t>
            </a:r>
          </a:p>
        </p:txBody>
      </p:sp>
      <p:sp>
        <p:nvSpPr>
          <p:cNvPr id="6" name="Slide Number Placeholder 5"/>
          <p:cNvSpPr>
            <a:spLocks noGrp="1"/>
          </p:cNvSpPr>
          <p:nvPr>
            <p:ph type="sldNum" sz="quarter" idx="12"/>
          </p:nvPr>
        </p:nvSpPr>
        <p:spPr/>
        <p:txBody>
          <a:bodyPr/>
          <a:lstStyle/>
          <a:p>
            <a:fld id="{E4BB360D-A6F5-47E1-835D-1D43DBD8F35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53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0A319D-4C09-4790-A068-38D6A9EE8887}" type="datetime1">
              <a:rPr lang="en-IN" smtClean="0"/>
              <a:t>25-02-2023</a:t>
            </a:fld>
            <a:endParaRPr lang="en-IN"/>
          </a:p>
        </p:txBody>
      </p:sp>
      <p:sp>
        <p:nvSpPr>
          <p:cNvPr id="6" name="Footer Placeholder 5"/>
          <p:cNvSpPr>
            <a:spLocks noGrp="1"/>
          </p:cNvSpPr>
          <p:nvPr>
            <p:ph type="ftr" sz="quarter" idx="11"/>
          </p:nvPr>
        </p:nvSpPr>
        <p:spPr/>
        <p:txBody>
          <a:bodyPr/>
          <a:lstStyle/>
          <a:p>
            <a:r>
              <a:rPr lang="en-IN"/>
              <a:t>SAMIUDDIN__ CONTRACT II</a:t>
            </a:r>
          </a:p>
        </p:txBody>
      </p:sp>
      <p:sp>
        <p:nvSpPr>
          <p:cNvPr id="7" name="Slide Number Placeholder 6"/>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78795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3F62A-FB06-4EE3-B576-D5E0B52F7A70}" type="datetime1">
              <a:rPr lang="en-IN" smtClean="0"/>
              <a:t>25-02-2023</a:t>
            </a:fld>
            <a:endParaRPr lang="en-IN"/>
          </a:p>
        </p:txBody>
      </p:sp>
      <p:sp>
        <p:nvSpPr>
          <p:cNvPr id="8" name="Footer Placeholder 7"/>
          <p:cNvSpPr>
            <a:spLocks noGrp="1"/>
          </p:cNvSpPr>
          <p:nvPr>
            <p:ph type="ftr" sz="quarter" idx="11"/>
          </p:nvPr>
        </p:nvSpPr>
        <p:spPr/>
        <p:txBody>
          <a:bodyPr/>
          <a:lstStyle/>
          <a:p>
            <a:r>
              <a:rPr lang="en-IN"/>
              <a:t>SAMIUDDIN__ CONTRACT II</a:t>
            </a:r>
          </a:p>
        </p:txBody>
      </p:sp>
      <p:sp>
        <p:nvSpPr>
          <p:cNvPr id="9" name="Slide Number Placeholder 8"/>
          <p:cNvSpPr>
            <a:spLocks noGrp="1"/>
          </p:cNvSpPr>
          <p:nvPr>
            <p:ph type="sldNum" sz="quarter" idx="12"/>
          </p:nvPr>
        </p:nvSpPr>
        <p:spPr/>
        <p:txBody>
          <a:bodyPr/>
          <a:lstStyle/>
          <a:p>
            <a:fld id="{E4BB360D-A6F5-47E1-835D-1D43DBD8F35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E1A66-8812-443C-9BC1-A591B60ACACE}" type="datetime1">
              <a:rPr lang="en-IN" smtClean="0"/>
              <a:t>25-02-2023</a:t>
            </a:fld>
            <a:endParaRPr lang="en-IN"/>
          </a:p>
        </p:txBody>
      </p:sp>
      <p:sp>
        <p:nvSpPr>
          <p:cNvPr id="4" name="Footer Placeholder 3"/>
          <p:cNvSpPr>
            <a:spLocks noGrp="1"/>
          </p:cNvSpPr>
          <p:nvPr>
            <p:ph type="ftr" sz="quarter" idx="11"/>
          </p:nvPr>
        </p:nvSpPr>
        <p:spPr/>
        <p:txBody>
          <a:bodyPr/>
          <a:lstStyle/>
          <a:p>
            <a:r>
              <a:rPr lang="en-IN"/>
              <a:t>SAMIUDDIN__ CONTRACT II</a:t>
            </a:r>
          </a:p>
        </p:txBody>
      </p:sp>
      <p:sp>
        <p:nvSpPr>
          <p:cNvPr id="5" name="Slide Number Placeholder 4"/>
          <p:cNvSpPr>
            <a:spLocks noGrp="1"/>
          </p:cNvSpPr>
          <p:nvPr>
            <p:ph type="sldNum" sz="quarter" idx="12"/>
          </p:nvPr>
        </p:nvSpPr>
        <p:spPr/>
        <p:txBody>
          <a:bodyPr/>
          <a:lstStyle/>
          <a:p>
            <a:fld id="{E4BB360D-A6F5-47E1-835D-1D43DBD8F35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6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1A969-4A15-4757-9940-15ED3B04AB7A}" type="datetime1">
              <a:rPr lang="en-IN" smtClean="0"/>
              <a:t>25-02-2023</a:t>
            </a:fld>
            <a:endParaRPr lang="en-IN"/>
          </a:p>
        </p:txBody>
      </p:sp>
      <p:sp>
        <p:nvSpPr>
          <p:cNvPr id="3" name="Footer Placeholder 2"/>
          <p:cNvSpPr>
            <a:spLocks noGrp="1"/>
          </p:cNvSpPr>
          <p:nvPr>
            <p:ph type="ftr" sz="quarter" idx="11"/>
          </p:nvPr>
        </p:nvSpPr>
        <p:spPr/>
        <p:txBody>
          <a:bodyPr/>
          <a:lstStyle/>
          <a:p>
            <a:r>
              <a:rPr lang="en-IN"/>
              <a:t>SAMIUDDIN__ CONTRACT II</a:t>
            </a:r>
          </a:p>
        </p:txBody>
      </p:sp>
      <p:sp>
        <p:nvSpPr>
          <p:cNvPr id="4" name="Slide Number Placeholder 3"/>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186461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7F32A-39CE-4DA1-85F5-3C24001264B7}" type="datetime1">
              <a:rPr lang="en-IN" smtClean="0"/>
              <a:t>25-02-2023</a:t>
            </a:fld>
            <a:endParaRPr lang="en-IN"/>
          </a:p>
        </p:txBody>
      </p:sp>
      <p:sp>
        <p:nvSpPr>
          <p:cNvPr id="6" name="Footer Placeholder 5"/>
          <p:cNvSpPr>
            <a:spLocks noGrp="1"/>
          </p:cNvSpPr>
          <p:nvPr>
            <p:ph type="ftr" sz="quarter" idx="11"/>
          </p:nvPr>
        </p:nvSpPr>
        <p:spPr/>
        <p:txBody>
          <a:bodyPr/>
          <a:lstStyle/>
          <a:p>
            <a:r>
              <a:rPr lang="en-IN"/>
              <a:t>SAMIUDDIN__ CONTRACT II</a:t>
            </a:r>
          </a:p>
        </p:txBody>
      </p:sp>
      <p:sp>
        <p:nvSpPr>
          <p:cNvPr id="7" name="Slide Number Placeholder 6"/>
          <p:cNvSpPr>
            <a:spLocks noGrp="1"/>
          </p:cNvSpPr>
          <p:nvPr>
            <p:ph type="sldNum" sz="quarter" idx="12"/>
          </p:nvPr>
        </p:nvSpPr>
        <p:spPr/>
        <p:txBody>
          <a:bodyPr/>
          <a:lstStyle/>
          <a:p>
            <a:fld id="{E4BB360D-A6F5-47E1-835D-1D43DBD8F35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2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793A8-BF52-4562-8CF4-7327844910A1}" type="datetime1">
              <a:rPr lang="en-IN" smtClean="0"/>
              <a:t>25-02-2023</a:t>
            </a:fld>
            <a:endParaRPr lang="en-IN"/>
          </a:p>
        </p:txBody>
      </p:sp>
      <p:sp>
        <p:nvSpPr>
          <p:cNvPr id="6" name="Footer Placeholder 5"/>
          <p:cNvSpPr>
            <a:spLocks noGrp="1"/>
          </p:cNvSpPr>
          <p:nvPr>
            <p:ph type="ftr" sz="quarter" idx="11"/>
          </p:nvPr>
        </p:nvSpPr>
        <p:spPr/>
        <p:txBody>
          <a:bodyPr/>
          <a:lstStyle/>
          <a:p>
            <a:r>
              <a:rPr lang="en-IN"/>
              <a:t>SAMIUDDIN__ CONTRACT II</a:t>
            </a:r>
          </a:p>
        </p:txBody>
      </p:sp>
      <p:sp>
        <p:nvSpPr>
          <p:cNvPr id="7" name="Slide Number Placeholder 6"/>
          <p:cNvSpPr>
            <a:spLocks noGrp="1"/>
          </p:cNvSpPr>
          <p:nvPr>
            <p:ph type="sldNum" sz="quarter" idx="12"/>
          </p:nvPr>
        </p:nvSpPr>
        <p:spPr/>
        <p:txBody>
          <a:bodyPr/>
          <a:lstStyle/>
          <a:p>
            <a:fld id="{E4BB360D-A6F5-47E1-835D-1D43DBD8F353}" type="slidenum">
              <a:rPr lang="en-IN" smtClean="0"/>
              <a:t>‹#›</a:t>
            </a:fld>
            <a:endParaRPr lang="en-IN"/>
          </a:p>
        </p:txBody>
      </p:sp>
    </p:spTree>
    <p:extLst>
      <p:ext uri="{BB962C8B-B14F-4D97-AF65-F5344CB8AC3E}">
        <p14:creationId xmlns:p14="http://schemas.microsoft.com/office/powerpoint/2010/main" val="304259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304F7B-E588-42D9-8FC8-35E9F1AD26F2}" type="datetime1">
              <a:rPr lang="en-IN" smtClean="0"/>
              <a:t>25-02-2023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IN"/>
              <a:t>SAMIUDDIN__ CONTRACT II</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BB360D-A6F5-47E1-835D-1D43DBD8F353}" type="slidenum">
              <a:rPr lang="en-IN" smtClean="0"/>
              <a:t>‹#›</a:t>
            </a:fld>
            <a:endParaRPr lang="en-IN"/>
          </a:p>
        </p:txBody>
      </p:sp>
    </p:spTree>
    <p:extLst>
      <p:ext uri="{BB962C8B-B14F-4D97-AF65-F5344CB8AC3E}">
        <p14:creationId xmlns:p14="http://schemas.microsoft.com/office/powerpoint/2010/main" val="8795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4505-2BAD-696B-34D0-B3221C9C5B92}"/>
              </a:ext>
            </a:extLst>
          </p:cNvPr>
          <p:cNvSpPr>
            <a:spLocks noGrp="1"/>
          </p:cNvSpPr>
          <p:nvPr>
            <p:ph type="ctrTitle"/>
          </p:nvPr>
        </p:nvSpPr>
        <p:spPr/>
        <p:txBody>
          <a:bodyPr/>
          <a:lstStyle/>
          <a:p>
            <a:r>
              <a:rPr lang="en-IN" dirty="0"/>
              <a:t>BAILMENT </a:t>
            </a:r>
          </a:p>
        </p:txBody>
      </p:sp>
      <p:sp>
        <p:nvSpPr>
          <p:cNvPr id="3" name="Subtitle 2">
            <a:extLst>
              <a:ext uri="{FF2B5EF4-FFF2-40B4-BE49-F238E27FC236}">
                <a16:creationId xmlns:a16="http://schemas.microsoft.com/office/drawing/2014/main" id="{15A1B689-4271-5360-0CCE-CB0E186F0498}"/>
              </a:ext>
            </a:extLst>
          </p:cNvPr>
          <p:cNvSpPr>
            <a:spLocks noGrp="1"/>
          </p:cNvSpPr>
          <p:nvPr>
            <p:ph type="subTitle" idx="1"/>
          </p:nvPr>
        </p:nvSpPr>
        <p:spPr/>
        <p:txBody>
          <a:bodyPr>
            <a:normAutofit/>
          </a:bodyPr>
          <a:lstStyle/>
          <a:p>
            <a:r>
              <a:rPr lang="en-US" sz="2000" dirty="0"/>
              <a:t>Chapter IX (Section 148 – 181) of the Indian Contract Act, 1872</a:t>
            </a:r>
            <a:endParaRPr lang="en-IN" sz="2000" dirty="0"/>
          </a:p>
        </p:txBody>
      </p:sp>
      <p:sp>
        <p:nvSpPr>
          <p:cNvPr id="6" name="Footer Placeholder 5">
            <a:extLst>
              <a:ext uri="{FF2B5EF4-FFF2-40B4-BE49-F238E27FC236}">
                <a16:creationId xmlns:a16="http://schemas.microsoft.com/office/drawing/2014/main" id="{9005BAF2-F285-BE7A-AA6B-7145C80A3937}"/>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181776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BF5A61-A13B-74BE-F60A-D3558F9EC035}"/>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469625D6-0E28-80E5-28C2-7F3DAF54C51C}"/>
              </a:ext>
            </a:extLst>
          </p:cNvPr>
          <p:cNvSpPr txBox="1"/>
          <p:nvPr/>
        </p:nvSpPr>
        <p:spPr>
          <a:xfrm>
            <a:off x="1206623" y="677285"/>
            <a:ext cx="9778753" cy="5355312"/>
          </a:xfrm>
          <a:prstGeom prst="rect">
            <a:avLst/>
          </a:prstGeom>
          <a:noFill/>
        </p:spPr>
        <p:txBody>
          <a:bodyPr wrap="square">
            <a:spAutoFit/>
          </a:bodyPr>
          <a:lstStyle/>
          <a:p>
            <a:pPr marL="285750" indent="-285750" algn="just">
              <a:buFont typeface="Arial" panose="020B0604020202020204" pitchFamily="34" charset="0"/>
              <a:buChar char="•"/>
            </a:pPr>
            <a:r>
              <a:rPr lang="en-US" sz="1800" b="1" dirty="0"/>
              <a:t>Delivery of possession upon a contract: </a:t>
            </a:r>
            <a:r>
              <a:rPr lang="en-US" sz="1800" dirty="0"/>
              <a:t>There can be no bailment without a contract. All conditions for valid contract are to be satisfied, such as competent parties, free consent lawful object etc. It is necessary that the goods are delivered to the bailee and returned to the bailor when the purpose is accomplished upon a contract. This means there should a contract between the two parties for such transaction of delivery and subsequent return. If there is no contract, there is no bailment. The contract giving rise to bailment can be express or implied. </a:t>
            </a:r>
          </a:p>
          <a:p>
            <a:pPr marL="285750" indent="-285750" algn="just">
              <a:buFont typeface="Arial" panose="020B0604020202020204" pitchFamily="34" charset="0"/>
              <a:buChar char="•"/>
            </a:pPr>
            <a:r>
              <a:rPr lang="en-US" dirty="0"/>
              <a:t>Property deposited in a court under orders is not property delivered under a contract. Such delivery or transfer does not constitute bailment.</a:t>
            </a:r>
          </a:p>
          <a:p>
            <a:pPr algn="just"/>
            <a:r>
              <a:rPr lang="en-US" b="1" dirty="0"/>
              <a:t>Exception to the delivery upon contract: </a:t>
            </a:r>
            <a:r>
              <a:rPr lang="en-US" dirty="0"/>
              <a:t>A finder of goods is treated as a bailee even if there is no contract of Bailment or delivery of goods under a contract. A finder of the goods is a person who finds the goods belonging to some other person and keeps them under his protection till the actual owner of the goods is found. An involuntary contract of bailment arises and the finder automatically becomes bailee even in absence of bailment by the bailor – the owner of the lost goods. Since the person is in the position of the bailee, he has all the rights and duties of a bailee.</a:t>
            </a:r>
          </a:p>
          <a:p>
            <a:pPr marL="285750" indent="-285750" algn="just">
              <a:buFont typeface="Arial" panose="020B0604020202020204" pitchFamily="34" charset="0"/>
              <a:buChar char="•"/>
            </a:pPr>
            <a:r>
              <a:rPr lang="en-US" dirty="0"/>
              <a:t>The case of </a:t>
            </a:r>
            <a:r>
              <a:rPr lang="en-US" b="1" dirty="0" err="1"/>
              <a:t>Lasalgoan</a:t>
            </a:r>
            <a:r>
              <a:rPr lang="en-US" b="1" dirty="0"/>
              <a:t> Merchants Bank vs. </a:t>
            </a:r>
            <a:r>
              <a:rPr lang="en-US" b="1" dirty="0" err="1"/>
              <a:t>Prabhudas</a:t>
            </a:r>
            <a:r>
              <a:rPr lang="en-US" b="1" dirty="0"/>
              <a:t> </a:t>
            </a:r>
            <a:r>
              <a:rPr lang="en-US" b="1" dirty="0" err="1"/>
              <a:t>Hathibhai</a:t>
            </a:r>
            <a:r>
              <a:rPr lang="en-US" b="1" dirty="0"/>
              <a:t> </a:t>
            </a:r>
            <a:r>
              <a:rPr lang="en-US" dirty="0"/>
              <a:t>is one the first where the Courts started imposing the obligations of a bailee even without a contract. In </a:t>
            </a:r>
            <a:r>
              <a:rPr lang="en-US" b="1" dirty="0"/>
              <a:t>State of Gujarat vs. Memon Mahomed</a:t>
            </a:r>
            <a:r>
              <a:rPr lang="en-US" dirty="0"/>
              <a:t>, the Supreme Court of India accepted this view and stated that “…Bailment is dealt with by the Contract Act only in cases where it arises from a contract, but it is not correct to say that there cannot be bailment without an enforceable contract.”</a:t>
            </a:r>
            <a:endParaRPr lang="en-US" sz="1800" dirty="0"/>
          </a:p>
        </p:txBody>
      </p:sp>
    </p:spTree>
    <p:extLst>
      <p:ext uri="{BB962C8B-B14F-4D97-AF65-F5344CB8AC3E}">
        <p14:creationId xmlns:p14="http://schemas.microsoft.com/office/powerpoint/2010/main" val="85713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6BBAF9-0543-47BB-9030-3AF8C3FB9625}"/>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EA2B4C8D-FE67-457C-E7D7-7A7A2932044E}"/>
              </a:ext>
            </a:extLst>
          </p:cNvPr>
          <p:cNvSpPr txBox="1"/>
          <p:nvPr/>
        </p:nvSpPr>
        <p:spPr>
          <a:xfrm>
            <a:off x="1105270" y="759014"/>
            <a:ext cx="9920796" cy="4801314"/>
          </a:xfrm>
          <a:prstGeom prst="rect">
            <a:avLst/>
          </a:prstGeom>
          <a:noFill/>
        </p:spPr>
        <p:txBody>
          <a:bodyPr wrap="square">
            <a:spAutoFit/>
          </a:bodyPr>
          <a:lstStyle/>
          <a:p>
            <a:pPr marL="285750" indent="-285750" algn="just">
              <a:buFont typeface="Arial" panose="020B0604020202020204" pitchFamily="34" charset="0"/>
              <a:buChar char="•"/>
            </a:pPr>
            <a:r>
              <a:rPr lang="en-US" b="1" dirty="0"/>
              <a:t>Purpose: </a:t>
            </a:r>
            <a:r>
              <a:rPr lang="en-US" dirty="0"/>
              <a:t>In a bailment, the goods are delivered for some purpose. The purpose for which the goods are delivered is usually in the contemplation of both the bailor and the bailee. </a:t>
            </a:r>
          </a:p>
          <a:p>
            <a:pPr marL="285750" indent="-285750" algn="just">
              <a:buFont typeface="Arial" panose="020B0604020202020204" pitchFamily="34" charset="0"/>
              <a:buChar char="•"/>
            </a:pPr>
            <a:r>
              <a:rPr lang="en-US" b="1" dirty="0"/>
              <a:t>Return or dispose of goods according to the direction: </a:t>
            </a:r>
            <a:r>
              <a:rPr lang="en-US" dirty="0"/>
              <a:t>In bailment the goods are delivered for specific purpose. After the purpose is accomplished the goods may be returned to the bailor in the same or altered direction, condition or maybe disposed of as directed by bailor. If the person to whom the goods are delivered is not bound to restore them to the person delivering them or to deal with them according to the mandate their relationship will not be that of bailor and bailee. This is a feature of bailment that distinguishes it from other relations like agency, etc. </a:t>
            </a:r>
          </a:p>
          <a:p>
            <a:pPr marL="285750" indent="-285750" algn="just">
              <a:buFont typeface="Arial" panose="020B0604020202020204" pitchFamily="34" charset="0"/>
              <a:buChar char="•"/>
            </a:pPr>
            <a:r>
              <a:rPr lang="en-US" dirty="0"/>
              <a:t>The delivery of goods must be for some specific task or performance. Delivery of goods in bailment is not permanent. There has to be a purpose for the bailment of goods and it is mandatory that once such purpose is accomplishing, the goods have to be returned to the bailor or be disposed of per his instructions. A tailor is given a cloth for stitching a shirt, a watch repair shop is given a watch to mend it.</a:t>
            </a:r>
          </a:p>
          <a:p>
            <a:pPr marL="285750" indent="-285750" algn="just">
              <a:buFont typeface="Arial" panose="020B0604020202020204" pitchFamily="34" charset="0"/>
              <a:buChar char="•"/>
            </a:pPr>
            <a:r>
              <a:rPr lang="en-US" dirty="0"/>
              <a:t>That the goods must be returned to the bailor or be taken care of as per the instructions of the bailor. If a person is not bound to return the goods to another, then the relationship between them is not of bailment. If there is an agreement to return the equivalent and not the same goods, it is not bailment. An agent who collects money on behalf of his principal is not a bailee because he is not liable to return the same money and coins.</a:t>
            </a:r>
            <a:endParaRPr lang="en-IN" dirty="0"/>
          </a:p>
        </p:txBody>
      </p:sp>
    </p:spTree>
    <p:extLst>
      <p:ext uri="{BB962C8B-B14F-4D97-AF65-F5344CB8AC3E}">
        <p14:creationId xmlns:p14="http://schemas.microsoft.com/office/powerpoint/2010/main" val="329669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4CB610-8900-9528-2F59-75AACF6F2086}"/>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4EED9BEB-F136-4CF8-ACCA-DC90D5E4872F}"/>
              </a:ext>
            </a:extLst>
          </p:cNvPr>
          <p:cNvSpPr txBox="1"/>
          <p:nvPr/>
        </p:nvSpPr>
        <p:spPr>
          <a:xfrm>
            <a:off x="998738" y="671990"/>
            <a:ext cx="10187126" cy="4524315"/>
          </a:xfrm>
          <a:prstGeom prst="rect">
            <a:avLst/>
          </a:prstGeom>
          <a:noFill/>
        </p:spPr>
        <p:txBody>
          <a:bodyPr wrap="square">
            <a:spAutoFit/>
          </a:bodyPr>
          <a:lstStyle/>
          <a:p>
            <a:pPr marL="285750" indent="-285750">
              <a:buFont typeface="Arial" panose="020B0604020202020204" pitchFamily="34" charset="0"/>
              <a:buChar char="•"/>
            </a:pPr>
            <a:r>
              <a:rPr lang="en-US" dirty="0"/>
              <a:t>If the goods are not returned or dealt as per the directions of the bailor there is no bailment. For example, depositing money into bank by a customer does not give rise to a contract of bailment because the bank is not bound to return the same notes and coins to the customer. This same point was also made in the case of </a:t>
            </a:r>
            <a:r>
              <a:rPr lang="en-US" b="1" dirty="0" err="1"/>
              <a:t>Ichcha</a:t>
            </a:r>
            <a:r>
              <a:rPr lang="en-US" b="1" dirty="0"/>
              <a:t> </a:t>
            </a:r>
            <a:r>
              <a:rPr lang="en-US" b="1" dirty="0" err="1"/>
              <a:t>Dhanji</a:t>
            </a:r>
            <a:r>
              <a:rPr lang="en-US" b="1" dirty="0"/>
              <a:t> v. </a:t>
            </a:r>
            <a:r>
              <a:rPr lang="en-US" b="1" dirty="0" err="1"/>
              <a:t>Natha</a:t>
            </a:r>
            <a:r>
              <a:rPr lang="en-US" b="1" dirty="0"/>
              <a:t> [1888 13 Bom 338] </a:t>
            </a:r>
          </a:p>
          <a:p>
            <a:pPr marL="285750" indent="-285750">
              <a:buFont typeface="Arial" panose="020B0604020202020204" pitchFamily="34" charset="0"/>
              <a:buChar char="•"/>
            </a:pPr>
            <a:r>
              <a:rPr lang="en-US" dirty="0"/>
              <a:t>In </a:t>
            </a:r>
            <a:r>
              <a:rPr lang="en-US" b="1" dirty="0"/>
              <a:t>Secy of State v. </a:t>
            </a:r>
            <a:r>
              <a:rPr lang="en-US" b="1" dirty="0" err="1"/>
              <a:t>Sheo</a:t>
            </a:r>
            <a:r>
              <a:rPr lang="en-US" b="1" dirty="0"/>
              <a:t> Singh Rai [1880 ILR 2 All 756], </a:t>
            </a:r>
            <a:r>
              <a:rPr lang="en-US" dirty="0"/>
              <a:t>a man delivered nine government promissory notes to the Treasury Officer at Meerut for cancellation and consolidation into a single note of Rupees 48,000 only. The notes were misappropriated by the servants of the Treasury Officer. The man sued the State to hold it responsible as a bailee. But the action failed as there can be no bailment without delivery of goods and a promise to the return the same. The government was in no way bound to return the same notes or dispose the surrendered notes in accordance with the instructions of the man.</a:t>
            </a:r>
          </a:p>
          <a:p>
            <a:pPr marL="285750" indent="-285750">
              <a:buFont typeface="Arial" panose="020B0604020202020204" pitchFamily="34" charset="0"/>
              <a:buChar char="•"/>
            </a:pPr>
            <a:r>
              <a:rPr lang="en-US" dirty="0"/>
              <a:t>Where goods are transferred by the owner to another, in misdirection of price, it is a safe. Similarly, where the goods are not to be delivered back in specie but their price is paid, it is not a bailment. Again, where money is deposited by a customer with a bank in a current, savings or fixed deposit account, and, therefore, there is no obligation to return the identical money but an equivalent of it, it is no bailment. But what is thus created is a relationship of creditor and debtor. But if valuables or even coins or notes in a box deposited for safe custody there is a contract of bailment, for these are too stunned as they are, and not their monetary value. </a:t>
            </a:r>
            <a:endParaRPr lang="en-IN" dirty="0"/>
          </a:p>
        </p:txBody>
      </p:sp>
    </p:spTree>
    <p:extLst>
      <p:ext uri="{BB962C8B-B14F-4D97-AF65-F5344CB8AC3E}">
        <p14:creationId xmlns:p14="http://schemas.microsoft.com/office/powerpoint/2010/main" val="243589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BC8D81-E08E-9856-79E1-9FE558F4D994}"/>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16278319-F923-D1B5-8AD7-5CD9060B0203}"/>
              </a:ext>
            </a:extLst>
          </p:cNvPr>
          <p:cNvSpPr txBox="1"/>
          <p:nvPr/>
        </p:nvSpPr>
        <p:spPr>
          <a:xfrm>
            <a:off x="918099" y="508940"/>
            <a:ext cx="10355802" cy="5632311"/>
          </a:xfrm>
          <a:prstGeom prst="rect">
            <a:avLst/>
          </a:prstGeom>
          <a:noFill/>
        </p:spPr>
        <p:txBody>
          <a:bodyPr wrap="square">
            <a:spAutoFit/>
          </a:bodyPr>
          <a:lstStyle/>
          <a:p>
            <a:pPr marL="285750" indent="-285750" algn="just">
              <a:buFont typeface="Arial" panose="020B0604020202020204" pitchFamily="34" charset="0"/>
              <a:buChar char="•"/>
            </a:pPr>
            <a:r>
              <a:rPr lang="en-US" b="1" dirty="0"/>
              <a:t>L.M. Co-Operative Bank v. </a:t>
            </a:r>
            <a:r>
              <a:rPr lang="en-US" b="1" dirty="0" err="1"/>
              <a:t>Prabhudas</a:t>
            </a:r>
            <a:r>
              <a:rPr lang="en-US" b="1" dirty="0"/>
              <a:t> </a:t>
            </a:r>
            <a:r>
              <a:rPr lang="en-US" b="1" dirty="0" err="1"/>
              <a:t>Hathibhai</a:t>
            </a:r>
            <a:r>
              <a:rPr lang="en-US" dirty="0"/>
              <a:t>, the Bombay High Court has taken the contrary view. In this case some packages of tobacco belonging to A had been </a:t>
            </a:r>
            <a:r>
              <a:rPr lang="en-US" dirty="0" err="1"/>
              <a:t>pleadged</a:t>
            </a:r>
            <a:r>
              <a:rPr lang="en-US" dirty="0"/>
              <a:t> to the plaintiff bank but they were still lying in A's </a:t>
            </a:r>
            <a:r>
              <a:rPr lang="en-US" dirty="0" err="1"/>
              <a:t>godown</a:t>
            </a:r>
            <a:r>
              <a:rPr lang="en-US" dirty="0"/>
              <a:t>. The </a:t>
            </a:r>
            <a:r>
              <a:rPr lang="en-US" dirty="0" err="1"/>
              <a:t>bodown</a:t>
            </a:r>
            <a:r>
              <a:rPr lang="en-US" dirty="0"/>
              <a:t> was locked and its keys were handed over to the plaintiff bank. Owing to the non-payment of some income-tax dues by A, the said goods were attached by the Collector though they were allowed to remain in the same </a:t>
            </a:r>
            <a:r>
              <a:rPr lang="en-US" dirty="0" err="1"/>
              <a:t>godown</a:t>
            </a:r>
            <a:r>
              <a:rPr lang="en-US" dirty="0"/>
              <a:t>. The key of the </a:t>
            </a:r>
            <a:r>
              <a:rPr lang="en-US" dirty="0" err="1"/>
              <a:t>godown</a:t>
            </a:r>
            <a:r>
              <a:rPr lang="en-US" dirty="0"/>
              <a:t> was handed over to the police there were heavy rains, roof of the </a:t>
            </a:r>
            <a:r>
              <a:rPr lang="en-US" dirty="0" err="1"/>
              <a:t>godown</a:t>
            </a:r>
            <a:r>
              <a:rPr lang="en-US" dirty="0"/>
              <a:t> leaked and the goods inside were damaged. Even though the goods were not in the possession of the Government under a contract, the state was still held liable as a bailee. </a:t>
            </a:r>
          </a:p>
          <a:p>
            <a:pPr marL="285750" indent="-285750" algn="just">
              <a:buFont typeface="Arial" panose="020B0604020202020204" pitchFamily="34" charset="0"/>
              <a:buChar char="•"/>
            </a:pPr>
            <a:r>
              <a:rPr lang="en-US" b="1" dirty="0"/>
              <a:t>B. Dutta, Senior Advocate v. Management of State, (2010) 1 CPC 319</a:t>
            </a:r>
            <a:r>
              <a:rPr lang="en-US" dirty="0"/>
              <a:t>. To hold that laws of bailment apply when a customer pays to park his car in a parking lot and it is then stolen or damaged. It was noted that the price paid for food consumed in the hotel would include consideration for a contract of bailment from the consumer (bailor) to the hotel (bailee). Applying this to the facts of this case, the State Commission observed that though the </a:t>
            </a:r>
            <a:r>
              <a:rPr lang="en-US" dirty="0" err="1"/>
              <a:t>Appellanthotel</a:t>
            </a:r>
            <a:r>
              <a:rPr lang="en-US" dirty="0"/>
              <a:t> had averred that Respondent No. 2 had not had dinner at the hotel that night, it was improbable for him to have stayed inside the hotel from 11 p.m. to 1 a.m. without consuming any food or snacks or paying any kind of bill. Hence, the State Commission proceeded on the assumption that Respondent No. 2 had paid consideration for the contract. In light of this, the State Commission allowed the complaint and directed the Appellant-hotel to pay Respondent No. 1 a sum of £2,80,000 (the value of the car) with interest at 12% per annum and L 50,000 as litigation costs. In addition to this, it directed payment of £1,00,000 to Respondent No. 2 for inconvenience and harassment faced by him. The State Commission also held that Respondent No. 3 (insurer of the hotel) would not be liable to indemnify the loss caused to the Appellant hotel, as the theft of the car had not been notified to it within due time.</a:t>
            </a:r>
            <a:endParaRPr lang="en-IN" dirty="0"/>
          </a:p>
        </p:txBody>
      </p:sp>
    </p:spTree>
    <p:extLst>
      <p:ext uri="{BB962C8B-B14F-4D97-AF65-F5344CB8AC3E}">
        <p14:creationId xmlns:p14="http://schemas.microsoft.com/office/powerpoint/2010/main" val="172783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FEFD54-D4C4-AA7D-B0EA-ECFD85D51688}"/>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13CEDA26-D535-BB48-7E22-5FED22A0E3F9}"/>
              </a:ext>
            </a:extLst>
          </p:cNvPr>
          <p:cNvSpPr txBox="1"/>
          <p:nvPr/>
        </p:nvSpPr>
        <p:spPr>
          <a:xfrm>
            <a:off x="945471" y="609600"/>
            <a:ext cx="10275903" cy="2308324"/>
          </a:xfrm>
          <a:prstGeom prst="rect">
            <a:avLst/>
          </a:prstGeom>
          <a:noFill/>
        </p:spPr>
        <p:txBody>
          <a:bodyPr wrap="square">
            <a:spAutoFit/>
          </a:bodyPr>
          <a:lstStyle/>
          <a:p>
            <a:pPr marL="285750" indent="-285750" algn="just">
              <a:buFont typeface="Arial" panose="020B0604020202020204" pitchFamily="34" charset="0"/>
              <a:buChar char="•"/>
            </a:pPr>
            <a:r>
              <a:rPr lang="en-US" dirty="0"/>
              <a:t>In the case of </a:t>
            </a:r>
            <a:r>
              <a:rPr lang="en-US" b="1" dirty="0"/>
              <a:t>Atul Mehra v Bank of Maharashtra </a:t>
            </a:r>
            <a:r>
              <a:rPr lang="en-US" dirty="0"/>
              <a:t>to determine whether the hiring of the lockers by the plaintiffs constitutes actual delivery of possession to the defendants. This case was filed by Atul Mehra in appeal at the High Court of Punjab and Haryana. It is one of the landmark cases in India because it lays down the principle that hiring lockers at banks does not constitute a contract of bailment. It was previously talked about in some cases, and this court has upheld the principle that merely hiring a bank locker does not constitute delivery of possession which is a necessary ingredient for the contract of bailment. It was also said by the learned Judge that in order to constitute a contract of bailment, the bailee must be made aware of the contents of the locker so that it can gauge the nature and extent of the security and possible liability.</a:t>
            </a:r>
            <a:endParaRPr lang="en-IN" dirty="0"/>
          </a:p>
        </p:txBody>
      </p:sp>
    </p:spTree>
    <p:extLst>
      <p:ext uri="{BB962C8B-B14F-4D97-AF65-F5344CB8AC3E}">
        <p14:creationId xmlns:p14="http://schemas.microsoft.com/office/powerpoint/2010/main" val="182938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749F-7A0D-8386-EEC2-EFBC873A8D5E}"/>
              </a:ext>
            </a:extLst>
          </p:cNvPr>
          <p:cNvSpPr>
            <a:spLocks noGrp="1"/>
          </p:cNvSpPr>
          <p:nvPr>
            <p:ph type="title"/>
          </p:nvPr>
        </p:nvSpPr>
        <p:spPr/>
        <p:txBody>
          <a:bodyPr/>
          <a:lstStyle/>
          <a:p>
            <a:r>
              <a:rPr lang="en-IN" dirty="0"/>
              <a:t>Gratuitous &amp; Non-</a:t>
            </a:r>
            <a:r>
              <a:rPr lang="en-IN" dirty="0" err="1"/>
              <a:t>GratuitousBailment</a:t>
            </a:r>
            <a:endParaRPr lang="en-IN" dirty="0"/>
          </a:p>
        </p:txBody>
      </p:sp>
      <p:sp>
        <p:nvSpPr>
          <p:cNvPr id="3" name="Content Placeholder 2">
            <a:extLst>
              <a:ext uri="{FF2B5EF4-FFF2-40B4-BE49-F238E27FC236}">
                <a16:creationId xmlns:a16="http://schemas.microsoft.com/office/drawing/2014/main" id="{57F98362-084D-28DB-056A-F62869AA554E}"/>
              </a:ext>
            </a:extLst>
          </p:cNvPr>
          <p:cNvSpPr>
            <a:spLocks noGrp="1"/>
          </p:cNvSpPr>
          <p:nvPr>
            <p:ph idx="1"/>
          </p:nvPr>
        </p:nvSpPr>
        <p:spPr/>
        <p:txBody>
          <a:bodyPr>
            <a:normAutofit fontScale="85000" lnSpcReduction="20000"/>
          </a:bodyPr>
          <a:lstStyle/>
          <a:p>
            <a:pPr algn="just"/>
            <a:r>
              <a:rPr lang="en-US" dirty="0"/>
              <a:t>When there is no consideration involved in the contract of bailment it is called </a:t>
            </a:r>
            <a:r>
              <a:rPr lang="en-US" b="1" dirty="0"/>
              <a:t>gratuitous </a:t>
            </a:r>
            <a:r>
              <a:rPr lang="en-US" dirty="0"/>
              <a:t>bailment. For example, when you lend your cycle to your friend so that he can have ride or when you borrow his books to read, it is a case of gratuitous bailment because no exchange of money or any other consideration is involved. Neither you nor your friend would be entitled to any remuneration here. No hire charges are paid by bailee; </a:t>
            </a:r>
            <a:r>
              <a:rPr lang="en-US" dirty="0" err="1"/>
              <a:t>andNo</a:t>
            </a:r>
            <a:r>
              <a:rPr lang="en-US" dirty="0"/>
              <a:t> custody charges are paid by bailor. </a:t>
            </a:r>
          </a:p>
          <a:p>
            <a:pPr algn="just"/>
            <a:r>
              <a:rPr lang="en-US" b="1" dirty="0"/>
              <a:t>Non-Gratuitous</a:t>
            </a:r>
            <a:r>
              <a:rPr lang="en-US" dirty="0"/>
              <a:t> is a bailment for reward. It is for the benefit of both the bailor and </a:t>
            </a:r>
            <a:r>
              <a:rPr lang="en-US" dirty="0" err="1"/>
              <a:t>bailee.A</a:t>
            </a:r>
            <a:r>
              <a:rPr lang="en-US" dirty="0"/>
              <a:t> contract of bailment which involves some consideration passing between bailor and bailee, is called a non-gratuitous bailment. For example, if your friend hired a cycle from a cycle shop or you borrowed a book from a bookshop on hire, this would be a case of non-gratuitous bailment. Hire charges are paid by bailee; or Custody charges are paid by bailor.</a:t>
            </a:r>
          </a:p>
          <a:p>
            <a:endParaRPr lang="en-IN" dirty="0"/>
          </a:p>
        </p:txBody>
      </p:sp>
      <p:sp>
        <p:nvSpPr>
          <p:cNvPr id="4" name="Footer Placeholder 3">
            <a:extLst>
              <a:ext uri="{FF2B5EF4-FFF2-40B4-BE49-F238E27FC236}">
                <a16:creationId xmlns:a16="http://schemas.microsoft.com/office/drawing/2014/main" id="{1183C2E4-9482-CBA8-4551-ACCD7F35B45E}"/>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34205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A03C-8FA6-9175-7051-78E673C4830F}"/>
              </a:ext>
            </a:extLst>
          </p:cNvPr>
          <p:cNvSpPr>
            <a:spLocks noGrp="1"/>
          </p:cNvSpPr>
          <p:nvPr>
            <p:ph type="title"/>
          </p:nvPr>
        </p:nvSpPr>
        <p:spPr/>
        <p:txBody>
          <a:bodyPr/>
          <a:lstStyle/>
          <a:p>
            <a:r>
              <a:rPr lang="en-IN" dirty="0"/>
              <a:t>Bailor’s Duties </a:t>
            </a:r>
          </a:p>
        </p:txBody>
      </p:sp>
      <p:sp>
        <p:nvSpPr>
          <p:cNvPr id="3" name="Content Placeholder 2">
            <a:extLst>
              <a:ext uri="{FF2B5EF4-FFF2-40B4-BE49-F238E27FC236}">
                <a16:creationId xmlns:a16="http://schemas.microsoft.com/office/drawing/2014/main" id="{8AC63677-E88E-1219-A2D0-CE449E4DC12B}"/>
              </a:ext>
            </a:extLst>
          </p:cNvPr>
          <p:cNvSpPr>
            <a:spLocks noGrp="1"/>
          </p:cNvSpPr>
          <p:nvPr>
            <p:ph idx="1"/>
          </p:nvPr>
        </p:nvSpPr>
        <p:spPr/>
        <p:txBody>
          <a:bodyPr>
            <a:normAutofit fontScale="85000" lnSpcReduction="10000"/>
          </a:bodyPr>
          <a:lstStyle/>
          <a:p>
            <a:pPr algn="just"/>
            <a:r>
              <a:rPr lang="en-US" b="1" dirty="0"/>
              <a:t>Duty to disclose defects: </a:t>
            </a:r>
            <a:r>
              <a:rPr lang="en-US" dirty="0"/>
              <a:t>Section 150 of the Indian Contract Act, 1872 bound the bailor with certain duties to disclose the latent facts specifically pertaining to defect in goods. Bailor’s duties of disclosure are:</a:t>
            </a:r>
          </a:p>
          <a:p>
            <a:pPr marL="0" indent="0" algn="just">
              <a:buNone/>
            </a:pPr>
            <a:r>
              <a:rPr lang="en-US" b="1" dirty="0"/>
              <a:t>Gratuitous Bailment: </a:t>
            </a:r>
            <a:r>
              <a:rPr lang="en-US" dirty="0"/>
              <a:t>It is the duty of the bailor to disclose all the defects in the goods that he is aware of to the Bailee that can interfere with the use of goods or can expose him to extraordinary risks. And failure to do the same will make bailor liable for damages. </a:t>
            </a:r>
          </a:p>
          <a:p>
            <a:pPr marL="0" indent="0" algn="just">
              <a:buNone/>
            </a:pPr>
            <a:r>
              <a:rPr lang="en-US" b="1" dirty="0"/>
              <a:t>Non-Gratuitous Bailment (Bailment for Reward): </a:t>
            </a:r>
            <a:r>
              <a:rPr lang="en-US" dirty="0"/>
              <a:t>This duty particularly deals with the goods given on hire. As per this provision, when the goods are bailed for hire, then in such a situation even if the bailor is aware of the defect in the goods or not will be held liable for the injury that has been caused due to the existence of such defect. </a:t>
            </a:r>
            <a:endParaRPr lang="en-IN" dirty="0"/>
          </a:p>
        </p:txBody>
      </p:sp>
      <p:sp>
        <p:nvSpPr>
          <p:cNvPr id="4" name="Footer Placeholder 3">
            <a:extLst>
              <a:ext uri="{FF2B5EF4-FFF2-40B4-BE49-F238E27FC236}">
                <a16:creationId xmlns:a16="http://schemas.microsoft.com/office/drawing/2014/main" id="{C9354D10-F39B-272F-389D-D4ED7C4396CF}"/>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165826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304E41-955F-AFC7-A033-BBA03EE7A9F9}"/>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3D4A045F-637F-201A-6391-3F292F3C766C}"/>
              </a:ext>
            </a:extLst>
          </p:cNvPr>
          <p:cNvSpPr txBox="1"/>
          <p:nvPr/>
        </p:nvSpPr>
        <p:spPr>
          <a:xfrm>
            <a:off x="963227" y="609600"/>
            <a:ext cx="10142738" cy="5632311"/>
          </a:xfrm>
          <a:prstGeom prst="rect">
            <a:avLst/>
          </a:prstGeom>
          <a:noFill/>
        </p:spPr>
        <p:txBody>
          <a:bodyPr wrap="square">
            <a:spAutoFit/>
          </a:bodyPr>
          <a:lstStyle/>
          <a:p>
            <a:r>
              <a:rPr lang="en-US" dirty="0"/>
              <a:t>Disclose faults in goods [Sec. 150]: Bailor is bound to disclose to Bailee, faults in the goods bailed, of which he has knowledge. He should also disclose such information which – (a) materially interferes with the use of goods, or (b) expose the Bailee to extraordinary risk. The bailor is bound to disclose to the bailee faults in the goods bailed, of which the bailor is aware, and which materially interfere with the use of them, or expose the bailee to extraordinary risk; and if he does not make such disclosure, he is responsible for damage arising to the bailee directly from such faults.</a:t>
            </a:r>
          </a:p>
          <a:p>
            <a:pPr algn="just"/>
            <a:r>
              <a:rPr lang="en-US" b="1" dirty="0"/>
              <a:t>Example: </a:t>
            </a:r>
            <a:r>
              <a:rPr lang="en-US" dirty="0"/>
              <a:t>A owning a motorcycle, allows B, his friend, to take it for a joy ride. A knows that its brakes were not proper but does not disclose it to B. B meets with an accident. A is liable to compensate B for damages. But when A had lent the motorcycle on hire, he is liable to B even if he did not know of the failure of his brakes.</a:t>
            </a:r>
          </a:p>
          <a:p>
            <a:pPr marL="285750" indent="-285750" algn="just">
              <a:buFont typeface="Arial" panose="020B0604020202020204" pitchFamily="34" charset="0"/>
              <a:buChar char="•"/>
            </a:pPr>
            <a:r>
              <a:rPr lang="en-US" b="1" dirty="0"/>
              <a:t>Duty to bear expenses: </a:t>
            </a:r>
            <a:r>
              <a:rPr lang="en-US" dirty="0"/>
              <a:t>Section 158 of the Indian Contract Act says that, where, by the conditions of the bailment, the goods are to be kept or to be carried, or to have work done upon them by the bailee for the bailor, and the bailee is to receive no remuneration, the bailors shall repay to the bailee the necessary expenses incurred by him for the purpose of the bailment. The general rule in those bailments where the bailee is not to receive any remuneration is that the bailor should bear the usual expenses in keeping the goods or in carrying the goods or to have work done upon them by the bailee for the bailor. The bailor must repay to the bailee all the necessary expenses which the bailee has already incurred for the purpose of bailment. For example- if A, a farmer gives some gold to his friend B. who is a goldsmith, to make a gold ring. B is not to receive any remuneration for the job. But A has a duty to repay to B any expenses incurred by him in making the ring. In cases of non-gratuitous bailments ( where the bailee is to receive remuneration). bailor has a duty to bear extraordinary expenses, borne by the bailee. </a:t>
            </a:r>
            <a:endParaRPr lang="en-IN" dirty="0"/>
          </a:p>
        </p:txBody>
      </p:sp>
    </p:spTree>
    <p:extLst>
      <p:ext uri="{BB962C8B-B14F-4D97-AF65-F5344CB8AC3E}">
        <p14:creationId xmlns:p14="http://schemas.microsoft.com/office/powerpoint/2010/main" val="369958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D3F14E-3067-084B-9382-DC161B94C549}"/>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3340F2CC-F138-8DFE-FF61-54D4AC307A4E}"/>
              </a:ext>
            </a:extLst>
          </p:cNvPr>
          <p:cNvSpPr txBox="1"/>
          <p:nvPr/>
        </p:nvSpPr>
        <p:spPr>
          <a:xfrm>
            <a:off x="1047566" y="709292"/>
            <a:ext cx="10067278" cy="4801314"/>
          </a:xfrm>
          <a:prstGeom prst="rect">
            <a:avLst/>
          </a:prstGeom>
          <a:noFill/>
        </p:spPr>
        <p:txBody>
          <a:bodyPr wrap="square">
            <a:spAutoFit/>
          </a:bodyPr>
          <a:lstStyle/>
          <a:p>
            <a:pPr marL="285750" indent="-285750" algn="just">
              <a:buFont typeface="Arial" panose="020B0604020202020204" pitchFamily="34" charset="0"/>
              <a:buChar char="•"/>
            </a:pPr>
            <a:r>
              <a:rPr lang="en-US" b="1" dirty="0"/>
              <a:t>Duty to indemnify the bailee: </a:t>
            </a:r>
            <a:r>
              <a:rPr lang="en-US" dirty="0"/>
              <a:t>To indemnify the loss (Section159) Indemnity means promise to make good the loss. According to Section 159 of the Indian Contract Act 1872 bailor has a duty to indemnify the loss suffered by the bailee under the contract. </a:t>
            </a:r>
          </a:p>
          <a:p>
            <a:pPr marL="285750" indent="-285750" algn="just">
              <a:buFont typeface="Arial" panose="020B0604020202020204" pitchFamily="34" charset="0"/>
              <a:buChar char="•"/>
            </a:pPr>
            <a:r>
              <a:rPr lang="en-US" dirty="0"/>
              <a:t>The lender of a thing for use may at any time require its return, if the loan was gratuitous, even through he lent it for a specified time or purpose. But if, on the faith of such loan made for a specified time or purpose, the borrower has acted in such a manner that the return of the thing lent before the time agreed upon would cause him losses exceeding the benefit actually derived by him from the loan, the lender must, if he compels the return. Indemnify the borrower for the amount in which the loss so occasioned exceeds the benefits so derived. </a:t>
            </a:r>
          </a:p>
          <a:p>
            <a:pPr marL="285750" indent="-285750" algn="just">
              <a:buFont typeface="Arial" panose="020B0604020202020204" pitchFamily="34" charset="0"/>
              <a:buChar char="•"/>
            </a:pPr>
            <a:r>
              <a:rPr lang="en-US" dirty="0"/>
              <a:t>It is the duty of the bailor to indemnify the bailee, for any loss which the bailee may suffer because of the bailor's title being defective. The reason for this is that the bailor was not entitled to make the bailment or to receive back the goods bailed or to give directions regarding the goods bailed. For example, A asks his friend B to give him cycle for one hour. B instead of his own cycle gives C's cycle to A. While A was riding, the true owner of the cycle catches A and surrenders him to police custody. A is entitled to recover iron B all costs, which A had to pay in getting out of this situation.</a:t>
            </a:r>
          </a:p>
          <a:p>
            <a:pPr marL="285750" indent="-285750" algn="just">
              <a:buFont typeface="Arial" panose="020B0604020202020204" pitchFamily="34" charset="0"/>
              <a:buChar char="•"/>
            </a:pPr>
            <a:r>
              <a:rPr lang="en-US" b="1" dirty="0"/>
              <a:t>Duty to bear risks: </a:t>
            </a:r>
            <a:r>
              <a:rPr lang="en-US" dirty="0"/>
              <a:t>It is the duty of bailor to bear the risk of loss, deterioration and destruction, of the things bailed, provided that bailee has taken reasonable care to protect the goods from loss etc.</a:t>
            </a:r>
            <a:endParaRPr lang="en-IN" dirty="0"/>
          </a:p>
        </p:txBody>
      </p:sp>
    </p:spTree>
    <p:extLst>
      <p:ext uri="{BB962C8B-B14F-4D97-AF65-F5344CB8AC3E}">
        <p14:creationId xmlns:p14="http://schemas.microsoft.com/office/powerpoint/2010/main" val="99986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AFE68C-559D-59B7-5A8A-0C4123890A22}"/>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19482FC9-F592-F4F7-E885-AFFA49A7A63A}"/>
              </a:ext>
            </a:extLst>
          </p:cNvPr>
          <p:cNvSpPr txBox="1"/>
          <p:nvPr/>
        </p:nvSpPr>
        <p:spPr>
          <a:xfrm>
            <a:off x="1060881" y="679077"/>
            <a:ext cx="10151616" cy="4247317"/>
          </a:xfrm>
          <a:prstGeom prst="rect">
            <a:avLst/>
          </a:prstGeom>
          <a:noFill/>
        </p:spPr>
        <p:txBody>
          <a:bodyPr wrap="square">
            <a:spAutoFit/>
          </a:bodyPr>
          <a:lstStyle/>
          <a:p>
            <a:pPr marL="285750" indent="-285750" algn="just">
              <a:buFont typeface="Arial" panose="020B0604020202020204" pitchFamily="34" charset="0"/>
              <a:buChar char="•"/>
            </a:pPr>
            <a:r>
              <a:rPr lang="en-US" b="1" dirty="0"/>
              <a:t>Duty to receive back the goods: </a:t>
            </a:r>
            <a:r>
              <a:rPr lang="en-US" dirty="0"/>
              <a:t>It is the duty of the bailor that when the bailee, in accordance with the terms of bailment, returns the goods to him that: bailor should receive them. If the bailor, without any reasonable reasons refuses to take the goods back, when they are offered at a proper time and at a proper place, the bailee can claim compensation from the bailor for all necessary and incidental expenses, which the bailee undertakes to keep and protect the goods.</a:t>
            </a:r>
          </a:p>
          <a:p>
            <a:pPr marL="285750" indent="-285750" algn="just">
              <a:buFont typeface="Arial" panose="020B0604020202020204" pitchFamily="34" charset="0"/>
              <a:buChar char="•"/>
            </a:pPr>
            <a:r>
              <a:rPr lang="en-US" b="1" dirty="0"/>
              <a:t>To pay damages for defect in bailor's title (Section 164)-</a:t>
            </a:r>
            <a:r>
              <a:rPr lang="en-US" dirty="0"/>
              <a:t>The bailor is responsible to the bailee for any loss which the bailee may sustain the reason that the bailor was not entitled to make the bailment, or to receive back the goods, or to give directions, respecting them. </a:t>
            </a:r>
          </a:p>
          <a:p>
            <a:pPr marL="285750" indent="-285750" algn="just">
              <a:buFont typeface="Arial" panose="020B0604020202020204" pitchFamily="34" charset="0"/>
              <a:buChar char="•"/>
            </a:pPr>
            <a:r>
              <a:rPr lang="en-US" b="1" dirty="0"/>
              <a:t>To put bailee into possession (Section 149)-</a:t>
            </a:r>
            <a:r>
              <a:rPr lang="en-US" dirty="0"/>
              <a:t>The delivery to be bailee may be made by doing anything which has the effect of putting the goods in the possession of the intended bailee or of any person </a:t>
            </a:r>
            <a:r>
              <a:rPr lang="en-US" dirty="0" err="1"/>
              <a:t>authorised</a:t>
            </a:r>
            <a:r>
              <a:rPr lang="en-US" dirty="0"/>
              <a:t> to hold them on his behalf. </a:t>
            </a:r>
            <a:r>
              <a:rPr lang="en-US" b="1" dirty="0" err="1"/>
              <a:t>Kaliaperumal</a:t>
            </a:r>
            <a:r>
              <a:rPr lang="en-US" b="1" dirty="0"/>
              <a:t> V. </a:t>
            </a:r>
            <a:r>
              <a:rPr lang="en-US" b="1" dirty="0" err="1"/>
              <a:t>Visalakshmi</a:t>
            </a:r>
            <a:r>
              <a:rPr lang="en-US" b="1" dirty="0"/>
              <a:t> (1938) AIR 1938 Mad 32</a:t>
            </a:r>
            <a:r>
              <a:rPr lang="en-US" dirty="0"/>
              <a:t>, In this case Madras high court held that delivery is an essential element of bailment. </a:t>
            </a:r>
          </a:p>
          <a:p>
            <a:pPr marL="285750" indent="-285750" algn="just">
              <a:buFont typeface="Arial" panose="020B0604020202020204" pitchFamily="34" charset="0"/>
              <a:buChar char="•"/>
            </a:pPr>
            <a:r>
              <a:rPr lang="en-US" b="1" dirty="0"/>
              <a:t>Receive back the goods- </a:t>
            </a:r>
            <a:r>
              <a:rPr lang="en-US" dirty="0"/>
              <a:t>It is the duty of the bailor to receive back the goods, when returned by </a:t>
            </a:r>
            <a:r>
              <a:rPr lang="en-US" dirty="0" err="1"/>
              <a:t>bailee.If</a:t>
            </a:r>
            <a:r>
              <a:rPr lang="en-US" dirty="0"/>
              <a:t> the bailor wrongfully refuses to receive back the goods, he shall be liable to pay ordinary expenses of custody of goods incurred by the bailee.</a:t>
            </a:r>
            <a:endParaRPr lang="en-IN" dirty="0"/>
          </a:p>
        </p:txBody>
      </p:sp>
    </p:spTree>
    <p:extLst>
      <p:ext uri="{BB962C8B-B14F-4D97-AF65-F5344CB8AC3E}">
        <p14:creationId xmlns:p14="http://schemas.microsoft.com/office/powerpoint/2010/main" val="205827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E07935-E7B2-A1F5-3567-5998FB5A04EF}"/>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EE6572E1-76B1-A29B-CECB-2BFF36F3DE73}"/>
              </a:ext>
            </a:extLst>
          </p:cNvPr>
          <p:cNvSpPr txBox="1"/>
          <p:nvPr/>
        </p:nvSpPr>
        <p:spPr>
          <a:xfrm>
            <a:off x="1371601" y="879721"/>
            <a:ext cx="9681098" cy="3477875"/>
          </a:xfrm>
          <a:prstGeom prst="rect">
            <a:avLst/>
          </a:prstGeom>
          <a:noFill/>
        </p:spPr>
        <p:txBody>
          <a:bodyPr wrap="square">
            <a:spAutoFit/>
          </a:bodyPr>
          <a:lstStyle/>
          <a:p>
            <a:pPr marL="285750" indent="-285750">
              <a:buFont typeface="Arial" panose="020B0604020202020204" pitchFamily="34" charset="0"/>
              <a:buChar char="•"/>
            </a:pPr>
            <a:r>
              <a:rPr lang="en-US" sz="2000" dirty="0"/>
              <a:t>The Chapter is not exhaustive on the topic of bailment – there are various other Acts which deal with other types of bailment like the </a:t>
            </a:r>
            <a:r>
              <a:rPr lang="en-US" sz="2000" b="1" dirty="0"/>
              <a:t>Carriers Act, 1865, the Railways Act, 1890, the Carriage of Goods by Sea Act, 1925. </a:t>
            </a:r>
          </a:p>
          <a:p>
            <a:pPr marL="285750" indent="-285750">
              <a:buFont typeface="Arial" panose="020B0604020202020204" pitchFamily="34" charset="0"/>
              <a:buChar char="•"/>
            </a:pPr>
            <a:r>
              <a:rPr lang="en-US" sz="2000" dirty="0"/>
              <a:t>Bailment and Pledge are examples of specific contracts. </a:t>
            </a:r>
          </a:p>
          <a:p>
            <a:pPr marL="285750" indent="-285750">
              <a:buFont typeface="Arial" panose="020B0604020202020204" pitchFamily="34" charset="0"/>
              <a:buChar char="•"/>
            </a:pPr>
            <a:r>
              <a:rPr lang="en-US" sz="2000" dirty="0"/>
              <a:t>Indian Contract Act 1872 is not a comprehensive Act, dealing with all types of specific contracts. There are various other Acts which deal with specific contracts. </a:t>
            </a:r>
          </a:p>
          <a:p>
            <a:pPr marL="285750" indent="-285750">
              <a:buFont typeface="Arial" panose="020B0604020202020204" pitchFamily="34" charset="0"/>
              <a:buChar char="•"/>
            </a:pPr>
            <a:r>
              <a:rPr lang="en-US" sz="2000" dirty="0"/>
              <a:t>Bailment and Pledge are two special contracts that are often confused. Every pledge is a bailment but every bailment is not pledge. Bailment means a delivery of goods from one person to another for a special purpose. Whereas Pledge means delivery of goods as security for the payment of debt or performance of a promise. Therefore, Bailment &amp; Pledge are two different contracts. Pledge is a special kind of bailment.</a:t>
            </a:r>
            <a:endParaRPr lang="en-IN" sz="2000" dirty="0"/>
          </a:p>
        </p:txBody>
      </p:sp>
    </p:spTree>
    <p:extLst>
      <p:ext uri="{BB962C8B-B14F-4D97-AF65-F5344CB8AC3E}">
        <p14:creationId xmlns:p14="http://schemas.microsoft.com/office/powerpoint/2010/main" val="205767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E9B0-8A35-D570-5687-23100DE6DF4E}"/>
              </a:ext>
            </a:extLst>
          </p:cNvPr>
          <p:cNvSpPr>
            <a:spLocks noGrp="1"/>
          </p:cNvSpPr>
          <p:nvPr>
            <p:ph type="title"/>
          </p:nvPr>
        </p:nvSpPr>
        <p:spPr/>
        <p:txBody>
          <a:bodyPr/>
          <a:lstStyle/>
          <a:p>
            <a:r>
              <a:rPr lang="en-IN" dirty="0"/>
              <a:t>Bailee’s Duties</a:t>
            </a:r>
          </a:p>
        </p:txBody>
      </p:sp>
      <p:sp>
        <p:nvSpPr>
          <p:cNvPr id="3" name="Content Placeholder 2">
            <a:extLst>
              <a:ext uri="{FF2B5EF4-FFF2-40B4-BE49-F238E27FC236}">
                <a16:creationId xmlns:a16="http://schemas.microsoft.com/office/drawing/2014/main" id="{7F675522-C403-C809-5D48-5F5CBAF702E7}"/>
              </a:ext>
            </a:extLst>
          </p:cNvPr>
          <p:cNvSpPr>
            <a:spLocks noGrp="1"/>
          </p:cNvSpPr>
          <p:nvPr>
            <p:ph idx="1"/>
          </p:nvPr>
        </p:nvSpPr>
        <p:spPr/>
        <p:txBody>
          <a:bodyPr>
            <a:normAutofit fontScale="92500" lnSpcReduction="10000"/>
          </a:bodyPr>
          <a:lstStyle/>
          <a:p>
            <a:pPr algn="just"/>
            <a:r>
              <a:rPr lang="en-US" sz="1600" b="1" dirty="0"/>
              <a:t>Duty to take reasonable care of the goods bailed: </a:t>
            </a:r>
            <a:r>
              <a:rPr lang="en-US" sz="1600" dirty="0"/>
              <a:t>Section 151 of the Indian Contract Act lays down the degree of care, which a bailee should take, in respect of goods bailed to him. The bailee is bound to take as much care "if the goods bailed to him as a man of ordinary prudence would, under similar circumstances, take of his own goods of the same bulk, quality and value as the goods bailed. The standard of care is same whether the bailment is gratuitous or for reward. So a bailee is liable when the goods suffer loss due to the negligence on the part of bailee. However, under Section 152 of the Act, the standard of care of ordinary prudent man can be increased by entering into a contract, between the bailor and the bailee. In that situation the bailee, in order to save himself from any liability, would be bound to take as much care, as provided by the terms of contract. In the absence of any such contract, if the bailee has taken care as an ordinary prudent man of the goods bailed, he is not responsible for the loss, destruction or deterioration of the goods bailed. To take an example, if a diamond ring is kept by its owner A for safe custody with another person B and B is not to receive any reward for it. The bailee should keep it locked in an iron safe, or some other safe place but not keep it in his room, simply because the bailment is gratuitous. Similarly, if a cow is delivered for safe custody it is sufficient if it is kept in the backyard properly enclosed and even if it is for reward, no one would expect it to be kept in the drawing room. If the goods get stolen, lost or otherwise destroyed, even after the bailee has taken reasonably good care, the bailee would not be liable for this loss. The bailor, would have to bear this loss.</a:t>
            </a:r>
            <a:endParaRPr lang="en-IN" sz="1600" dirty="0"/>
          </a:p>
        </p:txBody>
      </p:sp>
      <p:sp>
        <p:nvSpPr>
          <p:cNvPr id="4" name="Footer Placeholder 3">
            <a:extLst>
              <a:ext uri="{FF2B5EF4-FFF2-40B4-BE49-F238E27FC236}">
                <a16:creationId xmlns:a16="http://schemas.microsoft.com/office/drawing/2014/main" id="{46A36629-A598-4343-7F90-F11B47A4378C}"/>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265653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C5F9A-27E2-CDA4-0333-C4E8DBFE8E28}"/>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013CCE1F-C470-6C87-16E5-4EB1638A87D8}"/>
              </a:ext>
            </a:extLst>
          </p:cNvPr>
          <p:cNvSpPr txBox="1"/>
          <p:nvPr/>
        </p:nvSpPr>
        <p:spPr>
          <a:xfrm>
            <a:off x="980243" y="698585"/>
            <a:ext cx="10231514" cy="5078313"/>
          </a:xfrm>
          <a:prstGeom prst="rect">
            <a:avLst/>
          </a:prstGeom>
          <a:noFill/>
        </p:spPr>
        <p:txBody>
          <a:bodyPr wrap="square">
            <a:spAutoFit/>
          </a:bodyPr>
          <a:lstStyle/>
          <a:p>
            <a:pPr marL="285750" indent="-285750" algn="just">
              <a:buFont typeface="Arial" panose="020B0604020202020204" pitchFamily="34" charset="0"/>
              <a:buChar char="•"/>
            </a:pPr>
            <a:r>
              <a:rPr lang="en-US" b="1" dirty="0"/>
              <a:t>Not to make any Unauthorized use of goods: </a:t>
            </a:r>
            <a:r>
              <a:rPr lang="en-US" dirty="0"/>
              <a:t>The bailee is under a duty to use the bailed goods in accordance with the terms of bailment. If bailee does any act with regard to the goods bailed, which is not in accordance with the terms of bailment, the contract is voidable at the option of the bailor. Besides it, the bailee is liable to compensate the bailor for any damage caused to the goods. By an inconsistent use of the goods bailed. If he makes </a:t>
            </a:r>
            <a:r>
              <a:rPr lang="en-US" dirty="0" err="1"/>
              <a:t>unauthorised</a:t>
            </a:r>
            <a:r>
              <a:rPr lang="en-US" dirty="0"/>
              <a:t> use of goods, bailee would not be saved from his liability even if he has taken reasonable care of the ordinary prudent man. For example, A lends his car, B to be taken to Delhi from Hyderabad. The car was to be driven by B himself. B takes along with him a friend C, who has been driving his car for the last 10 years. B instead of going to Delhi goes to Calcutta. The contract becomes voidable at the option of the bailor. On way to Calcutta, B allows C to drive the car. </a:t>
            </a:r>
            <a:r>
              <a:rPr lang="en-US" dirty="0" err="1"/>
              <a:t>Inspite</a:t>
            </a:r>
            <a:r>
              <a:rPr lang="en-US" dirty="0"/>
              <a:t> of the fact that C, in accordance with the directions of B, drives the car at a very slow speed, an accident takes place and the car is damaged. A is entitled to be compensated for the loss.</a:t>
            </a:r>
          </a:p>
          <a:p>
            <a:pPr algn="just"/>
            <a:r>
              <a:rPr lang="en-US" dirty="0"/>
              <a:t>Bailee is duty bound to use the goods for a specific purpose only and not otherwise. If he uses the goods for any other purpose than what is agreed for then the bailor has the right to terminate such bailment or is entitled with compensation for damage caused due to unauthorized use. (Section 153-154)</a:t>
            </a:r>
          </a:p>
          <a:p>
            <a:pPr marL="285750" indent="-285750" algn="just">
              <a:buFont typeface="Arial" panose="020B0604020202020204" pitchFamily="34" charset="0"/>
              <a:buChar char="•"/>
            </a:pPr>
            <a:r>
              <a:rPr lang="en-US" b="1" dirty="0"/>
              <a:t>Duty not to mix bailor's goods with his own goods: </a:t>
            </a:r>
            <a:r>
              <a:rPr lang="en-US" dirty="0"/>
              <a:t>Next duty of the bailee is to keep the goods of the bailor separate from his own. Sections- 155 to 157 of the Act lays down this duty in the following ways:</a:t>
            </a:r>
          </a:p>
          <a:p>
            <a:pPr marL="400050" indent="-400050" algn="just">
              <a:buFont typeface="+mj-lt"/>
              <a:buAutoNum type="romanLcPeriod"/>
            </a:pPr>
            <a:r>
              <a:rPr lang="en-US" dirty="0"/>
              <a:t>If the bailee, with the consent of the bailor, mixes the goods of the bailor with his own goods, the bailor and the bailee shall have an interest, in proportion to their respective shares, in the mixture thus produced. </a:t>
            </a:r>
          </a:p>
        </p:txBody>
      </p:sp>
    </p:spTree>
    <p:extLst>
      <p:ext uri="{BB962C8B-B14F-4D97-AF65-F5344CB8AC3E}">
        <p14:creationId xmlns:p14="http://schemas.microsoft.com/office/powerpoint/2010/main" val="273308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C76037-F865-7FA0-7200-BB5700D5005D}"/>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4B6CFC52-3F7E-D1F7-C1A6-515C422A3305}"/>
              </a:ext>
            </a:extLst>
          </p:cNvPr>
          <p:cNvSpPr txBox="1"/>
          <p:nvPr/>
        </p:nvSpPr>
        <p:spPr>
          <a:xfrm>
            <a:off x="972104" y="609600"/>
            <a:ext cx="10222637" cy="5062924"/>
          </a:xfrm>
          <a:prstGeom prst="rect">
            <a:avLst/>
          </a:prstGeom>
          <a:noFill/>
        </p:spPr>
        <p:txBody>
          <a:bodyPr wrap="square">
            <a:spAutoFit/>
          </a:bodyPr>
          <a:lstStyle/>
          <a:p>
            <a:pPr marL="400050" indent="-400050" algn="just">
              <a:buFont typeface="+mj-lt"/>
              <a:buAutoNum type="romanLcPeriod" startAt="2"/>
            </a:pPr>
            <a:r>
              <a:rPr lang="en-US" sz="1700" dirty="0"/>
              <a:t>If the bailee, without the consent of the bailor, mixes the goods of the bailor with his goods, and the goods can be a separated or divided, the property in the goods remains in the parties respectively; but the bailee is bound to bear the expense of separation or division, and any damages arising from the mixture (Section 156). For example, A bails 100 bales of cotton marked with a particular mark to B. B, without A's consent, mixes these 100 bales with other bales of his own, bearing a different mark, A is entitled to have his 100 bales returned, and B is bound to bear all expenses incurred in the separation of the bales, and any other incidental damage. </a:t>
            </a:r>
          </a:p>
          <a:p>
            <a:pPr marL="400050" indent="-400050" algn="just">
              <a:buFont typeface="+mj-lt"/>
              <a:buAutoNum type="romanLcPeriod" startAt="2"/>
            </a:pPr>
            <a:r>
              <a:rPr lang="en-US" sz="1700" dirty="0"/>
              <a:t>If the bailee, without the consent of the bailor, mixes the goods of the bailor with his own goods, in such a manner that it is impossible to separate the goods bailed from the other goods and deliver them back, the bailor is entitled to be compensated by the bailee for the loss of the goods (Section 157). A bails a barrel of cape flour worth Rs. 50 to B. B without A's consent mixes the flour with country flour of his own, worth Rs. 20 a barrel. B must compensate A for the loss of his flour. Where a bailee mixed his own goods with those of the bailor and when ordered to return the goods of the bailor he offered to return the goods without sorting them out. It was held that the bailor was entitled to refuse to take delivery in Toto and claim compensation for loss or damage. </a:t>
            </a:r>
          </a:p>
          <a:p>
            <a:pPr algn="just"/>
            <a:r>
              <a:rPr lang="en-US" sz="1700" dirty="0"/>
              <a:t>It is the duty of the Bailee not to mix bailor’s goods with his own. But if he wants to do the same then he shall seek consent from the bailor for mixing of goods. If the bailor agrees for the mixing of the goods then the interest in the mixed goods shall be shared in proportion. In case, Bailee without the consent of bailor mixes the goods with his own then two situations arise: goods can be separated and goods can’t be separated. In the former case the Bailee has to bear the cost of separation and in the latter case since there is the loss of the goods, therefore, bailor shall be entitled with damages of such loss. (Section 155-157)</a:t>
            </a:r>
            <a:endParaRPr lang="en-IN" sz="1700" dirty="0"/>
          </a:p>
        </p:txBody>
      </p:sp>
    </p:spTree>
    <p:extLst>
      <p:ext uri="{BB962C8B-B14F-4D97-AF65-F5344CB8AC3E}">
        <p14:creationId xmlns:p14="http://schemas.microsoft.com/office/powerpoint/2010/main" val="252772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F7E761-38BB-0C93-1B49-87C787D0A420}"/>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74334F01-57CB-3B95-A819-FA2C23A9C85D}"/>
              </a:ext>
            </a:extLst>
          </p:cNvPr>
          <p:cNvSpPr txBox="1"/>
          <p:nvPr/>
        </p:nvSpPr>
        <p:spPr>
          <a:xfrm>
            <a:off x="998738" y="718170"/>
            <a:ext cx="9920796" cy="4801314"/>
          </a:xfrm>
          <a:prstGeom prst="rect">
            <a:avLst/>
          </a:prstGeom>
          <a:noFill/>
        </p:spPr>
        <p:txBody>
          <a:bodyPr wrap="square">
            <a:spAutoFit/>
          </a:bodyPr>
          <a:lstStyle/>
          <a:p>
            <a:pPr marL="285750" indent="-285750" algn="just">
              <a:buFont typeface="Arial" panose="020B0604020202020204" pitchFamily="34" charset="0"/>
              <a:buChar char="•"/>
            </a:pPr>
            <a:r>
              <a:rPr lang="en-US" b="1" dirty="0"/>
              <a:t>Duty not to set up adverse title: </a:t>
            </a:r>
            <a:r>
              <a:rPr lang="en-US" dirty="0"/>
              <a:t>The bailee is duty bound not to do any act which is inconsistent which the title of the bailor. He should not set up his own title or the title of a third party on the goods bailed to him.</a:t>
            </a:r>
          </a:p>
          <a:p>
            <a:pPr marL="285750" indent="-285750" algn="just">
              <a:buFont typeface="Arial" panose="020B0604020202020204" pitchFamily="34" charset="0"/>
              <a:buChar char="•"/>
            </a:pPr>
            <a:r>
              <a:rPr lang="en-US" b="1" dirty="0"/>
              <a:t>Duty to return the goods: </a:t>
            </a:r>
            <a:r>
              <a:rPr lang="en-US" dirty="0"/>
              <a:t>It is the duty of the bailee to return or to deliver the goods according to the directions of bailor, without demand, on the expiry of the time fixed or when the purpose is accomplished. If he does not return or deliver as directed by the bailor, or tender the goods at the proper time, he becomes liable to the bailor for any loss, destruction or deterioration of the goods from that time. He is liable even without his negligence. For example, a book-binder kept books beyond the time allowed to him for binding, and they were lost in an accidental fire, the binder is liable. If however, the bailment is gratuitous, then the bailee will have to return the goods loaned, at any time on demand by the bailor, even though the goods were lent for a specified time or purpose. But if on the faith of such loan made for a specified time or purpose, the borrower has acted in such a manner that the return of the thing lent before the time agreed upon would cause him loss exceeding the benefit actually derived by him from the loan the lender must, if he compels the return, indemnify the borrower for the amount in which the loss so occasioned exceeds the benefit so derived.</a:t>
            </a:r>
            <a:r>
              <a:rPr lang="en-IN" dirty="0"/>
              <a:t> (Section 160-161)</a:t>
            </a:r>
          </a:p>
          <a:p>
            <a:pPr algn="just"/>
            <a:r>
              <a:rPr lang="en-US" dirty="0"/>
              <a:t>In the case of </a:t>
            </a:r>
            <a:r>
              <a:rPr lang="en-US" b="1" dirty="0"/>
              <a:t>Bank of India v. Grains &amp; Gunny Agencies </a:t>
            </a:r>
            <a:r>
              <a:rPr lang="en-US" dirty="0"/>
              <a:t>the court held that if the goods are lost or destroyed due to the negligence of servant of Bailee, then in such case as well Bailee shall be liable. </a:t>
            </a:r>
            <a:endParaRPr lang="en-IN" dirty="0"/>
          </a:p>
        </p:txBody>
      </p:sp>
    </p:spTree>
    <p:extLst>
      <p:ext uri="{BB962C8B-B14F-4D97-AF65-F5344CB8AC3E}">
        <p14:creationId xmlns:p14="http://schemas.microsoft.com/office/powerpoint/2010/main" val="76749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E8BE50-1C74-E70F-9D43-A8737D85FAFB}"/>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16131E67-F752-4393-74DC-0935ECA7C4B0}"/>
              </a:ext>
            </a:extLst>
          </p:cNvPr>
          <p:cNvSpPr txBox="1"/>
          <p:nvPr/>
        </p:nvSpPr>
        <p:spPr>
          <a:xfrm>
            <a:off x="1007615" y="938320"/>
            <a:ext cx="10027328" cy="1200329"/>
          </a:xfrm>
          <a:prstGeom prst="rect">
            <a:avLst/>
          </a:prstGeom>
          <a:noFill/>
        </p:spPr>
        <p:txBody>
          <a:bodyPr wrap="square">
            <a:spAutoFit/>
          </a:bodyPr>
          <a:lstStyle/>
          <a:p>
            <a:pPr marL="285750" indent="-285750" algn="just">
              <a:buFont typeface="Arial" panose="020B0604020202020204" pitchFamily="34" charset="0"/>
              <a:buChar char="•"/>
            </a:pPr>
            <a:r>
              <a:rPr lang="en-US" b="1" dirty="0"/>
              <a:t>Duty to return accretions to the goods: </a:t>
            </a:r>
            <a:r>
              <a:rPr lang="en-US" dirty="0"/>
              <a:t>In the absence of any contract to the contrary, the bailee must deliver to the bailor, or according to his directions, any increase or profit which have accrued from the goods bailed. For example, A leaves a cow in the custody of B to be taken care of. The cow has a calf. B is bound to deliver the calf as well as the cow to A. </a:t>
            </a:r>
            <a:r>
              <a:rPr lang="en-IN" dirty="0"/>
              <a:t>(Section 163).</a:t>
            </a:r>
          </a:p>
        </p:txBody>
      </p:sp>
    </p:spTree>
    <p:extLst>
      <p:ext uri="{BB962C8B-B14F-4D97-AF65-F5344CB8AC3E}">
        <p14:creationId xmlns:p14="http://schemas.microsoft.com/office/powerpoint/2010/main" val="1286142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C1B4-C9A9-1388-A366-5F1FA0C3F3D5}"/>
              </a:ext>
            </a:extLst>
          </p:cNvPr>
          <p:cNvSpPr>
            <a:spLocks noGrp="1"/>
          </p:cNvSpPr>
          <p:nvPr>
            <p:ph type="title"/>
          </p:nvPr>
        </p:nvSpPr>
        <p:spPr/>
        <p:txBody>
          <a:bodyPr/>
          <a:lstStyle/>
          <a:p>
            <a:r>
              <a:rPr lang="en-IN" dirty="0"/>
              <a:t>Bailor’s Rights</a:t>
            </a:r>
          </a:p>
        </p:txBody>
      </p:sp>
      <p:sp>
        <p:nvSpPr>
          <p:cNvPr id="3" name="Content Placeholder 2">
            <a:extLst>
              <a:ext uri="{FF2B5EF4-FFF2-40B4-BE49-F238E27FC236}">
                <a16:creationId xmlns:a16="http://schemas.microsoft.com/office/drawing/2014/main" id="{B78481F4-02B6-5E65-1249-04722C285776}"/>
              </a:ext>
            </a:extLst>
          </p:cNvPr>
          <p:cNvSpPr>
            <a:spLocks noGrp="1"/>
          </p:cNvSpPr>
          <p:nvPr>
            <p:ph idx="1"/>
          </p:nvPr>
        </p:nvSpPr>
        <p:spPr/>
        <p:txBody>
          <a:bodyPr>
            <a:normAutofit fontScale="70000" lnSpcReduction="20000"/>
          </a:bodyPr>
          <a:lstStyle/>
          <a:p>
            <a:pPr marL="0" indent="0" algn="just">
              <a:buNone/>
            </a:pPr>
            <a:r>
              <a:rPr lang="en-US" dirty="0"/>
              <a:t>As such Indian Contract Act, 1872 does not provide for Rights of a Bailor. But Rights of a Bailor is same as Duties of the Bailee i.e. Rights of Bailor = Duties of Bailee.</a:t>
            </a:r>
          </a:p>
          <a:p>
            <a:pPr algn="just"/>
            <a:r>
              <a:rPr lang="en-IN" dirty="0"/>
              <a:t>Enforcement of bailee's duties</a:t>
            </a:r>
          </a:p>
          <a:p>
            <a:pPr algn="just"/>
            <a:r>
              <a:rPr lang="en-IN" dirty="0"/>
              <a:t>Right to claim damages</a:t>
            </a:r>
          </a:p>
          <a:p>
            <a:pPr algn="just"/>
            <a:r>
              <a:rPr lang="en-US" dirty="0"/>
              <a:t>Right to avoid the contract</a:t>
            </a:r>
          </a:p>
          <a:p>
            <a:pPr algn="just"/>
            <a:r>
              <a:rPr lang="en-US" dirty="0"/>
              <a:t>Right to get back the goods</a:t>
            </a:r>
          </a:p>
          <a:p>
            <a:pPr algn="just"/>
            <a:r>
              <a:rPr lang="en-US" dirty="0"/>
              <a:t>Right to share profit-The bailor has a right to share with bailee any profit earned from the goods bailed if it is so provided by the contract.</a:t>
            </a:r>
          </a:p>
          <a:p>
            <a:pPr algn="just"/>
            <a:r>
              <a:rPr lang="en-US" dirty="0"/>
              <a:t>Expenses of separation-If the bailee has mixed the goods of bailor with someone other goods not belonging to bailor without the consent of the bailor, the bailor has a right to get from bailee the expenses which he has to bear for the separation of his goods from others. </a:t>
            </a:r>
          </a:p>
        </p:txBody>
      </p:sp>
      <p:sp>
        <p:nvSpPr>
          <p:cNvPr id="4" name="Footer Placeholder 3">
            <a:extLst>
              <a:ext uri="{FF2B5EF4-FFF2-40B4-BE49-F238E27FC236}">
                <a16:creationId xmlns:a16="http://schemas.microsoft.com/office/drawing/2014/main" id="{E580B585-23AE-A18B-E624-CFDFE6B5A535}"/>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177252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C26E-1F8B-81B9-C7EB-85B2313E8B87}"/>
              </a:ext>
            </a:extLst>
          </p:cNvPr>
          <p:cNvSpPr>
            <a:spLocks noGrp="1"/>
          </p:cNvSpPr>
          <p:nvPr>
            <p:ph type="title"/>
          </p:nvPr>
        </p:nvSpPr>
        <p:spPr/>
        <p:txBody>
          <a:bodyPr/>
          <a:lstStyle/>
          <a:p>
            <a:r>
              <a:rPr lang="en-IN" dirty="0"/>
              <a:t>Bailee’s Rights</a:t>
            </a:r>
          </a:p>
        </p:txBody>
      </p:sp>
      <p:sp>
        <p:nvSpPr>
          <p:cNvPr id="3" name="Content Placeholder 2">
            <a:extLst>
              <a:ext uri="{FF2B5EF4-FFF2-40B4-BE49-F238E27FC236}">
                <a16:creationId xmlns:a16="http://schemas.microsoft.com/office/drawing/2014/main" id="{3A9F8939-B324-DB9A-EBEF-9CB3C6B4F21B}"/>
              </a:ext>
            </a:extLst>
          </p:cNvPr>
          <p:cNvSpPr>
            <a:spLocks noGrp="1"/>
          </p:cNvSpPr>
          <p:nvPr>
            <p:ph idx="1"/>
          </p:nvPr>
        </p:nvSpPr>
        <p:spPr/>
        <p:txBody>
          <a:bodyPr>
            <a:normAutofit fontScale="62500" lnSpcReduction="20000"/>
          </a:bodyPr>
          <a:lstStyle/>
          <a:p>
            <a:pPr marL="0" indent="0" algn="just">
              <a:buNone/>
            </a:pPr>
            <a:r>
              <a:rPr lang="en-US" dirty="0"/>
              <a:t>The duties of bailor are the rights of bailee and bailee can enforce his rights against the bailor by suing him in case of a default. The rights of bailee are as follows. </a:t>
            </a:r>
          </a:p>
          <a:p>
            <a:pPr algn="just"/>
            <a:r>
              <a:rPr lang="en-IN" dirty="0"/>
              <a:t>Right to claim damages (Section 150).</a:t>
            </a:r>
          </a:p>
          <a:p>
            <a:pPr algn="just"/>
            <a:r>
              <a:rPr lang="en-IN" dirty="0"/>
              <a:t>Right to claim reimbursement (Section 158).</a:t>
            </a:r>
          </a:p>
          <a:p>
            <a:pPr algn="just"/>
            <a:r>
              <a:rPr lang="en-IN" dirty="0"/>
              <a:t>Right to recover losses (Section 158).</a:t>
            </a:r>
          </a:p>
          <a:p>
            <a:pPr algn="just"/>
            <a:r>
              <a:rPr lang="en-US" dirty="0"/>
              <a:t>Right to deliver goods to any one of the joint bailors </a:t>
            </a:r>
            <a:r>
              <a:rPr lang="en-IN" dirty="0"/>
              <a:t>(Section 165).</a:t>
            </a:r>
          </a:p>
          <a:p>
            <a:pPr algn="just"/>
            <a:r>
              <a:rPr lang="en-US" dirty="0"/>
              <a:t>Right to deliver the goods to bailor even if his title is defective </a:t>
            </a:r>
            <a:r>
              <a:rPr lang="en-IN" dirty="0"/>
              <a:t>(Section 166).</a:t>
            </a:r>
          </a:p>
          <a:p>
            <a:pPr algn="just"/>
            <a:r>
              <a:rPr lang="en-IN" dirty="0"/>
              <a:t>Right to remuneration</a:t>
            </a:r>
          </a:p>
          <a:p>
            <a:pPr algn="just"/>
            <a:r>
              <a:rPr lang="en-IN" dirty="0"/>
              <a:t>Right to recover compensation (Section 168) </a:t>
            </a:r>
          </a:p>
          <a:p>
            <a:pPr algn="just"/>
            <a:r>
              <a:rPr lang="en-IN" dirty="0"/>
              <a:t>Right to lien (Section 170-171) </a:t>
            </a:r>
          </a:p>
          <a:p>
            <a:pPr algn="just"/>
            <a:r>
              <a:rPr lang="en-US" dirty="0"/>
              <a:t>Right to suit against a wrongdoer</a:t>
            </a:r>
            <a:r>
              <a:rPr lang="en-IN" dirty="0"/>
              <a:t> (Section 180)</a:t>
            </a:r>
          </a:p>
          <a:p>
            <a:pPr algn="just"/>
            <a:endParaRPr lang="en-IN" dirty="0"/>
          </a:p>
          <a:p>
            <a:pPr algn="just"/>
            <a:endParaRPr lang="en-IN" dirty="0"/>
          </a:p>
        </p:txBody>
      </p:sp>
      <p:sp>
        <p:nvSpPr>
          <p:cNvPr id="4" name="Footer Placeholder 3">
            <a:extLst>
              <a:ext uri="{FF2B5EF4-FFF2-40B4-BE49-F238E27FC236}">
                <a16:creationId xmlns:a16="http://schemas.microsoft.com/office/drawing/2014/main" id="{E1323199-C9D9-4270-55D3-F605F3F6A44F}"/>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342271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3F71-42E2-C6C5-3E71-3159A108DA80}"/>
              </a:ext>
            </a:extLst>
          </p:cNvPr>
          <p:cNvSpPr>
            <a:spLocks noGrp="1"/>
          </p:cNvSpPr>
          <p:nvPr>
            <p:ph type="title"/>
          </p:nvPr>
        </p:nvSpPr>
        <p:spPr/>
        <p:txBody>
          <a:bodyPr/>
          <a:lstStyle/>
          <a:p>
            <a:r>
              <a:rPr lang="en-IN" dirty="0"/>
              <a:t>Kinds of lien</a:t>
            </a:r>
          </a:p>
        </p:txBody>
      </p:sp>
      <p:sp>
        <p:nvSpPr>
          <p:cNvPr id="3" name="Content Placeholder 2">
            <a:extLst>
              <a:ext uri="{FF2B5EF4-FFF2-40B4-BE49-F238E27FC236}">
                <a16:creationId xmlns:a16="http://schemas.microsoft.com/office/drawing/2014/main" id="{086FACAF-BD88-7850-DC21-462703385E53}"/>
              </a:ext>
            </a:extLst>
          </p:cNvPr>
          <p:cNvSpPr>
            <a:spLocks noGrp="1"/>
          </p:cNvSpPr>
          <p:nvPr>
            <p:ph idx="1"/>
          </p:nvPr>
        </p:nvSpPr>
        <p:spPr/>
        <p:txBody>
          <a:bodyPr>
            <a:normAutofit fontScale="92500" lnSpcReduction="20000"/>
          </a:bodyPr>
          <a:lstStyle/>
          <a:p>
            <a:pPr algn="just"/>
            <a:r>
              <a:rPr lang="en-US" dirty="0"/>
              <a:t>Lien of a finder of goods (Section 168)</a:t>
            </a:r>
          </a:p>
          <a:p>
            <a:pPr algn="just"/>
            <a:r>
              <a:rPr lang="en-US" dirty="0"/>
              <a:t>Particular lien of bailee (Section 170)</a:t>
            </a:r>
          </a:p>
          <a:p>
            <a:pPr algn="just"/>
            <a:r>
              <a:rPr lang="en-US" dirty="0"/>
              <a:t>General lien of bankers, factors, wharfingers, attorneys and policy brokers (Section 171)</a:t>
            </a:r>
          </a:p>
          <a:p>
            <a:pPr algn="just"/>
            <a:r>
              <a:rPr lang="en-US" dirty="0"/>
              <a:t>Lien of Pawnees (Sections 173; 174)</a:t>
            </a:r>
          </a:p>
          <a:p>
            <a:pPr algn="just"/>
            <a:r>
              <a:rPr lang="en-US" dirty="0"/>
              <a:t>Lien of agents (Section 221)</a:t>
            </a:r>
          </a:p>
          <a:p>
            <a:pPr algn="just"/>
            <a:r>
              <a:rPr lang="en-US" dirty="0"/>
              <a:t>Unpaid seller’s lien- sec 47, Sale of Goods act, 1930 </a:t>
            </a:r>
          </a:p>
          <a:p>
            <a:pPr algn="just"/>
            <a:r>
              <a:rPr lang="en-US" dirty="0"/>
              <a:t>Partner’s lien – sec 52, Indian partnership act, 1932. </a:t>
            </a:r>
            <a:endParaRPr lang="en-IN" dirty="0"/>
          </a:p>
        </p:txBody>
      </p:sp>
      <p:sp>
        <p:nvSpPr>
          <p:cNvPr id="4" name="Footer Placeholder 3">
            <a:extLst>
              <a:ext uri="{FF2B5EF4-FFF2-40B4-BE49-F238E27FC236}">
                <a16:creationId xmlns:a16="http://schemas.microsoft.com/office/drawing/2014/main" id="{327BEDE2-711A-7933-860F-D205691D44E2}"/>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252764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B0C7D8-01F9-C55C-DD01-A4009208CAA5}"/>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BBEB5166-71EF-714B-D1C9-728DCC5E1762}"/>
              </a:ext>
            </a:extLst>
          </p:cNvPr>
          <p:cNvSpPr txBox="1"/>
          <p:nvPr/>
        </p:nvSpPr>
        <p:spPr>
          <a:xfrm>
            <a:off x="1087514" y="758976"/>
            <a:ext cx="9938551" cy="5632311"/>
          </a:xfrm>
          <a:prstGeom prst="rect">
            <a:avLst/>
          </a:prstGeom>
          <a:noFill/>
        </p:spPr>
        <p:txBody>
          <a:bodyPr wrap="square">
            <a:spAutoFit/>
          </a:bodyPr>
          <a:lstStyle/>
          <a:p>
            <a:pPr algn="just"/>
            <a:r>
              <a:rPr lang="en-US" b="1" dirty="0"/>
              <a:t>Particular Lien: </a:t>
            </a:r>
            <a:r>
              <a:rPr lang="en-US" dirty="0"/>
              <a:t>A lien which can be exercised only on goods in respect of which some payment is due is called particular lien. Where the bailee has, in accordance with the purpose of the bailment, rendered any service involving the exercises of </a:t>
            </a:r>
            <a:r>
              <a:rPr lang="en-US" dirty="0" err="1"/>
              <a:t>labour</a:t>
            </a:r>
            <a:r>
              <a:rPr lang="en-US" dirty="0"/>
              <a:t> or skill in respect of the goods bailed, he has, in the absence of a contract to the contrary, a right to retain such goods until he received due remuneration for the services he has rendered in respect of them (Section 170).</a:t>
            </a:r>
          </a:p>
          <a:p>
            <a:pPr algn="just"/>
            <a:r>
              <a:rPr lang="en-US" dirty="0"/>
              <a:t>For example, A delivers a rough diamond to B, a </a:t>
            </a:r>
            <a:r>
              <a:rPr lang="en-US" dirty="0" err="1"/>
              <a:t>jeweller</a:t>
            </a:r>
            <a:r>
              <a:rPr lang="en-US" dirty="0"/>
              <a:t>, to be cut and polished, which is accordingly done. B is entitled to retain the stone till he is paid for the service he has rendered. Again, A gives cloth to B, a tailor, to make into a coat. B promises A to deliver the coat as soon as it is finished, and to give a three months' credit for the price. B is not entitled to retain the coat. As a general rule a bailee is entitled only to particular lien, which means the right to retain only that particular property in respect of which the charge is due. The right is available subject to certain important conditions. The foremost among them is that the bailee must have rendered some service involving the exercise of </a:t>
            </a:r>
            <a:r>
              <a:rPr lang="en-US" dirty="0" err="1"/>
              <a:t>labour</a:t>
            </a:r>
            <a:r>
              <a:rPr lang="en-US" dirty="0"/>
              <a:t> or skill or expenses incurred in respect of the goods bailed. Further, a bailee's right of lien arises only where "</a:t>
            </a:r>
            <a:r>
              <a:rPr lang="en-US" dirty="0" err="1"/>
              <a:t>Labour</a:t>
            </a:r>
            <a:r>
              <a:rPr lang="en-US" dirty="0"/>
              <a:t> and skill" have been used so as to confer an additional value on the article. So, a person who takes an animal for feeding has no lien, but a veterinary surgeon who has treated the animals has right of lien. Further conditions are that the contract has been fully in accordance with the contract, and goods, as you already know, are still in possession of the bailee and there exists no contract for payment of price in future. </a:t>
            </a:r>
          </a:p>
          <a:p>
            <a:pPr algn="just"/>
            <a:endParaRPr lang="en-US" dirty="0"/>
          </a:p>
          <a:p>
            <a:endParaRPr lang="en-US" dirty="0"/>
          </a:p>
          <a:p>
            <a:endParaRPr lang="en-IN" dirty="0"/>
          </a:p>
        </p:txBody>
      </p:sp>
    </p:spTree>
    <p:extLst>
      <p:ext uri="{BB962C8B-B14F-4D97-AF65-F5344CB8AC3E}">
        <p14:creationId xmlns:p14="http://schemas.microsoft.com/office/powerpoint/2010/main" val="76177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497AC-1A70-579E-3D7E-B6453ECFD1C4}"/>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2D5A1FC6-1F99-77C3-1A18-6E925B978958}"/>
              </a:ext>
            </a:extLst>
          </p:cNvPr>
          <p:cNvSpPr txBox="1"/>
          <p:nvPr/>
        </p:nvSpPr>
        <p:spPr>
          <a:xfrm>
            <a:off x="1114146" y="988004"/>
            <a:ext cx="10124983" cy="1754326"/>
          </a:xfrm>
          <a:prstGeom prst="rect">
            <a:avLst/>
          </a:prstGeom>
          <a:noFill/>
        </p:spPr>
        <p:txBody>
          <a:bodyPr wrap="square">
            <a:spAutoFit/>
          </a:bodyPr>
          <a:lstStyle/>
          <a:p>
            <a:pPr algn="just"/>
            <a:r>
              <a:rPr lang="en-US" b="1" dirty="0"/>
              <a:t>General Lien: </a:t>
            </a:r>
            <a:r>
              <a:rPr lang="en-US" dirty="0"/>
              <a:t>The right of general lien, as provided for in Section 171, means the right to hold the goods bailed as security for a general balance of account. Whereas right of particular lien entitles a bailee to detain only that particular property in respect of which charges are due. Right of general lien entitles the bailee to detain any, goods bailed to him for any amount due to him whether in respect of these goods or any other goods. The right of general lien is privilege and is specially conferred by Section 171 on certain kinds of bailees only. They are bankers, factors, wharfingers, attorneys of a high court, and policy brokers. </a:t>
            </a:r>
            <a:endParaRPr lang="en-IN" dirty="0"/>
          </a:p>
        </p:txBody>
      </p:sp>
    </p:spTree>
    <p:extLst>
      <p:ext uri="{BB962C8B-B14F-4D97-AF65-F5344CB8AC3E}">
        <p14:creationId xmlns:p14="http://schemas.microsoft.com/office/powerpoint/2010/main" val="295430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A5C1-C8F1-50BB-36F0-125C837CB914}"/>
              </a:ext>
            </a:extLst>
          </p:cNvPr>
          <p:cNvSpPr>
            <a:spLocks noGrp="1"/>
          </p:cNvSpPr>
          <p:nvPr>
            <p:ph type="title"/>
          </p:nvPr>
        </p:nvSpPr>
        <p:spPr/>
        <p:txBody>
          <a:bodyPr>
            <a:normAutofit fontScale="90000"/>
          </a:bodyPr>
          <a:lstStyle/>
          <a:p>
            <a:r>
              <a:rPr lang="en-US" dirty="0"/>
              <a:t>Definition - Contract of Bailment (Sec. 148) </a:t>
            </a:r>
            <a:endParaRPr lang="en-IN" dirty="0"/>
          </a:p>
        </p:txBody>
      </p:sp>
      <p:sp>
        <p:nvSpPr>
          <p:cNvPr id="3" name="Content Placeholder 2">
            <a:extLst>
              <a:ext uri="{FF2B5EF4-FFF2-40B4-BE49-F238E27FC236}">
                <a16:creationId xmlns:a16="http://schemas.microsoft.com/office/drawing/2014/main" id="{C4947C9D-8176-4C2D-DA3A-438B4A566FA2}"/>
              </a:ext>
            </a:extLst>
          </p:cNvPr>
          <p:cNvSpPr>
            <a:spLocks noGrp="1"/>
          </p:cNvSpPr>
          <p:nvPr>
            <p:ph idx="1"/>
          </p:nvPr>
        </p:nvSpPr>
        <p:spPr/>
        <p:txBody>
          <a:bodyPr>
            <a:normAutofit fontScale="85000" lnSpcReduction="20000"/>
          </a:bodyPr>
          <a:lstStyle/>
          <a:p>
            <a:r>
              <a:rPr lang="en-US" dirty="0"/>
              <a:t>A ‘bailment’ is the delivery of goods by one person to another for some purpose, upon a contract that they shall, when the purpose is accomplished, be returned or otherwise disposed of according to the directions of the person delivering them. </a:t>
            </a:r>
          </a:p>
          <a:p>
            <a:r>
              <a:rPr lang="en-US" dirty="0"/>
              <a:t>The person delivering the goods is called the "bailor". The person to whom they are delivered is called the "bailee". </a:t>
            </a:r>
          </a:p>
          <a:p>
            <a:r>
              <a:rPr lang="en-US" dirty="0"/>
              <a:t>Section 148 states that if a person already in possession of the goods of another person contracts to holds the goods as a bailee, he becomes the bailee even though the goods may not have been delivered to him by way of bailment in the first place. For example, a seller of goods becomes a bailee if the </a:t>
            </a:r>
            <a:r>
              <a:rPr lang="en-US" dirty="0" err="1"/>
              <a:t>goodscontinue</a:t>
            </a:r>
            <a:r>
              <a:rPr lang="en-US" dirty="0"/>
              <a:t> to be in his possession after sale is complete. Here the original possession of goods was with the seller as the owner of the said goods and after the sale, his possession is converted into a contract of bailment.</a:t>
            </a:r>
            <a:endParaRPr lang="en-IN" dirty="0"/>
          </a:p>
        </p:txBody>
      </p:sp>
      <p:sp>
        <p:nvSpPr>
          <p:cNvPr id="4" name="Footer Placeholder 3">
            <a:extLst>
              <a:ext uri="{FF2B5EF4-FFF2-40B4-BE49-F238E27FC236}">
                <a16:creationId xmlns:a16="http://schemas.microsoft.com/office/drawing/2014/main" id="{E1CDF3A6-E52E-0180-9C8A-C5B446DE9A7E}"/>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393542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FD94-AA8A-5453-06EF-DA04E9CB4C50}"/>
              </a:ext>
            </a:extLst>
          </p:cNvPr>
          <p:cNvSpPr>
            <a:spLocks noGrp="1"/>
          </p:cNvSpPr>
          <p:nvPr>
            <p:ph type="title"/>
          </p:nvPr>
        </p:nvSpPr>
        <p:spPr/>
        <p:txBody>
          <a:bodyPr>
            <a:normAutofit fontScale="90000"/>
          </a:bodyPr>
          <a:lstStyle/>
          <a:p>
            <a:r>
              <a:rPr lang="en-US" dirty="0"/>
              <a:t>Right of Bailor and Bailee Against Wrongdoer </a:t>
            </a:r>
            <a:endParaRPr lang="en-IN" dirty="0"/>
          </a:p>
        </p:txBody>
      </p:sp>
      <p:sp>
        <p:nvSpPr>
          <p:cNvPr id="3" name="Content Placeholder 2">
            <a:extLst>
              <a:ext uri="{FF2B5EF4-FFF2-40B4-BE49-F238E27FC236}">
                <a16:creationId xmlns:a16="http://schemas.microsoft.com/office/drawing/2014/main" id="{FD53F741-615E-7285-0C7A-42EF6134E8E6}"/>
              </a:ext>
            </a:extLst>
          </p:cNvPr>
          <p:cNvSpPr>
            <a:spLocks noGrp="1"/>
          </p:cNvSpPr>
          <p:nvPr>
            <p:ph idx="1"/>
          </p:nvPr>
        </p:nvSpPr>
        <p:spPr/>
        <p:txBody>
          <a:bodyPr>
            <a:normAutofit fontScale="70000" lnSpcReduction="20000"/>
          </a:bodyPr>
          <a:lstStyle/>
          <a:p>
            <a:pPr marL="0" indent="0" algn="just">
              <a:buNone/>
            </a:pPr>
            <a:r>
              <a:rPr lang="en-US" dirty="0"/>
              <a:t>If a third person wrongfully deprives the bailee of the use or possession of the goods bailed, or does them any injury, the bailee is entitled to use such remedies as the owner might have used in the like case if no bailment had been made; and either the bailor or the bailee may bring a suit against a third person for such deprivation or injury. Section 180 of the Act enables a bailee to sue any person who has wrongfully deprived him of the use or possession of the goods bailed or has done them an injury. It says: If a third person wrongfully deprives the bailee of the use of possession of the goods bailed, or does them any injury, the bailee is entitled to use such remedies as the owner might have used is the like case if no bailment had been made; and either the bailor or the bailee may bring a suit against a third person for such deprivation or injury. Section 181 provides for apportionment of the relief obtained by the bailee and reads: Whatever is obtained by way of relief or compensation in any such suit shall, as between the bailor and the bailee, be dealt with according to their respective interests. For example, A, forcefully takes possession of a </a:t>
            </a:r>
            <a:r>
              <a:rPr lang="en-US" dirty="0" err="1"/>
              <a:t>colour</a:t>
            </a:r>
            <a:r>
              <a:rPr lang="en-US" dirty="0"/>
              <a:t> T.V. from B's repair shop. Now either the owner of the T.V. or B may sue A. If B files the suit, he shall hand over the amount received, after deducting his repair charges, to the owner of the T.V.</a:t>
            </a:r>
            <a:endParaRPr lang="en-IN" dirty="0"/>
          </a:p>
        </p:txBody>
      </p:sp>
      <p:sp>
        <p:nvSpPr>
          <p:cNvPr id="4" name="Footer Placeholder 3">
            <a:extLst>
              <a:ext uri="{FF2B5EF4-FFF2-40B4-BE49-F238E27FC236}">
                <a16:creationId xmlns:a16="http://schemas.microsoft.com/office/drawing/2014/main" id="{196EFC1D-9A07-C07C-5D4E-CD3F5D81A966}"/>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11510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6901-2AAB-CF26-9789-8AB7A2A72436}"/>
              </a:ext>
            </a:extLst>
          </p:cNvPr>
          <p:cNvSpPr>
            <a:spLocks noGrp="1"/>
          </p:cNvSpPr>
          <p:nvPr>
            <p:ph type="title"/>
          </p:nvPr>
        </p:nvSpPr>
        <p:spPr/>
        <p:txBody>
          <a:bodyPr/>
          <a:lstStyle/>
          <a:p>
            <a:r>
              <a:rPr lang="en-US" dirty="0"/>
              <a:t>Duties of a Finder of Goods </a:t>
            </a:r>
            <a:endParaRPr lang="en-IN" dirty="0"/>
          </a:p>
        </p:txBody>
      </p:sp>
      <p:sp>
        <p:nvSpPr>
          <p:cNvPr id="3" name="Content Placeholder 2">
            <a:extLst>
              <a:ext uri="{FF2B5EF4-FFF2-40B4-BE49-F238E27FC236}">
                <a16:creationId xmlns:a16="http://schemas.microsoft.com/office/drawing/2014/main" id="{681DBC36-731A-EB43-2275-1F3AE72A6466}"/>
              </a:ext>
            </a:extLst>
          </p:cNvPr>
          <p:cNvSpPr>
            <a:spLocks noGrp="1"/>
          </p:cNvSpPr>
          <p:nvPr>
            <p:ph idx="1"/>
          </p:nvPr>
        </p:nvSpPr>
        <p:spPr/>
        <p:txBody>
          <a:bodyPr>
            <a:normAutofit fontScale="85000" lnSpcReduction="20000"/>
          </a:bodyPr>
          <a:lstStyle/>
          <a:p>
            <a:pPr algn="just"/>
            <a:r>
              <a:rPr lang="en-US" dirty="0"/>
              <a:t>Under Section 71 of the Contract Act, a finder of goods has same duties with regards the goods found, as that of a bailee. Hence, 1) The finder should take reasonable care of the goods found. 2) He should not put the goods for his personal use. 3) He should not mix the goods found with his own goods. 4) It is the duty of the finder of goods to find the real owner of the goods and then to entrust the goods to him. </a:t>
            </a:r>
          </a:p>
          <a:p>
            <a:pPr algn="just"/>
            <a:r>
              <a:rPr lang="en-US" dirty="0"/>
              <a:t>According to section 71 of the Indian Contract Act, 1872 by the finder of lost goods we mean a person who comes across the goods that are unclaimed or whose actual owner is not known. Such a person has to take care of these lost goods as Bailee unless a true owner is found. He has the same responsibility, rights and duties of that of a Bailee as per section 151 of the Indian Contract Act, 1872. He is duty bound to return the goods to the actual owner. He has to take all measures to find actual owners. He cannot refuse the delivery of goods else he will be liable for non- delivery of goods.</a:t>
            </a:r>
            <a:endParaRPr lang="en-IN" dirty="0"/>
          </a:p>
        </p:txBody>
      </p:sp>
      <p:sp>
        <p:nvSpPr>
          <p:cNvPr id="4" name="Footer Placeholder 3">
            <a:extLst>
              <a:ext uri="{FF2B5EF4-FFF2-40B4-BE49-F238E27FC236}">
                <a16:creationId xmlns:a16="http://schemas.microsoft.com/office/drawing/2014/main" id="{5D54532E-3272-2BA2-5FD1-EEC7AEE1EFDA}"/>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754817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4CBC-1DD9-8EBF-3809-E291D757178B}"/>
              </a:ext>
            </a:extLst>
          </p:cNvPr>
          <p:cNvSpPr>
            <a:spLocks noGrp="1"/>
          </p:cNvSpPr>
          <p:nvPr>
            <p:ph type="title"/>
          </p:nvPr>
        </p:nvSpPr>
        <p:spPr/>
        <p:txBody>
          <a:bodyPr/>
          <a:lstStyle/>
          <a:p>
            <a:r>
              <a:rPr lang="en-US" dirty="0"/>
              <a:t>Rights of Finder of Lost Goods</a:t>
            </a:r>
            <a:endParaRPr lang="en-IN" dirty="0"/>
          </a:p>
        </p:txBody>
      </p:sp>
      <p:sp>
        <p:nvSpPr>
          <p:cNvPr id="3" name="Content Placeholder 2">
            <a:extLst>
              <a:ext uri="{FF2B5EF4-FFF2-40B4-BE49-F238E27FC236}">
                <a16:creationId xmlns:a16="http://schemas.microsoft.com/office/drawing/2014/main" id="{EBB413E7-1354-0215-3328-6B0088A5B3CF}"/>
              </a:ext>
            </a:extLst>
          </p:cNvPr>
          <p:cNvSpPr>
            <a:spLocks noGrp="1"/>
          </p:cNvSpPr>
          <p:nvPr>
            <p:ph idx="1"/>
          </p:nvPr>
        </p:nvSpPr>
        <p:spPr/>
        <p:txBody>
          <a:bodyPr>
            <a:normAutofit fontScale="70000" lnSpcReduction="20000"/>
          </a:bodyPr>
          <a:lstStyle/>
          <a:p>
            <a:pPr algn="just"/>
            <a:r>
              <a:rPr lang="en-US" b="1" dirty="0"/>
              <a:t>The right of Lien: </a:t>
            </a:r>
            <a:r>
              <a:rPr lang="en-US" dirty="0"/>
              <a:t>According to section 168 of the Indian Contract Act, 1872 finder of the lost goods can exercise his right of particular lien if the actual owner refuses to make the payment of the expenses incurred to preserve those goods or to find the actual owner. But finder of the lost goods cannot sue him for the same. </a:t>
            </a:r>
          </a:p>
          <a:p>
            <a:pPr algn="just"/>
            <a:r>
              <a:rPr lang="en-US" b="1" dirty="0"/>
              <a:t>The right of Claiming the Award, if announced by the owner: </a:t>
            </a:r>
            <a:r>
              <a:rPr lang="en-US" dirty="0"/>
              <a:t>According to section 168 of the Indian Contract Act, 1872 finder of lost goods cannot sue the actual owner for expenses incurred by him. But he can sue him for the award that is announced by the owner and he refuses to pay the same. For instance, X finds Z’s wallet and gives it to him. Z promises X to give him Rs. 100 for the same. This is a contract of bailment and Z is bound to pay the reward. </a:t>
            </a:r>
          </a:p>
          <a:p>
            <a:pPr algn="just"/>
            <a:r>
              <a:rPr lang="en-US" b="1" dirty="0"/>
              <a:t>Right to sell the goods found: </a:t>
            </a:r>
            <a:r>
              <a:rPr lang="en-US" dirty="0"/>
              <a:t>According to section 169 of the Indian Contract Act, 1872 finder of the lost goods also have the right to sell the goods on certain circumstances i.e. either he could not find the actual owner after taking all due diligence or the goods or of such nature that their value might perish. </a:t>
            </a:r>
            <a:endParaRPr lang="en-IN" dirty="0"/>
          </a:p>
        </p:txBody>
      </p:sp>
      <p:sp>
        <p:nvSpPr>
          <p:cNvPr id="4" name="Footer Placeholder 3">
            <a:extLst>
              <a:ext uri="{FF2B5EF4-FFF2-40B4-BE49-F238E27FC236}">
                <a16:creationId xmlns:a16="http://schemas.microsoft.com/office/drawing/2014/main" id="{2D6CD6ED-0065-3D79-5B52-430A29D42B5F}"/>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3636856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70DE-AC7D-0544-76E8-E8D95F503997}"/>
              </a:ext>
            </a:extLst>
          </p:cNvPr>
          <p:cNvSpPr>
            <a:spLocks noGrp="1"/>
          </p:cNvSpPr>
          <p:nvPr>
            <p:ph type="title"/>
          </p:nvPr>
        </p:nvSpPr>
        <p:spPr/>
        <p:txBody>
          <a:bodyPr>
            <a:normAutofit fontScale="90000"/>
          </a:bodyPr>
          <a:lstStyle/>
          <a:p>
            <a:r>
              <a:rPr lang="en-US" dirty="0"/>
              <a:t>Distinction between Bailee’s Particular and General Lien</a:t>
            </a:r>
            <a:endParaRPr lang="en-IN" dirty="0"/>
          </a:p>
        </p:txBody>
      </p:sp>
      <p:sp>
        <p:nvSpPr>
          <p:cNvPr id="3" name="Text Placeholder 2">
            <a:extLst>
              <a:ext uri="{FF2B5EF4-FFF2-40B4-BE49-F238E27FC236}">
                <a16:creationId xmlns:a16="http://schemas.microsoft.com/office/drawing/2014/main" id="{9DF24C24-9A05-C9AD-86E7-B0C5B3396CE3}"/>
              </a:ext>
            </a:extLst>
          </p:cNvPr>
          <p:cNvSpPr>
            <a:spLocks noGrp="1"/>
          </p:cNvSpPr>
          <p:nvPr>
            <p:ph type="body" idx="1"/>
          </p:nvPr>
        </p:nvSpPr>
        <p:spPr/>
        <p:txBody>
          <a:bodyPr/>
          <a:lstStyle/>
          <a:p>
            <a:r>
              <a:rPr lang="en-IN" dirty="0"/>
              <a:t>Bailee’s particular lien </a:t>
            </a:r>
          </a:p>
        </p:txBody>
      </p:sp>
      <p:sp>
        <p:nvSpPr>
          <p:cNvPr id="4" name="Content Placeholder 3">
            <a:extLst>
              <a:ext uri="{FF2B5EF4-FFF2-40B4-BE49-F238E27FC236}">
                <a16:creationId xmlns:a16="http://schemas.microsoft.com/office/drawing/2014/main" id="{7AFBBE64-0FDD-8BCC-1DB6-7AC75B0106D1}"/>
              </a:ext>
            </a:extLst>
          </p:cNvPr>
          <p:cNvSpPr>
            <a:spLocks noGrp="1"/>
          </p:cNvSpPr>
          <p:nvPr>
            <p:ph sz="half" idx="2"/>
          </p:nvPr>
        </p:nvSpPr>
        <p:spPr/>
        <p:txBody>
          <a:bodyPr>
            <a:normAutofit fontScale="70000" lnSpcReduction="20000"/>
          </a:bodyPr>
          <a:lstStyle/>
          <a:p>
            <a:pPr algn="just"/>
            <a:r>
              <a:rPr lang="en-US" dirty="0"/>
              <a:t>Particular lien gives right to retain only such goods in respect of which charges due remain unpaid. </a:t>
            </a:r>
          </a:p>
          <a:p>
            <a:pPr algn="just"/>
            <a:r>
              <a:rPr lang="en-US" dirty="0"/>
              <a:t>Particular lien can be exercised only when some </a:t>
            </a:r>
            <a:r>
              <a:rPr lang="en-US" dirty="0" err="1"/>
              <a:t>labour</a:t>
            </a:r>
            <a:r>
              <a:rPr lang="en-US" dirty="0"/>
              <a:t> or skill has been expended on the goods, resulting in an increase in value of goods.</a:t>
            </a:r>
          </a:p>
          <a:p>
            <a:pPr algn="just"/>
            <a:r>
              <a:rPr lang="en-US" dirty="0"/>
              <a:t>Every bailee is entitled to particular lien. </a:t>
            </a:r>
            <a:endParaRPr lang="en-IN" dirty="0"/>
          </a:p>
        </p:txBody>
      </p:sp>
      <p:sp>
        <p:nvSpPr>
          <p:cNvPr id="5" name="Text Placeholder 4">
            <a:extLst>
              <a:ext uri="{FF2B5EF4-FFF2-40B4-BE49-F238E27FC236}">
                <a16:creationId xmlns:a16="http://schemas.microsoft.com/office/drawing/2014/main" id="{7FFFA793-5734-7EF5-8294-785F4BA85844}"/>
              </a:ext>
            </a:extLst>
          </p:cNvPr>
          <p:cNvSpPr>
            <a:spLocks noGrp="1"/>
          </p:cNvSpPr>
          <p:nvPr>
            <p:ph type="body" sz="quarter" idx="3"/>
          </p:nvPr>
        </p:nvSpPr>
        <p:spPr/>
        <p:txBody>
          <a:bodyPr/>
          <a:lstStyle/>
          <a:p>
            <a:r>
              <a:rPr lang="en-IN" b="1" dirty="0"/>
              <a:t>B</a:t>
            </a:r>
            <a:r>
              <a:rPr lang="en-IN" dirty="0"/>
              <a:t>ailee’s general lien </a:t>
            </a:r>
          </a:p>
        </p:txBody>
      </p:sp>
      <p:sp>
        <p:nvSpPr>
          <p:cNvPr id="6" name="Content Placeholder 5">
            <a:extLst>
              <a:ext uri="{FF2B5EF4-FFF2-40B4-BE49-F238E27FC236}">
                <a16:creationId xmlns:a16="http://schemas.microsoft.com/office/drawing/2014/main" id="{1038DFD8-AED6-78F6-7272-09820DC8CB74}"/>
              </a:ext>
            </a:extLst>
          </p:cNvPr>
          <p:cNvSpPr>
            <a:spLocks noGrp="1"/>
          </p:cNvSpPr>
          <p:nvPr>
            <p:ph sz="quarter" idx="4"/>
          </p:nvPr>
        </p:nvSpPr>
        <p:spPr/>
        <p:txBody>
          <a:bodyPr>
            <a:normAutofit fontScale="70000" lnSpcReduction="20000"/>
          </a:bodyPr>
          <a:lstStyle/>
          <a:p>
            <a:pPr algn="just"/>
            <a:r>
              <a:rPr lang="en-US" dirty="0"/>
              <a:t>General lien gives right to retain any goods belonging to another person for any amount due from him.</a:t>
            </a:r>
          </a:p>
          <a:p>
            <a:pPr algn="just"/>
            <a:r>
              <a:rPr lang="en-US" dirty="0"/>
              <a:t>General lien may be exercised even though no </a:t>
            </a:r>
            <a:r>
              <a:rPr lang="en-US" dirty="0" err="1"/>
              <a:t>labour</a:t>
            </a:r>
            <a:r>
              <a:rPr lang="en-US" dirty="0"/>
              <a:t> or skill has been expended on the goods. </a:t>
            </a:r>
          </a:p>
          <a:p>
            <a:pPr algn="just"/>
            <a:r>
              <a:rPr lang="en-US" dirty="0"/>
              <a:t>General lien can be exercised by only such persons as are specified u/s 171. e.g., bankers, factors, wharfingers, </a:t>
            </a:r>
            <a:r>
              <a:rPr lang="en-US" dirty="0" err="1"/>
              <a:t>Attomeys</a:t>
            </a:r>
            <a:r>
              <a:rPr lang="en-US" dirty="0"/>
              <a:t> of High Court, policy brokers. Any other bailee may exercise general lien if there is an agreement to this effect. </a:t>
            </a:r>
            <a:endParaRPr lang="en-IN" dirty="0"/>
          </a:p>
        </p:txBody>
      </p:sp>
      <p:sp>
        <p:nvSpPr>
          <p:cNvPr id="7" name="Footer Placeholder 6">
            <a:extLst>
              <a:ext uri="{FF2B5EF4-FFF2-40B4-BE49-F238E27FC236}">
                <a16:creationId xmlns:a16="http://schemas.microsoft.com/office/drawing/2014/main" id="{17389C6D-0753-F33F-CA4B-85027550AFDC}"/>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3694166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2159-DBDE-4778-BE7A-C2222D016BED}"/>
              </a:ext>
            </a:extLst>
          </p:cNvPr>
          <p:cNvSpPr>
            <a:spLocks noGrp="1"/>
          </p:cNvSpPr>
          <p:nvPr>
            <p:ph type="title"/>
          </p:nvPr>
        </p:nvSpPr>
        <p:spPr/>
        <p:txBody>
          <a:bodyPr/>
          <a:lstStyle/>
          <a:p>
            <a:r>
              <a:rPr lang="en-IN" dirty="0"/>
              <a:t>Termination of Bailment</a:t>
            </a:r>
          </a:p>
        </p:txBody>
      </p:sp>
      <p:sp>
        <p:nvSpPr>
          <p:cNvPr id="3" name="Content Placeholder 2">
            <a:extLst>
              <a:ext uri="{FF2B5EF4-FFF2-40B4-BE49-F238E27FC236}">
                <a16:creationId xmlns:a16="http://schemas.microsoft.com/office/drawing/2014/main" id="{4CEC8E71-E6B3-BE78-E416-183351A0376B}"/>
              </a:ext>
            </a:extLst>
          </p:cNvPr>
          <p:cNvSpPr>
            <a:spLocks noGrp="1"/>
          </p:cNvSpPr>
          <p:nvPr>
            <p:ph idx="1"/>
          </p:nvPr>
        </p:nvSpPr>
        <p:spPr/>
        <p:txBody>
          <a:bodyPr>
            <a:normAutofit lnSpcReduction="10000"/>
          </a:bodyPr>
          <a:lstStyle/>
          <a:p>
            <a:pPr algn="just"/>
            <a:r>
              <a:rPr lang="en-US" dirty="0"/>
              <a:t>On the expiry of fixed 'period</a:t>
            </a:r>
          </a:p>
          <a:p>
            <a:pPr algn="just"/>
            <a:r>
              <a:rPr lang="en-US" dirty="0"/>
              <a:t>On the fulfilment of the object</a:t>
            </a:r>
          </a:p>
          <a:p>
            <a:pPr algn="just"/>
            <a:r>
              <a:rPr lang="en-US" dirty="0"/>
              <a:t>Inconsistent use of bailed goods</a:t>
            </a:r>
          </a:p>
          <a:p>
            <a:pPr algn="just"/>
            <a:r>
              <a:rPr lang="en-US" dirty="0"/>
              <a:t>Destruction of the subject matter</a:t>
            </a:r>
          </a:p>
          <a:p>
            <a:pPr algn="just"/>
            <a:r>
              <a:rPr lang="en-IN" dirty="0"/>
              <a:t>Termination of gratuitous bailment</a:t>
            </a:r>
            <a:endParaRPr lang="en-US" dirty="0"/>
          </a:p>
          <a:p>
            <a:pPr algn="just"/>
            <a:r>
              <a:rPr lang="en-US" dirty="0"/>
              <a:t>Death: A gratuitous bailment is terminated by the death of either the bailor or the bailee. Sec. 162.</a:t>
            </a:r>
            <a:endParaRPr lang="en-IN" dirty="0"/>
          </a:p>
        </p:txBody>
      </p:sp>
      <p:sp>
        <p:nvSpPr>
          <p:cNvPr id="4" name="Footer Placeholder 3">
            <a:extLst>
              <a:ext uri="{FF2B5EF4-FFF2-40B4-BE49-F238E27FC236}">
                <a16:creationId xmlns:a16="http://schemas.microsoft.com/office/drawing/2014/main" id="{B71771C4-61CC-9E6A-DABA-18ADDD49A2C9}"/>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47843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3FC6CB-04D1-3D51-3B41-ADADEDC07666}"/>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8147A835-5226-6D57-96C9-BC4B21AEB257}"/>
              </a:ext>
            </a:extLst>
          </p:cNvPr>
          <p:cNvSpPr txBox="1"/>
          <p:nvPr/>
        </p:nvSpPr>
        <p:spPr>
          <a:xfrm>
            <a:off x="1100831" y="849543"/>
            <a:ext cx="9880847" cy="4801314"/>
          </a:xfrm>
          <a:prstGeom prst="rect">
            <a:avLst/>
          </a:prstGeom>
          <a:noFill/>
        </p:spPr>
        <p:txBody>
          <a:bodyPr wrap="square">
            <a:spAutoFit/>
          </a:bodyPr>
          <a:lstStyle/>
          <a:p>
            <a:pPr marL="285750" indent="-285750">
              <a:buFont typeface="Arial" panose="020B0604020202020204" pitchFamily="34" charset="0"/>
              <a:buChar char="•"/>
            </a:pPr>
            <a:r>
              <a:rPr lang="en-US" dirty="0"/>
              <a:t>Only ‘</a:t>
            </a:r>
            <a:r>
              <a:rPr lang="en-US" b="1" dirty="0"/>
              <a:t>goods</a:t>
            </a:r>
            <a:r>
              <a:rPr lang="en-US" dirty="0"/>
              <a:t>’ can be bailed and thus, only </a:t>
            </a:r>
            <a:r>
              <a:rPr lang="en-US" b="1" dirty="0"/>
              <a:t>movable goods </a:t>
            </a:r>
            <a:r>
              <a:rPr lang="en-US" dirty="0"/>
              <a:t>can be the subject matter of bailment. Current money or legal tender cannot be bailed. </a:t>
            </a:r>
          </a:p>
          <a:p>
            <a:pPr marL="285750" indent="-285750">
              <a:buFont typeface="Arial" panose="020B0604020202020204" pitchFamily="34" charset="0"/>
              <a:buChar char="•"/>
            </a:pPr>
            <a:r>
              <a:rPr lang="en-US" dirty="0"/>
              <a:t>Deposition of money in a bank is not bailment as money is not ‘goods’ and the same money is not returned to the client. But the coins and notes that are no longer legal tender and are more or less just objects of curiosity, then they can be bailed. </a:t>
            </a:r>
          </a:p>
          <a:p>
            <a:pPr marL="285750" indent="-285750">
              <a:buFont typeface="Arial" panose="020B0604020202020204" pitchFamily="34" charset="0"/>
              <a:buChar char="•"/>
            </a:pPr>
            <a:r>
              <a:rPr lang="en-US" b="1" dirty="0"/>
              <a:t>Mere custody </a:t>
            </a:r>
            <a:r>
              <a:rPr lang="en-US" dirty="0"/>
              <a:t>of goods is not the same as delivery of possession. A guest who uses the goods of the host during a party is not a bailee. Similarly, it was held in </a:t>
            </a:r>
            <a:r>
              <a:rPr lang="en-US" b="1" dirty="0"/>
              <a:t>Reaves vs. Capper </a:t>
            </a:r>
            <a:r>
              <a:rPr lang="en-US" dirty="0"/>
              <a:t>that a servant in custody of certain goods by the nature of his job is not a bailee. Similarly, a servant holding his master’s umbrella is not a bailee but is a custodian. </a:t>
            </a:r>
          </a:p>
          <a:p>
            <a:pPr marL="285750" indent="-285750">
              <a:buFont typeface="Arial" panose="020B0604020202020204" pitchFamily="34" charset="0"/>
              <a:buChar char="•"/>
            </a:pPr>
            <a:r>
              <a:rPr lang="en-US" dirty="0"/>
              <a:t>Similarly, hiring and storing goods in a bank locker by itself is not bailment thought there is delivery of goods to the bank premises. The goods are in no way entrusted to the bank. A bank cannot be presumed to know what goods are stored in any given locker at all the times. If a bank is given actual and exclusive possession of the property inside a locker by the person who hired the locker, only then can bailment under Section 148 can be presumed.</a:t>
            </a:r>
          </a:p>
          <a:p>
            <a:r>
              <a:rPr lang="en-US" dirty="0"/>
              <a:t>In </a:t>
            </a:r>
            <a:r>
              <a:rPr lang="en-US" b="1" dirty="0"/>
              <a:t>Atul Mehra vs. Bank of Maharashtra [AIR 2003 P&amp;H 11], </a:t>
            </a:r>
            <a:r>
              <a:rPr lang="en-US" dirty="0"/>
              <a:t>it was held that mere hiring of a bank’s locker and storing things in it would not constitute a bailment. But the position changes completely if the locker in the safe deposit vault of the bank can be operated even without the key of the customer. </a:t>
            </a:r>
            <a:endParaRPr lang="en-IN" dirty="0"/>
          </a:p>
        </p:txBody>
      </p:sp>
    </p:spTree>
    <p:extLst>
      <p:ext uri="{BB962C8B-B14F-4D97-AF65-F5344CB8AC3E}">
        <p14:creationId xmlns:p14="http://schemas.microsoft.com/office/powerpoint/2010/main" val="42535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BA2BF9-6810-15DC-99DA-4759F34642D7}"/>
              </a:ext>
            </a:extLst>
          </p:cNvPr>
          <p:cNvSpPr>
            <a:spLocks noGrp="1"/>
          </p:cNvSpPr>
          <p:nvPr>
            <p:ph type="ftr" sz="quarter" idx="11"/>
          </p:nvPr>
        </p:nvSpPr>
        <p:spPr/>
        <p:txBody>
          <a:bodyPr/>
          <a:lstStyle/>
          <a:p>
            <a:r>
              <a:rPr lang="en-IN" dirty="0"/>
              <a:t>SAMIUDDIN__ CONTRACT II</a:t>
            </a:r>
          </a:p>
        </p:txBody>
      </p:sp>
      <p:sp>
        <p:nvSpPr>
          <p:cNvPr id="4" name="TextBox 3">
            <a:extLst>
              <a:ext uri="{FF2B5EF4-FFF2-40B4-BE49-F238E27FC236}">
                <a16:creationId xmlns:a16="http://schemas.microsoft.com/office/drawing/2014/main" id="{3BD28DAA-8EAA-C337-6693-1DD13F329871}"/>
              </a:ext>
            </a:extLst>
          </p:cNvPr>
          <p:cNvSpPr txBox="1"/>
          <p:nvPr/>
        </p:nvSpPr>
        <p:spPr>
          <a:xfrm>
            <a:off x="1127464" y="774940"/>
            <a:ext cx="9880847" cy="4539704"/>
          </a:xfrm>
          <a:prstGeom prst="rect">
            <a:avLst/>
          </a:prstGeom>
          <a:noFill/>
        </p:spPr>
        <p:txBody>
          <a:bodyPr wrap="square">
            <a:spAutoFit/>
          </a:bodyPr>
          <a:lstStyle/>
          <a:p>
            <a:pPr marL="285750" indent="-285750" algn="just">
              <a:buFont typeface="Arial" panose="020B0604020202020204" pitchFamily="34" charset="0"/>
              <a:buChar char="•"/>
            </a:pPr>
            <a:r>
              <a:rPr lang="en-US" sz="1700" dirty="0"/>
              <a:t>A hired a locker in a bank and kept some of his valuables in it. He was given one key to open the locker. But the bank manager of the particular branch had fraudulently filed the levers of the locks of the lockers. Thus, the lockers could be opened even without the key of the customers. A’s valuables went missing. A’s control over the valuables in that locker had gone because the locker could be operated even without A’s key. The bank was liable for the loss of A’s belongings from the locker as it became a bailee. This example is similar to the case of </a:t>
            </a:r>
            <a:r>
              <a:rPr lang="en-US" sz="1700" b="1" dirty="0"/>
              <a:t>National Bank of Lahore vs. </a:t>
            </a:r>
            <a:r>
              <a:rPr lang="en-US" sz="1700" b="1" dirty="0" err="1"/>
              <a:t>Sohan</a:t>
            </a:r>
            <a:r>
              <a:rPr lang="en-US" sz="1700" b="1" dirty="0"/>
              <a:t> Lal [AIR 1962 </a:t>
            </a:r>
            <a:r>
              <a:rPr lang="en-US" sz="1700" b="1" dirty="0" err="1"/>
              <a:t>Punj</a:t>
            </a:r>
            <a:r>
              <a:rPr lang="en-US" sz="1700" b="1" dirty="0"/>
              <a:t>. 534]</a:t>
            </a:r>
          </a:p>
          <a:p>
            <a:pPr marL="285750" indent="-285750" algn="just">
              <a:buFont typeface="Arial" panose="020B0604020202020204" pitchFamily="34" charset="0"/>
              <a:buChar char="•"/>
            </a:pPr>
            <a:r>
              <a:rPr lang="en-US" sz="1700" dirty="0"/>
              <a:t>Thus, it is clear that the nature of possession is very important to determine whether a delivery is for bailment or not. If the owner continues to have control over the goods, there can be no bailment. </a:t>
            </a:r>
            <a:endParaRPr lang="en-US" sz="1700" b="1" dirty="0"/>
          </a:p>
          <a:p>
            <a:pPr marL="285750" indent="-285750" algn="just">
              <a:buFont typeface="Arial" panose="020B0604020202020204" pitchFamily="34" charset="0"/>
              <a:buChar char="•"/>
            </a:pPr>
            <a:r>
              <a:rPr lang="en-US" sz="1700" b="1" dirty="0"/>
              <a:t> </a:t>
            </a:r>
            <a:r>
              <a:rPr lang="en-US" sz="1700" dirty="0"/>
              <a:t>To create a bailment, the bailee must </a:t>
            </a:r>
            <a:r>
              <a:rPr lang="en-US" sz="1700" b="1" dirty="0"/>
              <a:t>intend to possess </a:t>
            </a:r>
            <a:r>
              <a:rPr lang="en-US" sz="1700" dirty="0"/>
              <a:t>and in some way physically possess or control the bailed goods or property. In a situation where a person keeps the goods in possession of another person but in fact, continues to have control over such goods, there is no delivery for the purpose of bailment. </a:t>
            </a:r>
          </a:p>
          <a:p>
            <a:pPr marL="285750" indent="-285750" algn="just">
              <a:buFont typeface="Arial" panose="020B0604020202020204" pitchFamily="34" charset="0"/>
              <a:buChar char="•"/>
            </a:pPr>
            <a:r>
              <a:rPr lang="en-US" sz="1700" dirty="0"/>
              <a:t>The delivery of possession does not mean that the bailee now represents the bailor with respected to the bailed goods. The bailee only has certain power over the property of the bailor with his permission. The bailee has no power to make contracts on behalf of the bailor or make the bailor liable for his own acts with the goods bailed. </a:t>
            </a:r>
          </a:p>
          <a:p>
            <a:pPr marL="285750" indent="-285750" algn="just">
              <a:buFont typeface="Arial" panose="020B0604020202020204" pitchFamily="34" charset="0"/>
              <a:buChar char="•"/>
            </a:pPr>
            <a:r>
              <a:rPr lang="en-US" sz="1700" dirty="0"/>
              <a:t>Example: If a person delivers his damaged car to a garage for repair under his insurance policy, the insurance company becomes a bailee and the garage a </a:t>
            </a:r>
            <a:r>
              <a:rPr lang="en-US" sz="1700" dirty="0" err="1"/>
              <a:t>subbailee</a:t>
            </a:r>
            <a:r>
              <a:rPr lang="en-US" sz="1700" dirty="0"/>
              <a:t>. If the car is stolen from the garage or destroyed by fire in the garage, both – the insurance company and the garage will be liable to the owner of the car, the bailor. </a:t>
            </a:r>
            <a:endParaRPr lang="en-IN" sz="1700" b="1" dirty="0"/>
          </a:p>
        </p:txBody>
      </p:sp>
    </p:spTree>
    <p:extLst>
      <p:ext uri="{BB962C8B-B14F-4D97-AF65-F5344CB8AC3E}">
        <p14:creationId xmlns:p14="http://schemas.microsoft.com/office/powerpoint/2010/main" val="350621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F92B-8886-2BFE-D098-FFB5B77E757D}"/>
              </a:ext>
            </a:extLst>
          </p:cNvPr>
          <p:cNvSpPr>
            <a:spLocks noGrp="1"/>
          </p:cNvSpPr>
          <p:nvPr>
            <p:ph type="title"/>
          </p:nvPr>
        </p:nvSpPr>
        <p:spPr/>
        <p:txBody>
          <a:bodyPr/>
          <a:lstStyle/>
          <a:p>
            <a:r>
              <a:rPr lang="en-US" dirty="0"/>
              <a:t>Modes of Delivery (Sec.149)</a:t>
            </a:r>
            <a:endParaRPr lang="en-IN" dirty="0"/>
          </a:p>
        </p:txBody>
      </p:sp>
      <p:sp>
        <p:nvSpPr>
          <p:cNvPr id="3" name="Content Placeholder 2">
            <a:extLst>
              <a:ext uri="{FF2B5EF4-FFF2-40B4-BE49-F238E27FC236}">
                <a16:creationId xmlns:a16="http://schemas.microsoft.com/office/drawing/2014/main" id="{CDB7AB31-4BF7-4AC6-1FEE-3F2230A50B6A}"/>
              </a:ext>
            </a:extLst>
          </p:cNvPr>
          <p:cNvSpPr>
            <a:spLocks noGrp="1"/>
          </p:cNvSpPr>
          <p:nvPr>
            <p:ph idx="1"/>
          </p:nvPr>
        </p:nvSpPr>
        <p:spPr/>
        <p:txBody>
          <a:bodyPr>
            <a:normAutofit fontScale="70000" lnSpcReduction="20000"/>
          </a:bodyPr>
          <a:lstStyle/>
          <a:p>
            <a:r>
              <a:rPr lang="en-IN" dirty="0"/>
              <a:t>Actual delivery</a:t>
            </a:r>
          </a:p>
          <a:p>
            <a:pPr marL="0" indent="0">
              <a:buNone/>
            </a:pPr>
            <a:r>
              <a:rPr lang="en-US" dirty="0"/>
              <a:t>Transfer of physical possession of goods from one person to another. Here, the bailor hands over the physical possession of the goods to the bailee.</a:t>
            </a:r>
            <a:endParaRPr lang="en-IN" dirty="0"/>
          </a:p>
          <a:p>
            <a:r>
              <a:rPr lang="en-IN" dirty="0"/>
              <a:t>Symbolic delivery </a:t>
            </a:r>
          </a:p>
          <a:p>
            <a:pPr marL="0" indent="0">
              <a:buNone/>
            </a:pPr>
            <a:r>
              <a:rPr lang="en-US" dirty="0"/>
              <a:t>Physical possession of goods is not actually transferred. A person does some act resulting in transfer of possession to any other person.</a:t>
            </a:r>
            <a:endParaRPr lang="en-IN" dirty="0"/>
          </a:p>
          <a:p>
            <a:pPr marL="0" indent="0">
              <a:buNone/>
            </a:pPr>
            <a:r>
              <a:rPr lang="en-US" dirty="0"/>
              <a:t>Examples: Delivery of keys of a car to a friend, Delivery of a railway receipt.</a:t>
            </a:r>
          </a:p>
          <a:p>
            <a:r>
              <a:rPr lang="en-IN" dirty="0"/>
              <a:t>Constructive delivery</a:t>
            </a:r>
          </a:p>
          <a:p>
            <a:pPr marL="0" indent="0">
              <a:buNone/>
            </a:pPr>
            <a:r>
              <a:rPr lang="en-US" dirty="0"/>
              <a:t>If A person is already in possession of goods of owner. Such person contracts to hold the goods as a bailee for a third person. Then –Such person becomes the bailee, and the third person becomes the bailor. Constructive delivery is an action that the law treats as the equivalent of actual delivery. </a:t>
            </a:r>
            <a:endParaRPr lang="en-IN" dirty="0"/>
          </a:p>
        </p:txBody>
      </p:sp>
      <p:sp>
        <p:nvSpPr>
          <p:cNvPr id="4" name="Footer Placeholder 3">
            <a:extLst>
              <a:ext uri="{FF2B5EF4-FFF2-40B4-BE49-F238E27FC236}">
                <a16:creationId xmlns:a16="http://schemas.microsoft.com/office/drawing/2014/main" id="{B1B51AAB-3E92-141F-E38F-D6C31253BE5B}"/>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146328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EA5F52-64DF-76AE-D739-4B62547DB392}"/>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6B7D96D6-03E1-5749-3BE5-8A72DF8D4F17}"/>
              </a:ext>
            </a:extLst>
          </p:cNvPr>
          <p:cNvSpPr txBox="1"/>
          <p:nvPr/>
        </p:nvSpPr>
        <p:spPr>
          <a:xfrm>
            <a:off x="1024631" y="760520"/>
            <a:ext cx="10142738" cy="4247317"/>
          </a:xfrm>
          <a:prstGeom prst="rect">
            <a:avLst/>
          </a:prstGeom>
          <a:noFill/>
        </p:spPr>
        <p:txBody>
          <a:bodyPr wrap="square">
            <a:spAutoFit/>
          </a:bodyPr>
          <a:lstStyle/>
          <a:p>
            <a:pPr marL="285750" indent="-285750" algn="just">
              <a:buFont typeface="Arial" panose="020B0604020202020204" pitchFamily="34" charset="0"/>
              <a:buChar char="•"/>
            </a:pPr>
            <a:r>
              <a:rPr lang="en-US" dirty="0"/>
              <a:t>In constructive delivery, the physical possession of the goods may not be handed over. The possession of the goods may remain with the bailor with the consent or authorization of the bailee. In constructive delivery, an action on part of the bailor merely puts the bailee in position of power with respect to the bailed goods. The bailor gives the bailee the means of access to taking custody of it, without its actual delivery. </a:t>
            </a:r>
          </a:p>
          <a:p>
            <a:pPr marL="285750" indent="-285750" algn="just">
              <a:buFont typeface="Arial" panose="020B0604020202020204" pitchFamily="34" charset="0"/>
              <a:buChar char="•"/>
            </a:pPr>
            <a:r>
              <a:rPr lang="en-US" dirty="0"/>
              <a:t>Section 149 specifically deals with constructive delivery of goods. It states that anything done which has the effect of putting the goods in the possession of the intended bailee or any other person authorized to hold them on his behalf is to be treated as constructive delivery of the goods.</a:t>
            </a:r>
          </a:p>
          <a:p>
            <a:pPr marL="285750" indent="-285750" algn="just">
              <a:buFont typeface="Arial" panose="020B0604020202020204" pitchFamily="34" charset="0"/>
              <a:buChar char="•"/>
            </a:pPr>
            <a:r>
              <a:rPr lang="en-US" b="1" dirty="0"/>
              <a:t>Constructive delivery is a legal fiction </a:t>
            </a:r>
            <a:r>
              <a:rPr lang="en-US" dirty="0"/>
              <a:t>– thus, a legal delivery is presumed even where the delivery of the actual goods has not taken place. Even the delivery of a railway receipt is taken as the equivalent of delivery of the goods.</a:t>
            </a:r>
          </a:p>
          <a:p>
            <a:pPr marL="285750" indent="-285750" algn="just">
              <a:buFont typeface="Arial" panose="020B0604020202020204" pitchFamily="34" charset="0"/>
              <a:buChar char="•"/>
            </a:pPr>
            <a:r>
              <a:rPr lang="en-US" dirty="0"/>
              <a:t>In </a:t>
            </a:r>
            <a:r>
              <a:rPr lang="en-US" b="1" dirty="0"/>
              <a:t>Bank of </a:t>
            </a:r>
            <a:r>
              <a:rPr lang="en-US" b="1" dirty="0" err="1"/>
              <a:t>Chittor</a:t>
            </a:r>
            <a:r>
              <a:rPr lang="en-US" b="1" dirty="0"/>
              <a:t> vs. </a:t>
            </a:r>
            <a:r>
              <a:rPr lang="en-US" b="1" dirty="0" err="1"/>
              <a:t>Narsimbulu</a:t>
            </a:r>
            <a:r>
              <a:rPr lang="en-US" b="1" dirty="0"/>
              <a:t> [AIR 1966 AP 163], </a:t>
            </a:r>
            <a:r>
              <a:rPr lang="en-US" dirty="0"/>
              <a:t>a person pledged cinema projector with the bank but the bank allowed him to keep the projector so as to keep the cinema hall functional. It was held that there was constructive delivery because action on part of the bailor had changed the legal character of the possession of the projector. Even though the actual and physical possession was with the person, the legal possession was with the bank, the bailee.</a:t>
            </a:r>
            <a:endParaRPr lang="en-IN" dirty="0"/>
          </a:p>
        </p:txBody>
      </p:sp>
    </p:spTree>
    <p:extLst>
      <p:ext uri="{BB962C8B-B14F-4D97-AF65-F5344CB8AC3E}">
        <p14:creationId xmlns:p14="http://schemas.microsoft.com/office/powerpoint/2010/main" val="270945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B6A2-DF2F-C6A7-904F-F70DE9DE7D6E}"/>
              </a:ext>
            </a:extLst>
          </p:cNvPr>
          <p:cNvSpPr>
            <a:spLocks noGrp="1"/>
          </p:cNvSpPr>
          <p:nvPr>
            <p:ph type="title"/>
          </p:nvPr>
        </p:nvSpPr>
        <p:spPr/>
        <p:txBody>
          <a:bodyPr>
            <a:noAutofit/>
          </a:bodyPr>
          <a:lstStyle/>
          <a:p>
            <a:r>
              <a:rPr lang="en-US" sz="3600" dirty="0"/>
              <a:t>Essentials of a Valid Contract of Bailment (Sec.148)</a:t>
            </a:r>
            <a:endParaRPr lang="en-IN" sz="3600" dirty="0"/>
          </a:p>
        </p:txBody>
      </p:sp>
      <p:sp>
        <p:nvSpPr>
          <p:cNvPr id="3" name="Content Placeholder 2">
            <a:extLst>
              <a:ext uri="{FF2B5EF4-FFF2-40B4-BE49-F238E27FC236}">
                <a16:creationId xmlns:a16="http://schemas.microsoft.com/office/drawing/2014/main" id="{F3D64D83-1884-E607-1B72-27026B8B1F0E}"/>
              </a:ext>
            </a:extLst>
          </p:cNvPr>
          <p:cNvSpPr>
            <a:spLocks noGrp="1"/>
          </p:cNvSpPr>
          <p:nvPr>
            <p:ph idx="1"/>
          </p:nvPr>
        </p:nvSpPr>
        <p:spPr/>
        <p:txBody>
          <a:bodyPr>
            <a:normAutofit fontScale="70000" lnSpcReduction="20000"/>
          </a:bodyPr>
          <a:lstStyle/>
          <a:p>
            <a:r>
              <a:rPr lang="en-US" b="1" dirty="0"/>
              <a:t>Contract-</a:t>
            </a:r>
            <a:r>
              <a:rPr lang="en-US" dirty="0"/>
              <a:t>There must be a contract. </a:t>
            </a:r>
          </a:p>
          <a:p>
            <a:pPr marL="0" indent="0">
              <a:buNone/>
            </a:pPr>
            <a:r>
              <a:rPr lang="en-US" dirty="0"/>
              <a:t>The contract may be expressed or implied. This contract between the parties for the delivery of goods. The goods shall be delivered for a special purpose only. </a:t>
            </a:r>
          </a:p>
          <a:p>
            <a:r>
              <a:rPr lang="en-US" b="1" dirty="0"/>
              <a:t>Goods-</a:t>
            </a:r>
            <a:r>
              <a:rPr lang="en-US" dirty="0"/>
              <a:t>Bailment can be made of goods only. </a:t>
            </a:r>
          </a:p>
          <a:p>
            <a:pPr marL="0" indent="0">
              <a:buNone/>
            </a:pPr>
            <a:r>
              <a:rPr lang="en-US" dirty="0"/>
              <a:t>Bailment can only be done for movable goods and not for immovable goods or money.</a:t>
            </a:r>
          </a:p>
          <a:p>
            <a:r>
              <a:rPr lang="en-US" b="1" dirty="0"/>
              <a:t>Delivery</a:t>
            </a:r>
            <a:r>
              <a:rPr lang="en-US" dirty="0"/>
              <a:t>-There must be delivery of goods by one person to another person. Purpose of delivery The goods must be delivered for some purpose. The purpose may be expressed or implied. </a:t>
            </a:r>
          </a:p>
          <a:p>
            <a:r>
              <a:rPr lang="en-US" dirty="0"/>
              <a:t>There shall be a </a:t>
            </a:r>
            <a:r>
              <a:rPr lang="en-US" b="1" dirty="0"/>
              <a:t>transfer of possession </a:t>
            </a:r>
            <a:r>
              <a:rPr lang="en-US" dirty="0"/>
              <a:t>of goods, The delivery of goods must be conditional. The condition shall be that the goods shall be –</a:t>
            </a:r>
            <a:r>
              <a:rPr lang="en-US" b="1" dirty="0"/>
              <a:t>returned</a:t>
            </a:r>
            <a:r>
              <a:rPr lang="en-US" dirty="0"/>
              <a:t> (either in original form or in any altered from); or </a:t>
            </a:r>
            <a:r>
              <a:rPr lang="en-US" b="1" dirty="0"/>
              <a:t>disposed of according to the directions of the bailor</a:t>
            </a:r>
            <a:r>
              <a:rPr lang="en-US" dirty="0"/>
              <a:t>, when the purpose is accomplished. </a:t>
            </a:r>
            <a:endParaRPr lang="en-IN" dirty="0"/>
          </a:p>
        </p:txBody>
      </p:sp>
      <p:sp>
        <p:nvSpPr>
          <p:cNvPr id="4" name="Footer Placeholder 3">
            <a:extLst>
              <a:ext uri="{FF2B5EF4-FFF2-40B4-BE49-F238E27FC236}">
                <a16:creationId xmlns:a16="http://schemas.microsoft.com/office/drawing/2014/main" id="{C4C5650B-8C5F-6C4B-456E-AF82F99467CD}"/>
              </a:ext>
            </a:extLst>
          </p:cNvPr>
          <p:cNvSpPr>
            <a:spLocks noGrp="1"/>
          </p:cNvSpPr>
          <p:nvPr>
            <p:ph type="ftr" sz="quarter" idx="11"/>
          </p:nvPr>
        </p:nvSpPr>
        <p:spPr/>
        <p:txBody>
          <a:bodyPr/>
          <a:lstStyle/>
          <a:p>
            <a:r>
              <a:rPr lang="en-IN"/>
              <a:t>SAMIUDDIN__ CONTRACT II</a:t>
            </a:r>
          </a:p>
        </p:txBody>
      </p:sp>
    </p:spTree>
    <p:extLst>
      <p:ext uri="{BB962C8B-B14F-4D97-AF65-F5344CB8AC3E}">
        <p14:creationId xmlns:p14="http://schemas.microsoft.com/office/powerpoint/2010/main" val="412860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FFCD1F-D147-3547-0EF9-D8AD7967078B}"/>
              </a:ext>
            </a:extLst>
          </p:cNvPr>
          <p:cNvSpPr>
            <a:spLocks noGrp="1"/>
          </p:cNvSpPr>
          <p:nvPr>
            <p:ph type="ftr" sz="quarter" idx="11"/>
          </p:nvPr>
        </p:nvSpPr>
        <p:spPr/>
        <p:txBody>
          <a:bodyPr/>
          <a:lstStyle/>
          <a:p>
            <a:r>
              <a:rPr lang="en-IN"/>
              <a:t>SAMIUDDIN__ CONTRACT II</a:t>
            </a:r>
          </a:p>
        </p:txBody>
      </p:sp>
      <p:sp>
        <p:nvSpPr>
          <p:cNvPr id="4" name="TextBox 3">
            <a:extLst>
              <a:ext uri="{FF2B5EF4-FFF2-40B4-BE49-F238E27FC236}">
                <a16:creationId xmlns:a16="http://schemas.microsoft.com/office/drawing/2014/main" id="{84F687B5-2290-11D1-0CB9-8559FB7A6BAE}"/>
              </a:ext>
            </a:extLst>
          </p:cNvPr>
          <p:cNvSpPr txBox="1"/>
          <p:nvPr/>
        </p:nvSpPr>
        <p:spPr>
          <a:xfrm>
            <a:off x="1160015" y="1083906"/>
            <a:ext cx="9871969" cy="4247317"/>
          </a:xfrm>
          <a:prstGeom prst="rect">
            <a:avLst/>
          </a:prstGeom>
          <a:noFill/>
        </p:spPr>
        <p:txBody>
          <a:bodyPr wrap="square">
            <a:spAutoFit/>
          </a:bodyPr>
          <a:lstStyle/>
          <a:p>
            <a:pPr marL="285750" indent="-285750" algn="just">
              <a:buFont typeface="Arial" panose="020B0604020202020204" pitchFamily="34" charset="0"/>
              <a:buChar char="•"/>
            </a:pPr>
            <a:r>
              <a:rPr lang="en-US" b="1" dirty="0"/>
              <a:t>Ownership</a:t>
            </a:r>
            <a:r>
              <a:rPr lang="en-US" dirty="0"/>
              <a:t> is </a:t>
            </a:r>
            <a:r>
              <a:rPr lang="en-US" b="1" dirty="0"/>
              <a:t>not</a:t>
            </a:r>
            <a:r>
              <a:rPr lang="en-US" dirty="0"/>
              <a:t> transferred to Bailee, therefore Bailor remains the owner, Bailee is duty bound to deliver the same goods back and not any other goods. </a:t>
            </a:r>
          </a:p>
          <a:p>
            <a:pPr marL="285750" indent="-285750" algn="just">
              <a:buFont typeface="Arial" panose="020B0604020202020204" pitchFamily="34" charset="0"/>
              <a:buChar char="•"/>
            </a:pPr>
            <a:r>
              <a:rPr lang="en-US" dirty="0"/>
              <a:t>The money deposited in the bank shall not account to bailment as the money returned by the bank would not be the same identical notes. And it is one of the essentials of the bailment that same goods are to be delivered back. </a:t>
            </a:r>
          </a:p>
          <a:p>
            <a:pPr marL="285750" indent="-285750" algn="just">
              <a:buFont typeface="Arial" panose="020B0604020202020204" pitchFamily="34" charset="0"/>
              <a:buChar char="•"/>
            </a:pPr>
            <a:r>
              <a:rPr lang="en-US" b="1" dirty="0"/>
              <a:t>Delivery of possession of goods</a:t>
            </a:r>
            <a:r>
              <a:rPr lang="en-US" dirty="0"/>
              <a:t>: </a:t>
            </a:r>
          </a:p>
          <a:p>
            <a:pPr algn="just"/>
            <a:r>
              <a:rPr lang="en-US" dirty="0"/>
              <a:t>Delivery of goods from one person to another person for some purpose is an essential element of bailment. It is necessary that the goods should be delivered to the bailee. It is the essence of the contract of bailment. It follows that bailment can be of movable goods only. It is further necessary that the possession of the goods should be voluntarily transferred and is in accordance with the contract. For example, A, a thief enters a house and by showing the revolver, orders the owner of the house to surrender all ornaments in the house to him. The owner of the house surrenders the ornaments. In this case although, the possession of goods has been transferred, but it does not create bailment because the delivery of goods is not voluntary.</a:t>
            </a:r>
          </a:p>
          <a:p>
            <a:endParaRPr lang="en-US" dirty="0"/>
          </a:p>
          <a:p>
            <a:endParaRPr lang="en-IN" dirty="0"/>
          </a:p>
        </p:txBody>
      </p:sp>
    </p:spTree>
    <p:extLst>
      <p:ext uri="{BB962C8B-B14F-4D97-AF65-F5344CB8AC3E}">
        <p14:creationId xmlns:p14="http://schemas.microsoft.com/office/powerpoint/2010/main" val="6437420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124</TotalTime>
  <Words>8354</Words>
  <Application>Microsoft Office PowerPoint</Application>
  <PresentationFormat>Widescreen</PresentationFormat>
  <Paragraphs>178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Garamond</vt:lpstr>
      <vt:lpstr>Organic</vt:lpstr>
      <vt:lpstr>BAILMENT </vt:lpstr>
      <vt:lpstr>PowerPoint Presentation</vt:lpstr>
      <vt:lpstr>Definition - Contract of Bailment (Sec. 148) </vt:lpstr>
      <vt:lpstr>PowerPoint Presentation</vt:lpstr>
      <vt:lpstr>PowerPoint Presentation</vt:lpstr>
      <vt:lpstr>Modes of Delivery (Sec.149)</vt:lpstr>
      <vt:lpstr>PowerPoint Presentation</vt:lpstr>
      <vt:lpstr>Essentials of a Valid Contract of Bailment (Sec.148)</vt:lpstr>
      <vt:lpstr>PowerPoint Presentation</vt:lpstr>
      <vt:lpstr>PowerPoint Presentation</vt:lpstr>
      <vt:lpstr>PowerPoint Presentation</vt:lpstr>
      <vt:lpstr>PowerPoint Presentation</vt:lpstr>
      <vt:lpstr>PowerPoint Presentation</vt:lpstr>
      <vt:lpstr>PowerPoint Presentation</vt:lpstr>
      <vt:lpstr>Gratuitous &amp; Non-GratuitousBailment</vt:lpstr>
      <vt:lpstr>Bailor’s Duties </vt:lpstr>
      <vt:lpstr>PowerPoint Presentation</vt:lpstr>
      <vt:lpstr>PowerPoint Presentation</vt:lpstr>
      <vt:lpstr>PowerPoint Presentation</vt:lpstr>
      <vt:lpstr>Bailee’s Duties</vt:lpstr>
      <vt:lpstr>PowerPoint Presentation</vt:lpstr>
      <vt:lpstr>PowerPoint Presentation</vt:lpstr>
      <vt:lpstr>PowerPoint Presentation</vt:lpstr>
      <vt:lpstr>PowerPoint Presentation</vt:lpstr>
      <vt:lpstr>Bailor’s Rights</vt:lpstr>
      <vt:lpstr>Bailee’s Rights</vt:lpstr>
      <vt:lpstr>Kinds of lien</vt:lpstr>
      <vt:lpstr>PowerPoint Presentation</vt:lpstr>
      <vt:lpstr>PowerPoint Presentation</vt:lpstr>
      <vt:lpstr>Right of Bailor and Bailee Against Wrongdoer </vt:lpstr>
      <vt:lpstr>Duties of a Finder of Goods </vt:lpstr>
      <vt:lpstr>Rights of Finder of Lost Goods</vt:lpstr>
      <vt:lpstr>Distinction between Bailee’s Particular and General Lien</vt:lpstr>
      <vt:lpstr>Termination of Bailment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BAILMENT </dc:title>
  <dc:creator>user</dc:creator>
  <cp:lastModifiedBy>user</cp:lastModifiedBy>
  <cp:revision>2</cp:revision>
  <dcterms:created xsi:type="dcterms:W3CDTF">2023-02-23T10:33:14Z</dcterms:created>
  <dcterms:modified xsi:type="dcterms:W3CDTF">2023-02-25T11:17:18Z</dcterms:modified>
</cp:coreProperties>
</file>