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5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071F-EB1E-4BB5-A198-F572CBCD1E41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9135-9300-42E7-8576-0174EF6D98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09800"/>
            <a:ext cx="58063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4400" b="1" dirty="0">
                <a:solidFill>
                  <a:srgbClr val="FF0000"/>
                </a:solidFill>
              </a:rPr>
              <a:t>Basic biology of plasmid</a:t>
            </a:r>
          </a:p>
          <a:p>
            <a:pPr algn="ctr"/>
            <a:r>
              <a:rPr lang="en-IN" sz="4400" b="1" dirty="0">
                <a:solidFill>
                  <a:srgbClr val="FF0000"/>
                </a:solidFill>
              </a:rPr>
              <a:t>and phage vectors</a:t>
            </a:r>
            <a:endParaRPr lang="en-US" sz="4400" b="1" u="sng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60960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 2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196405"/>
            <a:ext cx="678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By </a:t>
            </a:r>
            <a:r>
              <a:rPr lang="en-US" sz="2800" b="1" dirty="0" err="1" smtClean="0">
                <a:solidFill>
                  <a:srgbClr val="C00000"/>
                </a:solidFill>
              </a:rPr>
              <a:t>isopycnic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centrifugation </a:t>
            </a:r>
            <a:r>
              <a:rPr lang="en-US" sz="2800" b="1" dirty="0"/>
              <a:t>in a </a:t>
            </a:r>
            <a:r>
              <a:rPr lang="en-US" sz="2800" b="1" dirty="0" err="1" smtClean="0"/>
              <a:t>CsCl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EtBr</a:t>
            </a:r>
            <a:r>
              <a:rPr lang="en-US" sz="2800" b="1" dirty="0" smtClean="0"/>
              <a:t> gradient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Alkaline </a:t>
            </a:r>
            <a:r>
              <a:rPr lang="en-US" sz="2800" b="1" dirty="0" err="1" smtClean="0"/>
              <a:t>lysis</a:t>
            </a:r>
            <a:r>
              <a:rPr lang="en-US" sz="2800" b="1" dirty="0" smtClean="0"/>
              <a:t> method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1143000"/>
            <a:ext cx="3260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Isolation of Plasmids</a:t>
            </a:r>
            <a:endParaRPr lang="en-IN" sz="2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1025471" y="4625063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 method where the components of a sample (e.g. DNA) are separated on the basis of their density in a centrifuge according to the centrifugal force they experience</a:t>
            </a:r>
            <a:r>
              <a:rPr lang="en-US" dirty="0">
                <a:solidFill>
                  <a:srgbClr val="C00000"/>
                </a:solidFill>
              </a:rPr>
              <a:t>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This method involves </a:t>
            </a:r>
            <a:r>
              <a:rPr lang="en-US" sz="2000" b="1" dirty="0" err="1">
                <a:solidFill>
                  <a:srgbClr val="C00000"/>
                </a:solidFill>
              </a:rPr>
              <a:t>isopycnic</a:t>
            </a:r>
            <a:r>
              <a:rPr lang="en-US" sz="2000" b="1" dirty="0">
                <a:solidFill>
                  <a:srgbClr val="C00000"/>
                </a:solidFill>
              </a:rPr>
              <a:t> centrifugation of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cleared lysates in a solution of </a:t>
            </a:r>
            <a:r>
              <a:rPr lang="en-US" sz="2000" b="1" dirty="0" err="1">
                <a:solidFill>
                  <a:srgbClr val="C00000"/>
                </a:solidFill>
              </a:rPr>
              <a:t>CsCl</a:t>
            </a:r>
            <a:r>
              <a:rPr lang="en-US" sz="2000" b="1" dirty="0">
                <a:solidFill>
                  <a:srgbClr val="C00000"/>
                </a:solidFill>
              </a:rPr>
              <a:t> containing</a:t>
            </a:r>
          </a:p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ethidium</a:t>
            </a:r>
            <a:r>
              <a:rPr lang="en-US" sz="2000" b="1" dirty="0">
                <a:solidFill>
                  <a:srgbClr val="C00000"/>
                </a:solidFill>
              </a:rPr>
              <a:t> bromide (</a:t>
            </a:r>
            <a:r>
              <a:rPr lang="en-US" sz="2000" b="1" dirty="0" err="1">
                <a:solidFill>
                  <a:srgbClr val="C00000"/>
                </a:solidFill>
              </a:rPr>
              <a:t>EtBr</a:t>
            </a:r>
            <a:r>
              <a:rPr lang="en-US" sz="2000" b="1" dirty="0">
                <a:solidFill>
                  <a:srgbClr val="C00000"/>
                </a:solidFill>
              </a:rPr>
              <a:t>). </a:t>
            </a:r>
            <a:r>
              <a:rPr lang="en-US" sz="2000" b="1" dirty="0" err="1">
                <a:solidFill>
                  <a:srgbClr val="C00000"/>
                </a:solidFill>
              </a:rPr>
              <a:t>EtBr</a:t>
            </a:r>
            <a:r>
              <a:rPr lang="en-US" sz="2000" b="1" dirty="0">
                <a:solidFill>
                  <a:srgbClr val="C00000"/>
                </a:solidFill>
              </a:rPr>
              <a:t> binds by intercalating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between the DNA base pairs, and in so doing causes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the DNA to unwind. A CCC DNA molecule, such as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a plasmid, has no free ends and can only unwind to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a limited extent, thus limiting the amount of </a:t>
            </a:r>
            <a:r>
              <a:rPr lang="en-US" sz="2000" b="1" dirty="0" err="1">
                <a:solidFill>
                  <a:srgbClr val="C00000"/>
                </a:solidFill>
              </a:rPr>
              <a:t>EtBr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n-IN" sz="2000" b="1" dirty="0">
                <a:solidFill>
                  <a:srgbClr val="C00000"/>
                </a:solidFill>
              </a:rPr>
              <a:t>bound.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3383101"/>
            <a:ext cx="6096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A linear DNA molecule, such as fragmented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chromosomal DNA, has no such topological constraints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and can therefore bind more of the </a:t>
            </a:r>
            <a:r>
              <a:rPr lang="en-US" sz="2000" b="1" dirty="0" err="1">
                <a:solidFill>
                  <a:srgbClr val="002060"/>
                </a:solidFill>
              </a:rPr>
              <a:t>EtBr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molecules. Because the density of the DNA–</a:t>
            </a:r>
            <a:r>
              <a:rPr lang="en-US" sz="2000" b="1" dirty="0" err="1">
                <a:solidFill>
                  <a:srgbClr val="002060"/>
                </a:solidFill>
              </a:rPr>
              <a:t>EtBr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complex decreases as more </a:t>
            </a:r>
            <a:r>
              <a:rPr lang="en-US" sz="2000" b="1" dirty="0" err="1">
                <a:solidFill>
                  <a:srgbClr val="002060"/>
                </a:solidFill>
              </a:rPr>
              <a:t>EtBr</a:t>
            </a:r>
            <a:r>
              <a:rPr lang="en-US" sz="2000" b="1" dirty="0">
                <a:solidFill>
                  <a:srgbClr val="002060"/>
                </a:solidFill>
              </a:rPr>
              <a:t> is bound, and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because more </a:t>
            </a:r>
            <a:r>
              <a:rPr lang="en-US" sz="2000" b="1" dirty="0" err="1">
                <a:solidFill>
                  <a:srgbClr val="002060"/>
                </a:solidFill>
              </a:rPr>
              <a:t>EtBr</a:t>
            </a:r>
            <a:r>
              <a:rPr lang="en-US" sz="2000" b="1" dirty="0">
                <a:solidFill>
                  <a:srgbClr val="002060"/>
                </a:solidFill>
              </a:rPr>
              <a:t> can be bound to a linear molecule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than to a covalent circle, the covalent circle has a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higher density at saturating concentrations of </a:t>
            </a:r>
            <a:r>
              <a:rPr lang="en-US" sz="2000" b="1" dirty="0" err="1">
                <a:solidFill>
                  <a:srgbClr val="002060"/>
                </a:solidFill>
              </a:rPr>
              <a:t>EtBr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Thus covalent circles (i.e. plasmids) can be separated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from linear chromosomal </a:t>
            </a:r>
            <a:r>
              <a:rPr lang="en-US" sz="2000" b="1" dirty="0" smtClean="0">
                <a:solidFill>
                  <a:srgbClr val="002060"/>
                </a:solidFill>
              </a:rPr>
              <a:t>DNA.</a:t>
            </a:r>
            <a:endParaRPr lang="en-IN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10453"/>
          <a:stretch/>
        </p:blipFill>
        <p:spPr bwMode="auto">
          <a:xfrm>
            <a:off x="1828800" y="773785"/>
            <a:ext cx="3853509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14041" y="2743200"/>
            <a:ext cx="1844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Old and Primrose</a:t>
            </a:r>
          </a:p>
          <a:p>
            <a:pPr algn="ctr"/>
            <a:r>
              <a:rPr lang="en-US" b="1" dirty="0" smtClean="0"/>
              <a:t>Chapter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3447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0"/>
            <a:ext cx="3328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Alkaline </a:t>
            </a:r>
            <a:r>
              <a:rPr lang="en-US" sz="2800" u="sng" dirty="0" err="1" smtClean="0"/>
              <a:t>Lysis</a:t>
            </a:r>
            <a:r>
              <a:rPr lang="en-US" sz="2800" u="sng" dirty="0" smtClean="0"/>
              <a:t> Method</a:t>
            </a:r>
            <a:endParaRPr lang="en-IN" sz="2800" u="sng" dirty="0"/>
          </a:p>
        </p:txBody>
      </p:sp>
      <p:pic>
        <p:nvPicPr>
          <p:cNvPr id="7170" name="Picture 2" descr="Plasmid Purification | IntechO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0051"/>
            <a:ext cx="7305675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35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9" r="50000"/>
          <a:stretch/>
        </p:blipFill>
        <p:spPr bwMode="auto">
          <a:xfrm>
            <a:off x="5105400" y="153119"/>
            <a:ext cx="3886200" cy="487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254675"/>
            <a:ext cx="5791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Plasmids are replicons which are stably inherited in</a:t>
            </a:r>
          </a:p>
          <a:p>
            <a:r>
              <a:rPr lang="en-US" b="1" dirty="0">
                <a:solidFill>
                  <a:srgbClr val="7030A0"/>
                </a:solidFill>
              </a:rPr>
              <a:t>an </a:t>
            </a:r>
            <a:r>
              <a:rPr lang="en-US" b="1" dirty="0" err="1">
                <a:solidFill>
                  <a:srgbClr val="7030A0"/>
                </a:solidFill>
              </a:rPr>
              <a:t>extrachromosomal</a:t>
            </a:r>
            <a:r>
              <a:rPr lang="en-US" b="1" dirty="0">
                <a:solidFill>
                  <a:srgbClr val="7030A0"/>
                </a:solidFill>
              </a:rPr>
              <a:t> state. Most plasmids exist as</a:t>
            </a:r>
          </a:p>
          <a:p>
            <a:r>
              <a:rPr lang="en-US" b="1" dirty="0">
                <a:solidFill>
                  <a:srgbClr val="7030A0"/>
                </a:solidFill>
              </a:rPr>
              <a:t>double-stranded circular DNA molecules. If both</a:t>
            </a:r>
          </a:p>
          <a:p>
            <a:r>
              <a:rPr lang="en-US" b="1" dirty="0">
                <a:solidFill>
                  <a:srgbClr val="7030A0"/>
                </a:solidFill>
              </a:rPr>
              <a:t>strands of DNA are intact circles the molecules are</a:t>
            </a:r>
          </a:p>
          <a:p>
            <a:r>
              <a:rPr lang="en-US" b="1" dirty="0">
                <a:solidFill>
                  <a:srgbClr val="7030A0"/>
                </a:solidFill>
              </a:rPr>
              <a:t>described as covalently closed circles or CCC DNA</a:t>
            </a:r>
          </a:p>
          <a:p>
            <a:r>
              <a:rPr lang="en-US" b="1" dirty="0">
                <a:solidFill>
                  <a:srgbClr val="7030A0"/>
                </a:solidFill>
              </a:rPr>
              <a:t>(Fig. 4.1). If only one strand is intact, then the</a:t>
            </a:r>
          </a:p>
          <a:p>
            <a:r>
              <a:rPr lang="en-US" b="1" dirty="0">
                <a:solidFill>
                  <a:srgbClr val="7030A0"/>
                </a:solidFill>
              </a:rPr>
              <a:t>molecules are described as open circles or OC DNA.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282077"/>
            <a:ext cx="5486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rgbClr val="C00000"/>
                </a:solidFill>
              </a:rPr>
              <a:t>Not all plasmids exist as circular molecules.</a:t>
            </a:r>
          </a:p>
          <a:p>
            <a:r>
              <a:rPr lang="en-US" b="1" smtClean="0">
                <a:solidFill>
                  <a:srgbClr val="C00000"/>
                </a:solidFill>
              </a:rPr>
              <a:t>Linear plasmids have been found in a variety of bacteria, </a:t>
            </a:r>
            <a:r>
              <a:rPr lang="en-IN" b="1" smtClean="0">
                <a:solidFill>
                  <a:srgbClr val="C00000"/>
                </a:solidFill>
              </a:rPr>
              <a:t>e.g. </a:t>
            </a:r>
            <a:r>
              <a:rPr lang="en-IN" b="1" i="1" smtClean="0">
                <a:solidFill>
                  <a:srgbClr val="C00000"/>
                </a:solidFill>
              </a:rPr>
              <a:t>Streptomyces </a:t>
            </a:r>
            <a:r>
              <a:rPr lang="en-IN" b="1" smtClean="0">
                <a:solidFill>
                  <a:srgbClr val="C00000"/>
                </a:solidFill>
              </a:rPr>
              <a:t>sp. and </a:t>
            </a:r>
          </a:p>
          <a:p>
            <a:r>
              <a:rPr lang="en-IN" b="1" i="1" smtClean="0">
                <a:solidFill>
                  <a:srgbClr val="C00000"/>
                </a:solidFill>
              </a:rPr>
              <a:t>Borrelia burgdorferi</a:t>
            </a:r>
            <a:r>
              <a:rPr lang="en-IN" b="1" smtClean="0">
                <a:solidFill>
                  <a:srgbClr val="C00000"/>
                </a:solidFill>
              </a:rPr>
              <a:t>.</a:t>
            </a:r>
          </a:p>
          <a:p>
            <a:endParaRPr lang="en-IN" b="1" smtClean="0">
              <a:solidFill>
                <a:srgbClr val="C00000"/>
              </a:solidFill>
            </a:endParaRPr>
          </a:p>
          <a:p>
            <a:r>
              <a:rPr lang="en-US" b="1" smtClean="0">
                <a:solidFill>
                  <a:srgbClr val="C00000"/>
                </a:solidFill>
              </a:rPr>
              <a:t>To prevent nuclease digestion, the ends of linear</a:t>
            </a:r>
          </a:p>
          <a:p>
            <a:r>
              <a:rPr lang="en-US" b="1" smtClean="0">
                <a:solidFill>
                  <a:srgbClr val="C00000"/>
                </a:solidFill>
              </a:rPr>
              <a:t>plasmids need to be protected and two general</a:t>
            </a:r>
          </a:p>
          <a:p>
            <a:r>
              <a:rPr lang="en-US" b="1" smtClean="0">
                <a:solidFill>
                  <a:srgbClr val="C00000"/>
                </a:solidFill>
              </a:rPr>
              <a:t>mechanisms have evolved. Either there are repeated</a:t>
            </a:r>
          </a:p>
          <a:p>
            <a:r>
              <a:rPr lang="en-US" b="1" smtClean="0">
                <a:solidFill>
                  <a:srgbClr val="C00000"/>
                </a:solidFill>
              </a:rPr>
              <a:t>sequences ending in a terminal DNA hairpin loop</a:t>
            </a:r>
          </a:p>
          <a:p>
            <a:r>
              <a:rPr lang="en-US" b="1" smtClean="0">
                <a:solidFill>
                  <a:srgbClr val="C00000"/>
                </a:solidFill>
              </a:rPr>
              <a:t>(</a:t>
            </a:r>
            <a:r>
              <a:rPr lang="en-US" b="1" i="1" smtClean="0">
                <a:solidFill>
                  <a:srgbClr val="C00000"/>
                </a:solidFill>
              </a:rPr>
              <a:t>Borrelia</a:t>
            </a:r>
            <a:r>
              <a:rPr lang="en-US" b="1" smtClean="0">
                <a:solidFill>
                  <a:srgbClr val="C00000"/>
                </a:solidFill>
              </a:rPr>
              <a:t>) or the ends are protected by covalent</a:t>
            </a:r>
          </a:p>
          <a:p>
            <a:r>
              <a:rPr lang="en-US" b="1" smtClean="0">
                <a:solidFill>
                  <a:srgbClr val="C00000"/>
                </a:solidFill>
              </a:rPr>
              <a:t>attachment of a protein (</a:t>
            </a:r>
            <a:r>
              <a:rPr lang="en-US" b="1" i="1" smtClean="0">
                <a:solidFill>
                  <a:srgbClr val="C00000"/>
                </a:solidFill>
              </a:rPr>
              <a:t>Streptomyces</a:t>
            </a:r>
            <a:r>
              <a:rPr lang="en-US" b="1" smtClean="0">
                <a:solidFill>
                  <a:srgbClr val="C00000"/>
                </a:solidFill>
              </a:rPr>
              <a:t>).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Old and Primrose</a:t>
            </a:r>
          </a:p>
          <a:p>
            <a:pPr algn="ctr"/>
            <a:r>
              <a:rPr lang="en-US" b="1" dirty="0"/>
              <a:t>Chapter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2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24" b="31758"/>
          <a:stretch/>
        </p:blipFill>
        <p:spPr bwMode="auto">
          <a:xfrm>
            <a:off x="2895600" y="149443"/>
            <a:ext cx="3657600" cy="632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Old and Primrose</a:t>
            </a:r>
          </a:p>
          <a:p>
            <a:pPr algn="ctr"/>
            <a:r>
              <a:rPr lang="en-US" b="1" dirty="0"/>
              <a:t>Chapter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31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693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Plasmids can be categorized into one of two major</a:t>
            </a:r>
          </a:p>
          <a:p>
            <a:r>
              <a:rPr lang="en-IN" sz="2400" b="1" dirty="0">
                <a:solidFill>
                  <a:srgbClr val="C00000"/>
                </a:solidFill>
              </a:rPr>
              <a:t>type – conjugative or non-conjugative – depending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upon whether or not they carry a set of transfer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genes, called the </a:t>
            </a:r>
            <a:r>
              <a:rPr lang="en-US" sz="2400" b="1" i="1" dirty="0" err="1">
                <a:solidFill>
                  <a:srgbClr val="C00000"/>
                </a:solidFill>
              </a:rPr>
              <a:t>tra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genes, which promote bacterial</a:t>
            </a:r>
          </a:p>
          <a:p>
            <a:r>
              <a:rPr lang="en-IN" sz="2400" b="1" dirty="0">
                <a:solidFill>
                  <a:srgbClr val="C00000"/>
                </a:solidFill>
              </a:rPr>
              <a:t>conjugation.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967335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Plasmids can also be categorized on the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basis of their being maintained as multiple copies </a:t>
            </a:r>
            <a:r>
              <a:rPr lang="en-US" sz="2400" b="1" dirty="0" smtClean="0">
                <a:solidFill>
                  <a:srgbClr val="002060"/>
                </a:solidFill>
              </a:rPr>
              <a:t>per cell </a:t>
            </a:r>
            <a:r>
              <a:rPr lang="en-US" sz="2400" b="1" dirty="0">
                <a:solidFill>
                  <a:srgbClr val="002060"/>
                </a:solidFill>
              </a:rPr>
              <a:t>(</a:t>
            </a:r>
            <a:r>
              <a:rPr lang="en-US" sz="2400" b="1" i="1" dirty="0">
                <a:solidFill>
                  <a:srgbClr val="002060"/>
                </a:solidFill>
              </a:rPr>
              <a:t>relaxed </a:t>
            </a:r>
            <a:r>
              <a:rPr lang="en-US" sz="2400" b="1" dirty="0">
                <a:solidFill>
                  <a:srgbClr val="002060"/>
                </a:solidFill>
              </a:rPr>
              <a:t>plasmids) or as a limited number of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copies per cell (</a:t>
            </a:r>
            <a:r>
              <a:rPr lang="en-US" sz="2400" b="1" i="1" dirty="0">
                <a:solidFill>
                  <a:srgbClr val="002060"/>
                </a:solidFill>
              </a:rPr>
              <a:t>stringent </a:t>
            </a:r>
            <a:r>
              <a:rPr lang="en-US" sz="2400" b="1" dirty="0">
                <a:solidFill>
                  <a:srgbClr val="002060"/>
                </a:solidFill>
              </a:rPr>
              <a:t>plasmids). Generally, conjugative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plasmids are of relatively high molecular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weight and are present as one to three copies per</a:t>
            </a:r>
          </a:p>
          <a:p>
            <a:r>
              <a:rPr lang="en-IN" sz="2400" b="1" dirty="0">
                <a:solidFill>
                  <a:srgbClr val="002060"/>
                </a:solidFill>
              </a:rPr>
              <a:t>chromosome, whereas non-conjugative plasmids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are of low molecular weight and present as multiple</a:t>
            </a:r>
          </a:p>
          <a:p>
            <a:r>
              <a:rPr lang="en-IN" sz="2400" b="1" dirty="0">
                <a:solidFill>
                  <a:srgbClr val="002060"/>
                </a:solidFill>
              </a:rPr>
              <a:t>copies per chromosome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1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ule-based modelling of conjugative plasmid transfer and incompatibility -  ScienceDir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5381625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60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953393"/>
            <a:ext cx="56388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Table 4.1 Some phenotypic traits exhibited by</a:t>
            </a:r>
          </a:p>
          <a:p>
            <a:r>
              <a:rPr lang="en-IN" b="1" dirty="0"/>
              <a:t>plasmid-carried genes.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Antibiotic resistance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Antibiotic production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Degradation of aromatic compounds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Haemolysin production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Sugar fermentation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Enterotoxin production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Heavy-metal resistance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 err="1">
                <a:solidFill>
                  <a:srgbClr val="C00000"/>
                </a:solidFill>
              </a:rPr>
              <a:t>Bacteriocin</a:t>
            </a:r>
            <a:r>
              <a:rPr lang="en-IN" b="1" dirty="0">
                <a:solidFill>
                  <a:srgbClr val="C00000"/>
                </a:solidFill>
              </a:rPr>
              <a:t> production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</a:rPr>
              <a:t>Induction of plant tumours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Hydrogen sulphide production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b="1" dirty="0">
                <a:solidFill>
                  <a:srgbClr val="C00000"/>
                </a:solidFill>
              </a:rPr>
              <a:t>Host-controlled restriction and modification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3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hat exactly is the copy number of plasmid? - Qu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5" y="457200"/>
            <a:ext cx="769121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7852" y="3429000"/>
            <a:ext cx="6074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HIGH COPY NUMBER: 3-5 MICROGRAMS PER ML OF CULTURE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LOW COPY </a:t>
            </a:r>
            <a:r>
              <a:rPr lang="en-US" b="1" dirty="0">
                <a:solidFill>
                  <a:srgbClr val="C00000"/>
                </a:solidFill>
              </a:rPr>
              <a:t>NUMBER: </a:t>
            </a:r>
            <a:r>
              <a:rPr lang="en-US" b="1" dirty="0" smtClean="0">
                <a:solidFill>
                  <a:srgbClr val="C00000"/>
                </a:solidFill>
              </a:rPr>
              <a:t>0.2-1 MICROGRAM PER </a:t>
            </a:r>
            <a:r>
              <a:rPr lang="en-US" b="1" dirty="0">
                <a:solidFill>
                  <a:srgbClr val="C00000"/>
                </a:solidFill>
              </a:rPr>
              <a:t>ML OF CULTURE</a:t>
            </a:r>
          </a:p>
          <a:p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AutoShape 4" descr="Addgene: Protocol - How to Inoculate a Bacterial Cul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6" descr="VECTOR in RD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58465"/>
            <a:ext cx="23812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92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52400"/>
            <a:ext cx="54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rgbClr val="C00000"/>
                </a:solidFill>
              </a:rPr>
              <a:t>Partitioning and </a:t>
            </a:r>
            <a:r>
              <a:rPr lang="en-IN" sz="3200" b="1" dirty="0" err="1">
                <a:solidFill>
                  <a:srgbClr val="C00000"/>
                </a:solidFill>
              </a:rPr>
              <a:t>segregative</a:t>
            </a:r>
            <a:endParaRPr lang="en-IN" sz="3200" b="1" dirty="0">
              <a:solidFill>
                <a:srgbClr val="C00000"/>
              </a:solidFill>
            </a:endParaRPr>
          </a:p>
          <a:p>
            <a:pPr algn="ctr"/>
            <a:r>
              <a:rPr lang="en-IN" sz="3200" b="1" dirty="0">
                <a:solidFill>
                  <a:srgbClr val="C00000"/>
                </a:solidFill>
              </a:rPr>
              <a:t>stability of plasmids</a:t>
            </a: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1447800"/>
            <a:ext cx="6248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P</a:t>
            </a:r>
            <a:r>
              <a:rPr lang="en-US" sz="2000" b="1" dirty="0" smtClean="0"/>
              <a:t>lasmids </a:t>
            </a:r>
            <a:r>
              <a:rPr lang="en-US" sz="2000" b="1" dirty="0"/>
              <a:t>are stably maintained because they contain</a:t>
            </a:r>
          </a:p>
          <a:p>
            <a:r>
              <a:rPr lang="en-US" sz="2000" b="1" dirty="0"/>
              <a:t>a partitioning function, </a:t>
            </a:r>
            <a:r>
              <a:rPr lang="en-US" sz="2000" b="1" i="1" dirty="0"/>
              <a:t>par</a:t>
            </a:r>
            <a:r>
              <a:rPr lang="en-US" sz="2000" b="1" dirty="0"/>
              <a:t>, which ensures that</a:t>
            </a:r>
          </a:p>
          <a:p>
            <a:r>
              <a:rPr lang="en-US" sz="2000" b="1" dirty="0"/>
              <a:t>they are stably maintained at each cell division.</a:t>
            </a:r>
          </a:p>
          <a:p>
            <a:r>
              <a:rPr lang="en-US" sz="2000" b="1" dirty="0"/>
              <a:t>Such </a:t>
            </a:r>
            <a:r>
              <a:rPr lang="en-US" sz="2000" b="1" i="1" dirty="0"/>
              <a:t>par </a:t>
            </a:r>
            <a:r>
              <a:rPr lang="en-US" sz="2000" b="1" dirty="0"/>
              <a:t>regions are essential for stability of </a:t>
            </a:r>
            <a:r>
              <a:rPr lang="en-US" sz="2000" b="1" dirty="0" smtClean="0"/>
              <a:t>low copy-</a:t>
            </a:r>
            <a:endParaRPr lang="en-US" sz="2000" b="1" dirty="0"/>
          </a:p>
          <a:p>
            <a:r>
              <a:rPr lang="en-IN" sz="2000" b="1" dirty="0"/>
              <a:t>number </a:t>
            </a:r>
            <a:r>
              <a:rPr lang="en-IN" sz="2000" b="1" dirty="0" smtClean="0"/>
              <a:t>plasmids.</a:t>
            </a:r>
            <a:endParaRPr lang="en-IN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743200" y="3244334"/>
            <a:ext cx="4223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u="sng" dirty="0"/>
              <a:t>Incompatibility of plasmids</a:t>
            </a:r>
            <a:endParaRPr lang="en-IN" sz="2800" u="sng" dirty="0"/>
          </a:p>
        </p:txBody>
      </p:sp>
      <p:sp>
        <p:nvSpPr>
          <p:cNvPr id="5" name="Rectangle 4"/>
          <p:cNvSpPr/>
          <p:nvPr/>
        </p:nvSpPr>
        <p:spPr>
          <a:xfrm>
            <a:off x="914400" y="3981271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Plasmid </a:t>
            </a:r>
            <a:r>
              <a:rPr lang="en-US" sz="2400" b="1" i="1" dirty="0">
                <a:solidFill>
                  <a:srgbClr val="002060"/>
                </a:solidFill>
              </a:rPr>
              <a:t>incompatibility </a:t>
            </a:r>
            <a:r>
              <a:rPr lang="en-US" sz="2400" b="1" dirty="0">
                <a:solidFill>
                  <a:srgbClr val="002060"/>
                </a:solidFill>
              </a:rPr>
              <a:t>is the inability of two different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plasmids to coexist in the same cell in the</a:t>
            </a:r>
          </a:p>
          <a:p>
            <a:pPr algn="ctr"/>
            <a:r>
              <a:rPr lang="en-IN" sz="2400" b="1" dirty="0">
                <a:solidFill>
                  <a:srgbClr val="002060"/>
                </a:solidFill>
              </a:rPr>
              <a:t>absence of selection pressure</a:t>
            </a:r>
            <a:r>
              <a:rPr lang="en-IN" sz="24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en-IN" sz="2400" b="1" dirty="0"/>
              <a:t>Groups of plasmids which</a:t>
            </a:r>
          </a:p>
          <a:p>
            <a:pPr algn="ctr"/>
            <a:r>
              <a:rPr lang="en-US" sz="2400" b="1" dirty="0"/>
              <a:t>are mutually incompatible are considered to belong</a:t>
            </a:r>
          </a:p>
          <a:p>
            <a:pPr algn="ctr"/>
            <a:r>
              <a:rPr lang="en-US" sz="2400" b="1" dirty="0"/>
              <a:t>to the same incompatibility (</a:t>
            </a:r>
            <a:r>
              <a:rPr lang="en-US" sz="2400" b="1" dirty="0" err="1"/>
              <a:t>Inc</a:t>
            </a:r>
            <a:r>
              <a:rPr lang="en-US" sz="2400" b="1" dirty="0"/>
              <a:t>) group.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68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Plasmid incompatibility refers to </a:t>
            </a:r>
            <a:r>
              <a:rPr lang="en-US" sz="2400" b="1" dirty="0">
                <a:solidFill>
                  <a:srgbClr val="C00000"/>
                </a:solidFill>
              </a:rPr>
              <a:t>the inability of two plasmids to coexist stably over a number of generations in the same bacterial cell line</a:t>
            </a:r>
            <a:r>
              <a:rPr lang="en-US" sz="2400" dirty="0">
                <a:solidFill>
                  <a:srgbClr val="C00000"/>
                </a:solidFill>
              </a:rPr>
              <a:t>. Generally, closely related plasmids tend to be incompatible, while distantly related plasmids tend to be compatible.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3" name="AutoShape 2" descr="Plasmid incompatibil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124" name="Picture 4" descr="Understanding Plasmid Incompati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36782"/>
            <a:ext cx="5715000" cy="428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158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632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Acer</cp:lastModifiedBy>
  <cp:revision>11</cp:revision>
  <dcterms:created xsi:type="dcterms:W3CDTF">2022-09-15T10:35:20Z</dcterms:created>
  <dcterms:modified xsi:type="dcterms:W3CDTF">2023-04-26T17:44:34Z</dcterms:modified>
</cp:coreProperties>
</file>