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1" r:id="rId2"/>
    <p:sldId id="280" r:id="rId3"/>
    <p:sldId id="281" r:id="rId4"/>
    <p:sldId id="282" r:id="rId5"/>
    <p:sldId id="283" r:id="rId6"/>
    <p:sldId id="284" r:id="rId7"/>
    <p:sldId id="285" r:id="rId8"/>
    <p:sldId id="286" r:id="rId9"/>
    <p:sldId id="287" r:id="rId10"/>
    <p:sldId id="288" r:id="rId11"/>
    <p:sldId id="289" r:id="rId12"/>
    <p:sldId id="290" r:id="rId13"/>
    <p:sldId id="293" r:id="rId14"/>
    <p:sldId id="294" r:id="rId15"/>
    <p:sldId id="295" r:id="rId16"/>
    <p:sldId id="296" r:id="rId17"/>
    <p:sldId id="297" r:id="rId18"/>
    <p:sldId id="301" r:id="rId19"/>
    <p:sldId id="299" r:id="rId20"/>
    <p:sldId id="298" r:id="rId21"/>
    <p:sldId id="302" r:id="rId22"/>
    <p:sldId id="268" r:id="rId23"/>
    <p:sldId id="269" r:id="rId24"/>
    <p:sldId id="270" r:id="rId25"/>
    <p:sldId id="271" r:id="rId26"/>
    <p:sldId id="272" r:id="rId27"/>
    <p:sldId id="274" r:id="rId28"/>
    <p:sldId id="275" r:id="rId29"/>
    <p:sldId id="273" r:id="rId30"/>
    <p:sldId id="276" r:id="rId31"/>
    <p:sldId id="304" r:id="rId32"/>
    <p:sldId id="303"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1" d="100"/>
          <a:sy n="61" d="100"/>
        </p:scale>
        <p:origin x="-1404"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14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DE7C2E-541D-4EB6-8DB6-86BC83788789}" type="datetimeFigureOut">
              <a:rPr lang="en-US" smtClean="0"/>
              <a:pPr/>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2EEAAB-C31F-4571-9D99-408A772781B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DE7C2E-541D-4EB6-8DB6-86BC83788789}" type="datetimeFigureOut">
              <a:rPr lang="en-US" smtClean="0"/>
              <a:pPr/>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2EEAAB-C31F-4571-9D99-408A772781B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DE7C2E-541D-4EB6-8DB6-86BC83788789}" type="datetimeFigureOut">
              <a:rPr lang="en-US" smtClean="0"/>
              <a:pPr/>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2EEAAB-C31F-4571-9D99-408A772781B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DE7C2E-541D-4EB6-8DB6-86BC83788789}" type="datetimeFigureOut">
              <a:rPr lang="en-US" smtClean="0"/>
              <a:pPr/>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2EEAAB-C31F-4571-9D99-408A772781B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DE7C2E-541D-4EB6-8DB6-86BC83788789}" type="datetimeFigureOut">
              <a:rPr lang="en-US" smtClean="0"/>
              <a:pPr/>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2EEAAB-C31F-4571-9D99-408A772781B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6DE7C2E-541D-4EB6-8DB6-86BC83788789}" type="datetimeFigureOut">
              <a:rPr lang="en-US" smtClean="0"/>
              <a:pPr/>
              <a:t>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2EEAAB-C31F-4571-9D99-408A772781B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6DE7C2E-541D-4EB6-8DB6-86BC83788789}" type="datetimeFigureOut">
              <a:rPr lang="en-US" smtClean="0"/>
              <a:pPr/>
              <a:t>2/23/2024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2EEAAB-C31F-4571-9D99-408A772781B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DE7C2E-541D-4EB6-8DB6-86BC83788789}" type="datetimeFigureOut">
              <a:rPr lang="en-US" smtClean="0"/>
              <a:pPr/>
              <a:t>2/23/2024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2EEAAB-C31F-4571-9D99-408A772781B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DE7C2E-541D-4EB6-8DB6-86BC83788789}" type="datetimeFigureOut">
              <a:rPr lang="en-US" smtClean="0"/>
              <a:pPr/>
              <a:t>2/23/2024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2EEAAB-C31F-4571-9D99-408A772781B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DE7C2E-541D-4EB6-8DB6-86BC83788789}" type="datetimeFigureOut">
              <a:rPr lang="en-US" smtClean="0"/>
              <a:pPr/>
              <a:t>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2EEAAB-C31F-4571-9D99-408A772781B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DE7C2E-541D-4EB6-8DB6-86BC83788789}" type="datetimeFigureOut">
              <a:rPr lang="en-US" smtClean="0"/>
              <a:pPr/>
              <a:t>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2EEAAB-C31F-4571-9D99-408A772781B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DE7C2E-541D-4EB6-8DB6-86BC83788789}" type="datetimeFigureOut">
              <a:rPr lang="en-US" smtClean="0"/>
              <a:pPr/>
              <a:t>2/23/2024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2EEAAB-C31F-4571-9D99-408A772781B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www.ncbi.nlm.nih.gov/pmc/articles/PMC2757439/"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2286000"/>
            <a:ext cx="8001000" cy="1908215"/>
          </a:xfrm>
          <a:prstGeom prst="rect">
            <a:avLst/>
          </a:prstGeom>
        </p:spPr>
        <p:txBody>
          <a:bodyPr wrap="square">
            <a:spAutoFit/>
          </a:bodyPr>
          <a:lstStyle/>
          <a:p>
            <a:pPr marL="342900" indent="-342900">
              <a:buAutoNum type="arabicPeriod"/>
            </a:pPr>
            <a:r>
              <a:rPr lang="en-US" sz="2800" b="1" u="sng" dirty="0" smtClean="0">
                <a:solidFill>
                  <a:srgbClr val="00B0F0"/>
                </a:solidFill>
              </a:rPr>
              <a:t>A </a:t>
            </a:r>
            <a:r>
              <a:rPr lang="en-US" sz="2800" b="1" u="sng" dirty="0">
                <a:solidFill>
                  <a:srgbClr val="00B0F0"/>
                </a:solidFill>
              </a:rPr>
              <a:t>Southern blot </a:t>
            </a:r>
            <a:r>
              <a:rPr lang="en-US" b="1" dirty="0">
                <a:solidFill>
                  <a:srgbClr val="00B050"/>
                </a:solidFill>
              </a:rPr>
              <a:t>is a method used in molecular biology for detection of a specific DNA sequence in DNA samples. Southern blotting combines transfer of electrophoresis-separated DNA fragments to a filter membrane and subsequent fragment detection by probe hybridization</a:t>
            </a:r>
            <a:r>
              <a:rPr lang="en-US" b="1" dirty="0" smtClean="0">
                <a:solidFill>
                  <a:srgbClr val="00B050"/>
                </a:solidFill>
              </a:rPr>
              <a:t>.</a:t>
            </a:r>
          </a:p>
          <a:p>
            <a:pPr marL="342900" indent="-342900">
              <a:buAutoNum type="arabicPeriod"/>
            </a:pPr>
            <a:endParaRPr lang="en-US" b="1" dirty="0">
              <a:solidFill>
                <a:srgbClr val="00B050"/>
              </a:solidFill>
            </a:endParaRPr>
          </a:p>
          <a:p>
            <a:pPr marL="342900" indent="-342900"/>
            <a:r>
              <a:rPr lang="en-US" b="1" dirty="0" smtClean="0">
                <a:solidFill>
                  <a:srgbClr val="00B050"/>
                </a:solidFill>
              </a:rPr>
              <a:t>		E. M. SOUTHERN 1975</a:t>
            </a:r>
            <a:endParaRPr lang="en-US" b="1" dirty="0">
              <a:solidFill>
                <a:srgbClr val="00B050"/>
              </a:solidFill>
            </a:endParaRPr>
          </a:p>
        </p:txBody>
      </p:sp>
      <p:sp>
        <p:nvSpPr>
          <p:cNvPr id="3" name="TextBox 2"/>
          <p:cNvSpPr txBox="1"/>
          <p:nvPr/>
        </p:nvSpPr>
        <p:spPr>
          <a:xfrm>
            <a:off x="304800" y="857071"/>
            <a:ext cx="8866145" cy="1200329"/>
          </a:xfrm>
          <a:prstGeom prst="rect">
            <a:avLst/>
          </a:prstGeom>
          <a:noFill/>
        </p:spPr>
        <p:txBody>
          <a:bodyPr wrap="none" rtlCol="0">
            <a:spAutoFit/>
          </a:bodyPr>
          <a:lstStyle/>
          <a:p>
            <a:r>
              <a:rPr lang="en-US" b="1" dirty="0" smtClean="0">
                <a:solidFill>
                  <a:srgbClr val="FF0000"/>
                </a:solidFill>
              </a:rPr>
              <a:t>Blotting refers to immobilization of sample nucleic acids/proteins onto a solid support</a:t>
            </a:r>
            <a:endParaRPr lang="en-US" b="1" dirty="0">
              <a:solidFill>
                <a:srgbClr val="FF0000"/>
              </a:solidFill>
            </a:endParaRPr>
          </a:p>
          <a:p>
            <a:endParaRPr lang="en-US" b="1" dirty="0" smtClean="0">
              <a:solidFill>
                <a:srgbClr val="FF0000"/>
              </a:solidFill>
            </a:endParaRPr>
          </a:p>
          <a:p>
            <a:r>
              <a:rPr lang="en-US" b="1" dirty="0" smtClean="0">
                <a:solidFill>
                  <a:srgbClr val="FF0000"/>
                </a:solidFill>
              </a:rPr>
              <a:t>It involves the transfer of nucleic acids or proteins from a gel strip to a blotting membrane</a:t>
            </a:r>
          </a:p>
          <a:p>
            <a:r>
              <a:rPr lang="en-US" b="1" dirty="0" smtClean="0">
                <a:solidFill>
                  <a:srgbClr val="FF0000"/>
                </a:solidFill>
              </a:rPr>
              <a:t>(nylon or nitrocellulose)</a:t>
            </a:r>
            <a:endParaRPr lang="en-US" b="1" dirty="0">
              <a:solidFill>
                <a:srgbClr val="FF0000"/>
              </a:solidFill>
            </a:endParaRPr>
          </a:p>
        </p:txBody>
      </p:sp>
      <p:sp>
        <p:nvSpPr>
          <p:cNvPr id="4" name="Rectangle 3"/>
          <p:cNvSpPr/>
          <p:nvPr/>
        </p:nvSpPr>
        <p:spPr>
          <a:xfrm>
            <a:off x="3124200" y="4278868"/>
            <a:ext cx="2443169" cy="369332"/>
          </a:xfrm>
          <a:prstGeom prst="rect">
            <a:avLst/>
          </a:prstGeom>
        </p:spPr>
        <p:txBody>
          <a:bodyPr wrap="none">
            <a:spAutoFit/>
          </a:bodyPr>
          <a:lstStyle/>
          <a:p>
            <a:pPr fontAlgn="base"/>
            <a:r>
              <a:rPr lang="en-US" dirty="0"/>
              <a:t>Step 1: DNA purification</a:t>
            </a:r>
          </a:p>
        </p:txBody>
      </p:sp>
      <p:sp>
        <p:nvSpPr>
          <p:cNvPr id="5" name="Rectangle 4"/>
          <p:cNvSpPr/>
          <p:nvPr/>
        </p:nvSpPr>
        <p:spPr>
          <a:xfrm>
            <a:off x="3146311" y="4507468"/>
            <a:ext cx="2263889" cy="369332"/>
          </a:xfrm>
          <a:prstGeom prst="rect">
            <a:avLst/>
          </a:prstGeom>
        </p:spPr>
        <p:txBody>
          <a:bodyPr wrap="none">
            <a:spAutoFit/>
          </a:bodyPr>
          <a:lstStyle/>
          <a:p>
            <a:pPr fontAlgn="base"/>
            <a:r>
              <a:rPr lang="en-US" dirty="0"/>
              <a:t>Step 2: Fragmentation</a:t>
            </a:r>
          </a:p>
        </p:txBody>
      </p:sp>
      <p:sp>
        <p:nvSpPr>
          <p:cNvPr id="6" name="Rectangle 5"/>
          <p:cNvSpPr/>
          <p:nvPr/>
        </p:nvSpPr>
        <p:spPr>
          <a:xfrm>
            <a:off x="3124200" y="4736068"/>
            <a:ext cx="2698559" cy="369332"/>
          </a:xfrm>
          <a:prstGeom prst="rect">
            <a:avLst/>
          </a:prstGeom>
        </p:spPr>
        <p:txBody>
          <a:bodyPr wrap="none">
            <a:spAutoFit/>
          </a:bodyPr>
          <a:lstStyle/>
          <a:p>
            <a:pPr fontAlgn="base"/>
            <a:r>
              <a:rPr lang="en-US" dirty="0"/>
              <a:t>Step 3: Gel Electrophoresis</a:t>
            </a:r>
          </a:p>
        </p:txBody>
      </p:sp>
      <p:sp>
        <p:nvSpPr>
          <p:cNvPr id="7" name="Rectangle 6"/>
          <p:cNvSpPr/>
          <p:nvPr/>
        </p:nvSpPr>
        <p:spPr>
          <a:xfrm>
            <a:off x="3124200" y="5020270"/>
            <a:ext cx="4572000" cy="923330"/>
          </a:xfrm>
          <a:prstGeom prst="rect">
            <a:avLst/>
          </a:prstGeom>
        </p:spPr>
        <p:txBody>
          <a:bodyPr>
            <a:spAutoFit/>
          </a:bodyPr>
          <a:lstStyle/>
          <a:p>
            <a:pPr fontAlgn="base"/>
            <a:r>
              <a:rPr lang="en-US" dirty="0"/>
              <a:t>Step 4: Denaturation</a:t>
            </a:r>
          </a:p>
          <a:p>
            <a:r>
              <a:rPr lang="en-US" dirty="0" smtClean="0"/>
              <a:t/>
            </a:r>
            <a:br>
              <a:rPr lang="en-US" dirty="0" smtClean="0"/>
            </a:br>
            <a:endParaRPr lang="en-US" dirty="0"/>
          </a:p>
        </p:txBody>
      </p:sp>
      <p:sp>
        <p:nvSpPr>
          <p:cNvPr id="8" name="Rectangle 7"/>
          <p:cNvSpPr/>
          <p:nvPr/>
        </p:nvSpPr>
        <p:spPr>
          <a:xfrm>
            <a:off x="3124200" y="5345668"/>
            <a:ext cx="1621598" cy="369332"/>
          </a:xfrm>
          <a:prstGeom prst="rect">
            <a:avLst/>
          </a:prstGeom>
        </p:spPr>
        <p:txBody>
          <a:bodyPr wrap="none">
            <a:spAutoFit/>
          </a:bodyPr>
          <a:lstStyle/>
          <a:p>
            <a:pPr fontAlgn="base"/>
            <a:r>
              <a:rPr lang="en-US" dirty="0"/>
              <a:t>Step 5: Blotting</a:t>
            </a:r>
          </a:p>
        </p:txBody>
      </p:sp>
      <p:sp>
        <p:nvSpPr>
          <p:cNvPr id="9" name="Rectangle 8"/>
          <p:cNvSpPr/>
          <p:nvPr/>
        </p:nvSpPr>
        <p:spPr>
          <a:xfrm>
            <a:off x="3124200" y="5553670"/>
            <a:ext cx="4572000" cy="923330"/>
          </a:xfrm>
          <a:prstGeom prst="rect">
            <a:avLst/>
          </a:prstGeom>
        </p:spPr>
        <p:txBody>
          <a:bodyPr>
            <a:spAutoFit/>
          </a:bodyPr>
          <a:lstStyle/>
          <a:p>
            <a:pPr fontAlgn="base"/>
            <a:r>
              <a:rPr lang="en-US" dirty="0"/>
              <a:t>Step 6: Hybridization</a:t>
            </a:r>
          </a:p>
          <a:p>
            <a:r>
              <a:rPr lang="en-US" dirty="0" smtClean="0"/>
              <a:t/>
            </a:r>
            <a:br>
              <a:rPr lang="en-US" dirty="0" smtClean="0"/>
            </a:br>
            <a:endParaRPr lang="en-US" dirty="0"/>
          </a:p>
        </p:txBody>
      </p:sp>
      <p:sp>
        <p:nvSpPr>
          <p:cNvPr id="10" name="Rectangle 9"/>
          <p:cNvSpPr/>
          <p:nvPr/>
        </p:nvSpPr>
        <p:spPr>
          <a:xfrm>
            <a:off x="3289909" y="152400"/>
            <a:ext cx="3187091" cy="523220"/>
          </a:xfrm>
          <a:prstGeom prst="rect">
            <a:avLst/>
          </a:prstGeom>
        </p:spPr>
        <p:txBody>
          <a:bodyPr wrap="none">
            <a:spAutoFit/>
          </a:bodyPr>
          <a:lstStyle/>
          <a:p>
            <a:r>
              <a:rPr lang="en-US" sz="2800" b="1" u="sng" dirty="0" smtClean="0">
                <a:solidFill>
                  <a:srgbClr val="FF0000"/>
                </a:solidFill>
              </a:rPr>
              <a:t>Blotting Techniques </a:t>
            </a:r>
            <a:endParaRPr lang="en-US" sz="2800" u="sng"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extended data figure 4"/>
          <p:cNvPicPr>
            <a:picLocks noChangeAspect="1" noChangeArrowheads="1"/>
          </p:cNvPicPr>
          <p:nvPr/>
        </p:nvPicPr>
        <p:blipFill>
          <a:blip r:embed="rId2"/>
          <a:srcRect/>
          <a:stretch>
            <a:fillRect/>
          </a:stretch>
        </p:blipFill>
        <p:spPr bwMode="auto">
          <a:xfrm>
            <a:off x="1606511" y="1600200"/>
            <a:ext cx="6394489" cy="2971800"/>
          </a:xfrm>
          <a:prstGeom prst="rect">
            <a:avLst/>
          </a:prstGeom>
          <a:noFill/>
        </p:spPr>
      </p:pic>
      <p:sp>
        <p:nvSpPr>
          <p:cNvPr id="3" name="Rectangle 2"/>
          <p:cNvSpPr/>
          <p:nvPr/>
        </p:nvSpPr>
        <p:spPr>
          <a:xfrm>
            <a:off x="1447800" y="685800"/>
            <a:ext cx="6248400" cy="646331"/>
          </a:xfrm>
          <a:prstGeom prst="rect">
            <a:avLst/>
          </a:prstGeom>
        </p:spPr>
        <p:txBody>
          <a:bodyPr wrap="square">
            <a:spAutoFit/>
          </a:bodyPr>
          <a:lstStyle/>
          <a:p>
            <a:r>
              <a:rPr lang="en-US" b="1" dirty="0"/>
              <a:t>Northern blot analysis of EGFR, EGF and TGF-α in the normal pancreas and pancreatic cancer.</a:t>
            </a:r>
            <a:endParaRPr lang="en-US" dirty="0"/>
          </a:p>
        </p:txBody>
      </p:sp>
      <p:sp>
        <p:nvSpPr>
          <p:cNvPr id="4" name="Rectangle 3"/>
          <p:cNvSpPr/>
          <p:nvPr/>
        </p:nvSpPr>
        <p:spPr>
          <a:xfrm>
            <a:off x="838200" y="4876800"/>
            <a:ext cx="7924800" cy="923330"/>
          </a:xfrm>
          <a:prstGeom prst="rect">
            <a:avLst/>
          </a:prstGeom>
        </p:spPr>
        <p:txBody>
          <a:bodyPr wrap="square">
            <a:spAutoFit/>
          </a:bodyPr>
          <a:lstStyle/>
          <a:p>
            <a:r>
              <a:rPr lang="en-US" b="1" dirty="0" err="1">
                <a:solidFill>
                  <a:schemeClr val="accent6">
                    <a:lumMod val="50000"/>
                  </a:schemeClr>
                </a:solidFill>
              </a:rPr>
              <a:t>Streit</a:t>
            </a:r>
            <a:r>
              <a:rPr lang="en-US" b="1" dirty="0">
                <a:solidFill>
                  <a:schemeClr val="accent6">
                    <a:lumMod val="50000"/>
                  </a:schemeClr>
                </a:solidFill>
              </a:rPr>
              <a:t>, S., </a:t>
            </a:r>
            <a:r>
              <a:rPr lang="en-US" b="1" dirty="0" err="1">
                <a:solidFill>
                  <a:schemeClr val="accent6">
                    <a:lumMod val="50000"/>
                  </a:schemeClr>
                </a:solidFill>
              </a:rPr>
              <a:t>Michalski</a:t>
            </a:r>
            <a:r>
              <a:rPr lang="en-US" b="1" dirty="0">
                <a:solidFill>
                  <a:schemeClr val="accent6">
                    <a:lumMod val="50000"/>
                  </a:schemeClr>
                </a:solidFill>
              </a:rPr>
              <a:t>, C., </a:t>
            </a:r>
            <a:r>
              <a:rPr lang="en-US" b="1" dirty="0" err="1">
                <a:solidFill>
                  <a:schemeClr val="accent6">
                    <a:lumMod val="50000"/>
                  </a:schemeClr>
                </a:solidFill>
              </a:rPr>
              <a:t>Erkan</a:t>
            </a:r>
            <a:r>
              <a:rPr lang="en-US" b="1" dirty="0">
                <a:solidFill>
                  <a:schemeClr val="accent6">
                    <a:lumMod val="50000"/>
                  </a:schemeClr>
                </a:solidFill>
              </a:rPr>
              <a:t>, M. </a:t>
            </a:r>
            <a:r>
              <a:rPr lang="en-US" b="1" i="1" dirty="0">
                <a:solidFill>
                  <a:schemeClr val="accent6">
                    <a:lumMod val="50000"/>
                  </a:schemeClr>
                </a:solidFill>
              </a:rPr>
              <a:t>et al.</a:t>
            </a:r>
            <a:r>
              <a:rPr lang="en-US" b="1" dirty="0">
                <a:solidFill>
                  <a:schemeClr val="accent6">
                    <a:lumMod val="50000"/>
                  </a:schemeClr>
                </a:solidFill>
              </a:rPr>
              <a:t> Northern blot analysis for detection and quantification of RNA in pancreatic cancer cells and tissues. </a:t>
            </a:r>
            <a:r>
              <a:rPr lang="en-US" b="1" i="1" dirty="0">
                <a:solidFill>
                  <a:schemeClr val="accent6">
                    <a:lumMod val="50000"/>
                  </a:schemeClr>
                </a:solidFill>
              </a:rPr>
              <a:t>Nat </a:t>
            </a:r>
            <a:r>
              <a:rPr lang="en-US" b="1" i="1" dirty="0" err="1">
                <a:solidFill>
                  <a:schemeClr val="accent6">
                    <a:lumMod val="50000"/>
                  </a:schemeClr>
                </a:solidFill>
              </a:rPr>
              <a:t>Protoc</a:t>
            </a:r>
            <a:r>
              <a:rPr lang="en-US" b="1" dirty="0">
                <a:solidFill>
                  <a:schemeClr val="accent6">
                    <a:lumMod val="50000"/>
                  </a:schemeClr>
                </a:solidFill>
              </a:rPr>
              <a:t> 4, 37–43 (2009). https://doi.org/10.1038/nprot.2008.216</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990600"/>
            <a:ext cx="8077200" cy="4339650"/>
          </a:xfrm>
          <a:prstGeom prst="rect">
            <a:avLst/>
          </a:prstGeom>
        </p:spPr>
        <p:txBody>
          <a:bodyPr wrap="square">
            <a:spAutoFit/>
          </a:bodyPr>
          <a:lstStyle/>
          <a:p>
            <a:pPr algn="ctr"/>
            <a:r>
              <a:rPr lang="en-US" sz="2400" b="1" u="sng" dirty="0" smtClean="0">
                <a:solidFill>
                  <a:srgbClr val="00B050"/>
                </a:solidFill>
              </a:rPr>
              <a:t>Applications of Northern Blot</a:t>
            </a:r>
          </a:p>
          <a:p>
            <a:pPr algn="ctr"/>
            <a:endParaRPr lang="en-US" u="sng" dirty="0" smtClean="0">
              <a:solidFill>
                <a:srgbClr val="00B050"/>
              </a:solidFill>
            </a:endParaRPr>
          </a:p>
          <a:p>
            <a:pPr>
              <a:buFont typeface="Arial" pitchFamily="34" charset="0"/>
              <a:buChar char="•"/>
            </a:pPr>
            <a:r>
              <a:rPr lang="en-US" dirty="0" smtClean="0"/>
              <a:t>The technique can be used for the identification and separation of RNA fragments collected from different biological sources.</a:t>
            </a:r>
          </a:p>
          <a:p>
            <a:pPr>
              <a:buFont typeface="Arial" pitchFamily="34" charset="0"/>
              <a:buChar char="•"/>
            </a:pPr>
            <a:r>
              <a:rPr lang="en-US" dirty="0" smtClean="0"/>
              <a:t>Northern blotting is used as a sensitive test for the detection of transcription of DNA fragments that are to be used as a probe in Southern Blotting.</a:t>
            </a:r>
          </a:p>
          <a:p>
            <a:pPr>
              <a:buFont typeface="Arial" pitchFamily="34" charset="0"/>
              <a:buChar char="•"/>
            </a:pPr>
            <a:r>
              <a:rPr lang="en-US" dirty="0" smtClean="0"/>
              <a:t>It also allows the detection and quantification of specific mRNAs from different tissues and different living organisms.</a:t>
            </a:r>
          </a:p>
          <a:p>
            <a:pPr>
              <a:buFont typeface="Arial" pitchFamily="34" charset="0"/>
              <a:buChar char="•"/>
            </a:pPr>
            <a:r>
              <a:rPr lang="en-US" dirty="0" smtClean="0"/>
              <a:t>Northern blotting is used as a tool for gene expression studies related to </a:t>
            </a:r>
            <a:r>
              <a:rPr lang="en-US" dirty="0" err="1" smtClean="0"/>
              <a:t>overexpression</a:t>
            </a:r>
            <a:r>
              <a:rPr lang="en-US" dirty="0" smtClean="0"/>
              <a:t> of cancer-causing genes, and gene expression during transplant rejects.</a:t>
            </a:r>
          </a:p>
          <a:p>
            <a:pPr>
              <a:buFont typeface="Arial" pitchFamily="34" charset="0"/>
              <a:buChar char="•"/>
            </a:pPr>
            <a:r>
              <a:rPr lang="en-US" dirty="0" smtClean="0"/>
              <a:t>Northern blotting has been used as a molecular tool for the diagnosis of diseases like </a:t>
            </a:r>
            <a:r>
              <a:rPr lang="en-US" dirty="0" err="1" smtClean="0"/>
              <a:t>Crohn’s</a:t>
            </a:r>
            <a:r>
              <a:rPr lang="en-US" dirty="0" smtClean="0"/>
              <a:t> disease.</a:t>
            </a:r>
          </a:p>
          <a:p>
            <a:pPr>
              <a:buFont typeface="Arial" pitchFamily="34" charset="0"/>
              <a:buChar char="•"/>
            </a:pPr>
            <a:r>
              <a:rPr lang="en-US" dirty="0" smtClean="0"/>
              <a:t>The process is used as a method for the detection of viral </a:t>
            </a:r>
            <a:r>
              <a:rPr lang="en-US" dirty="0" err="1" smtClean="0"/>
              <a:t>microRNAs</a:t>
            </a:r>
            <a:r>
              <a:rPr lang="en-US" dirty="0" smtClean="0"/>
              <a:t> that play important roles in viral infection.</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1828800"/>
            <a:ext cx="7620000" cy="2246769"/>
          </a:xfrm>
          <a:prstGeom prst="rect">
            <a:avLst/>
          </a:prstGeom>
        </p:spPr>
        <p:txBody>
          <a:bodyPr wrap="square">
            <a:spAutoFit/>
          </a:bodyPr>
          <a:lstStyle/>
          <a:p>
            <a:r>
              <a:rPr lang="en-US" sz="2800" b="1" dirty="0" smtClean="0"/>
              <a:t>Northern blotting was employed as the primary technique for the analysis of RNA fragments for a long time; however, new, more convenient, and cost-effective techniques like RT-PCR have slowly replaced the technique.</a:t>
            </a:r>
            <a:endParaRPr lang="en-US" sz="28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304800"/>
            <a:ext cx="8229600" cy="6401753"/>
          </a:xfrm>
          <a:prstGeom prst="rect">
            <a:avLst/>
          </a:prstGeom>
        </p:spPr>
        <p:txBody>
          <a:bodyPr wrap="square">
            <a:spAutoFit/>
          </a:bodyPr>
          <a:lstStyle/>
          <a:p>
            <a:r>
              <a:rPr lang="en-US" sz="3200" b="1" u="sng" dirty="0" smtClean="0"/>
              <a:t>3. Western </a:t>
            </a:r>
            <a:r>
              <a:rPr lang="en-US" sz="3200" b="1" u="sng" dirty="0"/>
              <a:t>blot </a:t>
            </a:r>
            <a:r>
              <a:rPr lang="en-US" dirty="0"/>
              <a:t>is </a:t>
            </a:r>
            <a:r>
              <a:rPr lang="en-US" b="1" dirty="0"/>
              <a:t>often used in research to separate and identify proteins</a:t>
            </a:r>
            <a:r>
              <a:rPr lang="en-US" dirty="0"/>
              <a:t>. In this technique a mixture of proteins is separated based on molecular weight, and thus by type, through gel electrophoresis. These results are then transferred to a membrane producing a band for each protein</a:t>
            </a:r>
            <a:r>
              <a:rPr lang="en-US" dirty="0" smtClean="0"/>
              <a:t>.</a:t>
            </a:r>
          </a:p>
          <a:p>
            <a:endParaRPr lang="en-US" dirty="0" smtClean="0"/>
          </a:p>
          <a:p>
            <a:pPr algn="ctr"/>
            <a:r>
              <a:rPr lang="en-US" b="1" u="sng" dirty="0" smtClean="0"/>
              <a:t>Procedure</a:t>
            </a:r>
          </a:p>
          <a:p>
            <a:endParaRPr lang="en-US" dirty="0"/>
          </a:p>
          <a:p>
            <a:r>
              <a:rPr lang="en-US" b="1" dirty="0">
                <a:solidFill>
                  <a:srgbClr val="0070C0"/>
                </a:solidFill>
              </a:rPr>
              <a:t>A</a:t>
            </a:r>
            <a:r>
              <a:rPr lang="en-US" b="1" dirty="0" smtClean="0">
                <a:solidFill>
                  <a:srgbClr val="0070C0"/>
                </a:solidFill>
              </a:rPr>
              <a:t>. A </a:t>
            </a:r>
            <a:r>
              <a:rPr lang="en-US" b="1" dirty="0">
                <a:solidFill>
                  <a:srgbClr val="0070C0"/>
                </a:solidFill>
              </a:rPr>
              <a:t>western blot is a laboratory method used to detect specific protein molecules from among a mixture of proteins. This mixture can include all of the proteins associated with a particular tissue or cell type. Western blots can also be used to evaluate the size of a protein of interest, and to measure the amount of protein expression. This procedure was named for its similarity to the previously invented method known as the Southern blot</a:t>
            </a:r>
            <a:r>
              <a:rPr lang="en-US" b="1" dirty="0" smtClean="0">
                <a:solidFill>
                  <a:srgbClr val="0070C0"/>
                </a:solidFill>
              </a:rPr>
              <a:t>.</a:t>
            </a:r>
          </a:p>
          <a:p>
            <a:endParaRPr lang="en-US" dirty="0"/>
          </a:p>
          <a:p>
            <a:endParaRPr lang="en-US" dirty="0" smtClean="0"/>
          </a:p>
          <a:p>
            <a:r>
              <a:rPr lang="en-US" b="1" dirty="0" smtClean="0">
                <a:solidFill>
                  <a:schemeClr val="accent2">
                    <a:lumMod val="75000"/>
                  </a:schemeClr>
                </a:solidFill>
              </a:rPr>
              <a:t>B. The </a:t>
            </a:r>
            <a:r>
              <a:rPr lang="en-US" b="1" dirty="0">
                <a:solidFill>
                  <a:schemeClr val="accent2">
                    <a:lumMod val="75000"/>
                  </a:schemeClr>
                </a:solidFill>
              </a:rPr>
              <a:t>first step in a western blot is to prepare the protein sample by mixing it with a detergent called sodium </a:t>
            </a:r>
            <a:r>
              <a:rPr lang="en-US" b="1" dirty="0" err="1">
                <a:solidFill>
                  <a:schemeClr val="accent2">
                    <a:lumMod val="75000"/>
                  </a:schemeClr>
                </a:solidFill>
              </a:rPr>
              <a:t>dodecyl</a:t>
            </a:r>
            <a:r>
              <a:rPr lang="en-US" b="1" dirty="0">
                <a:solidFill>
                  <a:schemeClr val="accent2">
                    <a:lumMod val="75000"/>
                  </a:schemeClr>
                </a:solidFill>
              </a:rPr>
              <a:t> sulfate, which makes the proteins unfold into linear chains and coats then with a negative charge. Next, the protein molecules are separated according to their sizes using a method called gel electrophoresis. Following separation, the proteins are transferred from the gel onto a blotting membrane. Although this step is what gives the technique the name "western blotting," the term is typically used to describe the entire procedure.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600200"/>
            <a:ext cx="7848600" cy="3139321"/>
          </a:xfrm>
          <a:prstGeom prst="rect">
            <a:avLst/>
          </a:prstGeom>
        </p:spPr>
        <p:txBody>
          <a:bodyPr wrap="square">
            <a:spAutoFit/>
          </a:bodyPr>
          <a:lstStyle/>
          <a:p>
            <a:r>
              <a:rPr lang="en-US" b="1" dirty="0">
                <a:solidFill>
                  <a:srgbClr val="00B050"/>
                </a:solidFill>
              </a:rPr>
              <a:t>C</a:t>
            </a:r>
            <a:r>
              <a:rPr lang="en-US" b="1" dirty="0" smtClean="0">
                <a:solidFill>
                  <a:srgbClr val="00B050"/>
                </a:solidFill>
              </a:rPr>
              <a:t>. Once </a:t>
            </a:r>
            <a:r>
              <a:rPr lang="en-US" b="1" dirty="0">
                <a:solidFill>
                  <a:srgbClr val="00B050"/>
                </a:solidFill>
              </a:rPr>
              <a:t>the transfer is complete, the membrane carries all of the protein bands originally on the gel. Next, the membrane goes through a treatment called blocking, which prevents any nonspecific reactions from occurring. The membrane is then incubated with an antibody called the primary antibody, which specifically binds to the protein of interest. Following incubation, any unbound primary antibody is washed away, and the membrane is incubated yet again, but this time </a:t>
            </a:r>
            <a:r>
              <a:rPr lang="en-US" b="1" dirty="0">
                <a:solidFill>
                  <a:srgbClr val="002060"/>
                </a:solidFill>
              </a:rPr>
              <a:t>with a secondary antibody that specifically recognizes and binds to the primary antibody. The secondary antibody is linked to a reporter enzyme that produces color or light, which allows it to be easily detected and imaged.</a:t>
            </a:r>
            <a:r>
              <a:rPr lang="en-US" b="1" dirty="0">
                <a:solidFill>
                  <a:srgbClr val="00B050"/>
                </a:solidFill>
              </a:rPr>
              <a:t> These steps permit a specific protein to be detected from among a mixture of proteins.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633478"/>
            <a:ext cx="7543800" cy="2862322"/>
          </a:xfrm>
          <a:prstGeom prst="rect">
            <a:avLst/>
          </a:prstGeom>
        </p:spPr>
        <p:txBody>
          <a:bodyPr wrap="square">
            <a:spAutoFit/>
          </a:bodyPr>
          <a:lstStyle/>
          <a:p>
            <a:r>
              <a:rPr lang="en-US" b="1" dirty="0"/>
              <a:t>The 8 basic steps of the science of Western blotting have remained the same for the last 40 years.</a:t>
            </a:r>
          </a:p>
          <a:p>
            <a:r>
              <a:rPr lang="en-US" dirty="0"/>
              <a:t>1. First, sample preparation: </a:t>
            </a:r>
            <a:r>
              <a:rPr lang="en-US" dirty="0" err="1"/>
              <a:t>lysing</a:t>
            </a:r>
            <a:r>
              <a:rPr lang="en-US" dirty="0"/>
              <a:t> and denaturing the proteins.</a:t>
            </a:r>
            <a:br>
              <a:rPr lang="en-US" dirty="0"/>
            </a:br>
            <a:r>
              <a:rPr lang="en-US" dirty="0"/>
              <a:t>2. Next, gel electrophoresis.</a:t>
            </a:r>
            <a:br>
              <a:rPr lang="en-US" dirty="0"/>
            </a:br>
            <a:r>
              <a:rPr lang="en-US" dirty="0"/>
              <a:t>3. Then membrane transfer.</a:t>
            </a:r>
            <a:br>
              <a:rPr lang="en-US" dirty="0"/>
            </a:br>
            <a:r>
              <a:rPr lang="en-US" dirty="0"/>
              <a:t>4. After that blocking.</a:t>
            </a:r>
            <a:br>
              <a:rPr lang="en-US" dirty="0"/>
            </a:br>
            <a:r>
              <a:rPr lang="en-US" dirty="0"/>
              <a:t>5. Then incubating the primary antibody.</a:t>
            </a:r>
            <a:br>
              <a:rPr lang="en-US" dirty="0"/>
            </a:br>
            <a:r>
              <a:rPr lang="en-US" dirty="0"/>
              <a:t>6. And, then incubating the secondary antibody.</a:t>
            </a:r>
            <a:br>
              <a:rPr lang="en-US" dirty="0"/>
            </a:br>
            <a:r>
              <a:rPr lang="en-US" dirty="0"/>
              <a:t>7. Next detection.</a:t>
            </a:r>
            <a:br>
              <a:rPr lang="en-US" dirty="0"/>
            </a:br>
            <a:r>
              <a:rPr lang="en-US" dirty="0"/>
              <a:t>8. And, finally analysis.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western blot troubleshooting starts with sequential analysis"/>
          <p:cNvPicPr>
            <a:picLocks noChangeAspect="1" noChangeArrowheads="1"/>
          </p:cNvPicPr>
          <p:nvPr/>
        </p:nvPicPr>
        <p:blipFill>
          <a:blip r:embed="rId2"/>
          <a:srcRect/>
          <a:stretch>
            <a:fillRect/>
          </a:stretch>
        </p:blipFill>
        <p:spPr bwMode="auto">
          <a:xfrm>
            <a:off x="457200" y="228600"/>
            <a:ext cx="8153400" cy="64008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381000"/>
            <a:ext cx="7772400" cy="1200329"/>
          </a:xfrm>
          <a:prstGeom prst="rect">
            <a:avLst/>
          </a:prstGeom>
        </p:spPr>
        <p:txBody>
          <a:bodyPr wrap="square">
            <a:spAutoFit/>
          </a:bodyPr>
          <a:lstStyle/>
          <a:p>
            <a:r>
              <a:rPr lang="en-US" dirty="0"/>
              <a:t>Horseradish </a:t>
            </a:r>
            <a:r>
              <a:rPr lang="en-US" dirty="0" err="1"/>
              <a:t>Peroxidase</a:t>
            </a:r>
            <a:r>
              <a:rPr lang="en-US" dirty="0"/>
              <a:t> (HRP) has a high turnover rate that allows HRP secondary antibodies to generate strong signal in a short time span. HRP secondary antibodies are commonly used in western blot (WB), </a:t>
            </a:r>
            <a:r>
              <a:rPr lang="en-US" dirty="0" err="1"/>
              <a:t>immunohistochemistry</a:t>
            </a:r>
            <a:r>
              <a:rPr lang="en-US" dirty="0"/>
              <a:t> (IHC) and ELISA.</a:t>
            </a:r>
          </a:p>
        </p:txBody>
      </p:sp>
      <p:pic>
        <p:nvPicPr>
          <p:cNvPr id="28674" name="Picture 2" descr="Secrets to Chemiluminescent Western Blotting - Azure Biosystems"/>
          <p:cNvPicPr>
            <a:picLocks noChangeAspect="1" noChangeArrowheads="1"/>
          </p:cNvPicPr>
          <p:nvPr/>
        </p:nvPicPr>
        <p:blipFill>
          <a:blip r:embed="rId2"/>
          <a:srcRect/>
          <a:stretch>
            <a:fillRect/>
          </a:stretch>
        </p:blipFill>
        <p:spPr bwMode="auto">
          <a:xfrm>
            <a:off x="1752600" y="2438400"/>
            <a:ext cx="5715000" cy="28575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Western blot validation"/>
          <p:cNvPicPr>
            <a:picLocks noChangeAspect="1" noChangeArrowheads="1"/>
          </p:cNvPicPr>
          <p:nvPr/>
        </p:nvPicPr>
        <p:blipFill>
          <a:blip r:embed="rId2"/>
          <a:srcRect/>
          <a:stretch>
            <a:fillRect/>
          </a:stretch>
        </p:blipFill>
        <p:spPr bwMode="auto">
          <a:xfrm>
            <a:off x="1600200" y="990600"/>
            <a:ext cx="6096000" cy="3638551"/>
          </a:xfrm>
          <a:prstGeom prst="rect">
            <a:avLst/>
          </a:prstGeom>
          <a:noFill/>
        </p:spPr>
      </p:pic>
      <p:sp>
        <p:nvSpPr>
          <p:cNvPr id="3" name="TextBox 2"/>
          <p:cNvSpPr txBox="1"/>
          <p:nvPr/>
        </p:nvSpPr>
        <p:spPr>
          <a:xfrm>
            <a:off x="1619035" y="5105400"/>
            <a:ext cx="6305765" cy="369332"/>
          </a:xfrm>
          <a:prstGeom prst="rect">
            <a:avLst/>
          </a:prstGeom>
          <a:noFill/>
        </p:spPr>
        <p:txBody>
          <a:bodyPr wrap="none" rtlCol="0">
            <a:spAutoFit/>
          </a:bodyPr>
          <a:lstStyle/>
          <a:p>
            <a:r>
              <a:rPr lang="en-US" dirty="0" smtClean="0"/>
              <a:t>Western blot validation of a monoclonal antibody against β-</a:t>
            </a:r>
            <a:r>
              <a:rPr lang="en-US" dirty="0" err="1" smtClean="0"/>
              <a:t>actin</a:t>
            </a:r>
            <a:r>
              <a:rPr lang="en-US" dirty="0" smtClean="0"/>
              <a:t> </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s://upload.wikimedia.org/wikipedia/commons/3/33/Blotting_Compass_for_Molecular_Probes.png"/>
          <p:cNvPicPr>
            <a:picLocks noChangeAspect="1" noChangeArrowheads="1"/>
          </p:cNvPicPr>
          <p:nvPr/>
        </p:nvPicPr>
        <p:blipFill>
          <a:blip r:embed="rId2"/>
          <a:srcRect/>
          <a:stretch>
            <a:fillRect/>
          </a:stretch>
        </p:blipFill>
        <p:spPr bwMode="auto">
          <a:xfrm>
            <a:off x="1066800" y="762000"/>
            <a:ext cx="6858000" cy="5143501"/>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1259681"/>
            <a:ext cx="8153400" cy="3970318"/>
          </a:xfrm>
          <a:prstGeom prst="rect">
            <a:avLst/>
          </a:prstGeom>
          <a:noFill/>
        </p:spPr>
        <p:txBody>
          <a:bodyPr wrap="square" rtlCol="0">
            <a:spAutoFit/>
          </a:bodyPr>
          <a:lstStyle/>
          <a:p>
            <a:pPr marL="342900" indent="-342900">
              <a:buAutoNum type="arabicPeriod"/>
            </a:pPr>
            <a:r>
              <a:rPr lang="en-US" dirty="0" smtClean="0"/>
              <a:t>DNA fragments are denatured in strong alkali</a:t>
            </a:r>
          </a:p>
          <a:p>
            <a:pPr marL="342900" indent="-342900">
              <a:buAutoNum type="arabicPeriod"/>
            </a:pPr>
            <a:r>
              <a:rPr lang="en-US" dirty="0" smtClean="0"/>
              <a:t>Transfer to membrane</a:t>
            </a:r>
          </a:p>
          <a:p>
            <a:pPr marL="342900" indent="-342900">
              <a:buAutoNum type="arabicPeriod"/>
            </a:pPr>
            <a:r>
              <a:rPr lang="en-US" dirty="0" smtClean="0"/>
              <a:t>Fixing of DNA (immobilization)</a:t>
            </a:r>
          </a:p>
          <a:p>
            <a:pPr marL="342900" indent="-342900">
              <a:buAutoNum type="alphaUcPeriod"/>
            </a:pPr>
            <a:r>
              <a:rPr lang="en-US" dirty="0" smtClean="0"/>
              <a:t>Nitrocellulose paper: baking: 80 degree for 2 h</a:t>
            </a:r>
          </a:p>
          <a:p>
            <a:pPr marL="342900" indent="-342900">
              <a:buAutoNum type="alphaUcPeriod"/>
            </a:pPr>
            <a:r>
              <a:rPr lang="en-US" dirty="0" smtClean="0"/>
              <a:t>Nylon Membrane: 1 h 70 degree or UV irradiation</a:t>
            </a:r>
          </a:p>
          <a:p>
            <a:pPr marL="342900" indent="-342900"/>
            <a:r>
              <a:rPr lang="en-US" dirty="0" smtClean="0"/>
              <a:t>4. The membrane is placed in a solution of labeled (radioactive or non-radioactive) RNA, </a:t>
            </a:r>
            <a:r>
              <a:rPr lang="en-US" dirty="0" err="1" smtClean="0"/>
              <a:t>ssDNA</a:t>
            </a:r>
            <a:r>
              <a:rPr lang="en-US" dirty="0" smtClean="0"/>
              <a:t> or </a:t>
            </a:r>
            <a:r>
              <a:rPr lang="en-US" dirty="0" err="1" smtClean="0"/>
              <a:t>oligonucleotides</a:t>
            </a:r>
            <a:r>
              <a:rPr lang="en-US" dirty="0"/>
              <a:t> </a:t>
            </a:r>
            <a:r>
              <a:rPr lang="en-US" dirty="0" smtClean="0"/>
              <a:t>which is complementary to sequence present in the target DNA.</a:t>
            </a:r>
          </a:p>
          <a:p>
            <a:pPr marL="342900" indent="-342900"/>
            <a:r>
              <a:rPr lang="en-US" dirty="0" smtClean="0"/>
              <a:t>5. Removal of excess probes</a:t>
            </a:r>
          </a:p>
          <a:p>
            <a:pPr marL="342900" indent="-342900"/>
            <a:r>
              <a:rPr lang="en-US" dirty="0" smtClean="0"/>
              <a:t>6. 	If probe is radioactive: Autoradiography</a:t>
            </a:r>
          </a:p>
          <a:p>
            <a:pPr marL="342900" indent="-342900"/>
            <a:r>
              <a:rPr lang="en-US" dirty="0" smtClean="0"/>
              <a:t>	 If probe is not radioactive: the membrane is treated with </a:t>
            </a:r>
            <a:r>
              <a:rPr lang="en-US" dirty="0" err="1" smtClean="0"/>
              <a:t>chemiluminescent</a:t>
            </a:r>
            <a:r>
              <a:rPr lang="en-US" dirty="0" smtClean="0"/>
              <a:t> 	substrate to detect the labeled probes, and the exposed to photographic 	films.</a:t>
            </a:r>
          </a:p>
          <a:p>
            <a:pPr marL="342900" indent="-342900"/>
            <a:endParaRPr lang="en-US" dirty="0"/>
          </a:p>
        </p:txBody>
      </p:sp>
      <p:sp>
        <p:nvSpPr>
          <p:cNvPr id="3" name="TextBox 2"/>
          <p:cNvSpPr txBox="1"/>
          <p:nvPr/>
        </p:nvSpPr>
        <p:spPr>
          <a:xfrm>
            <a:off x="4094276" y="381000"/>
            <a:ext cx="1163524" cy="369332"/>
          </a:xfrm>
          <a:prstGeom prst="rect">
            <a:avLst/>
          </a:prstGeom>
          <a:noFill/>
        </p:spPr>
        <p:txBody>
          <a:bodyPr wrap="none" rtlCol="0">
            <a:spAutoFit/>
          </a:bodyPr>
          <a:lstStyle/>
          <a:p>
            <a:r>
              <a:rPr lang="en-US" b="1" u="sng" dirty="0" smtClean="0"/>
              <a:t>Procedure</a:t>
            </a:r>
            <a:endParaRPr lang="en-US" b="1" u="sng" dirty="0"/>
          </a:p>
        </p:txBody>
      </p:sp>
      <p:sp>
        <p:nvSpPr>
          <p:cNvPr id="4" name="TextBox 3"/>
          <p:cNvSpPr txBox="1"/>
          <p:nvPr/>
        </p:nvSpPr>
        <p:spPr>
          <a:xfrm>
            <a:off x="533400" y="5486400"/>
            <a:ext cx="8519640" cy="646331"/>
          </a:xfrm>
          <a:prstGeom prst="rect">
            <a:avLst/>
          </a:prstGeom>
          <a:noFill/>
        </p:spPr>
        <p:txBody>
          <a:bodyPr wrap="none" rtlCol="0">
            <a:spAutoFit/>
          </a:bodyPr>
          <a:lstStyle/>
          <a:p>
            <a:r>
              <a:rPr lang="en-US" b="1" dirty="0" smtClean="0">
                <a:solidFill>
                  <a:srgbClr val="00B050"/>
                </a:solidFill>
              </a:rPr>
              <a:t>The probe will form band on the film at a position corresponding to the complementary</a:t>
            </a:r>
          </a:p>
          <a:p>
            <a:r>
              <a:rPr lang="en-US" b="1" dirty="0">
                <a:solidFill>
                  <a:srgbClr val="00B050"/>
                </a:solidFill>
              </a:rPr>
              <a:t>s</a:t>
            </a:r>
            <a:r>
              <a:rPr lang="en-US" b="1" dirty="0" smtClean="0">
                <a:solidFill>
                  <a:srgbClr val="00B050"/>
                </a:solidFill>
              </a:rPr>
              <a:t>equence on the membrane.</a:t>
            </a:r>
            <a:endParaRPr lang="en-US" b="1" dirty="0">
              <a:solidFill>
                <a:srgbClr val="00B05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1238071"/>
            <a:ext cx="7620000" cy="1200329"/>
          </a:xfrm>
          <a:prstGeom prst="rect">
            <a:avLst/>
          </a:prstGeom>
        </p:spPr>
        <p:txBody>
          <a:bodyPr wrap="square">
            <a:spAutoFit/>
          </a:bodyPr>
          <a:lstStyle/>
          <a:p>
            <a:r>
              <a:rPr lang="en-US" dirty="0"/>
              <a:t>The northern blot technique was developed in 1977 by </a:t>
            </a:r>
            <a:r>
              <a:rPr lang="en-US" b="1" dirty="0"/>
              <a:t>James </a:t>
            </a:r>
            <a:r>
              <a:rPr lang="en-US" b="1" dirty="0" err="1"/>
              <a:t>Alwine</a:t>
            </a:r>
            <a:r>
              <a:rPr lang="en-US" b="1" dirty="0"/>
              <a:t>, David Kemp, and George Stark</a:t>
            </a:r>
            <a:r>
              <a:rPr lang="en-US" dirty="0"/>
              <a:t> at Stanford University. Northern blotting takes its name from its similarity to the first blotting technique, the Southern blot, named for biologist Edwin Southern.</a:t>
            </a:r>
          </a:p>
        </p:txBody>
      </p:sp>
      <p:sp>
        <p:nvSpPr>
          <p:cNvPr id="3" name="Rectangle 2"/>
          <p:cNvSpPr/>
          <p:nvPr/>
        </p:nvSpPr>
        <p:spPr>
          <a:xfrm>
            <a:off x="1066800" y="3191470"/>
            <a:ext cx="7162800" cy="923330"/>
          </a:xfrm>
          <a:prstGeom prst="rect">
            <a:avLst/>
          </a:prstGeom>
        </p:spPr>
        <p:txBody>
          <a:bodyPr wrap="square">
            <a:spAutoFit/>
          </a:bodyPr>
          <a:lstStyle/>
          <a:p>
            <a:r>
              <a:rPr lang="en-US" dirty="0"/>
              <a:t>The term "western blot" was given by W. Neal </a:t>
            </a:r>
            <a:r>
              <a:rPr lang="en-US" dirty="0" err="1"/>
              <a:t>Burnette</a:t>
            </a:r>
            <a:r>
              <a:rPr lang="en-US" dirty="0"/>
              <a:t> in </a:t>
            </a:r>
            <a:r>
              <a:rPr lang="en-US" b="1" dirty="0"/>
              <a:t>1981</a:t>
            </a:r>
            <a:r>
              <a:rPr lang="en-US" dirty="0"/>
              <a:t>, although the method itself originated in 1979 in the laboratory of </a:t>
            </a:r>
            <a:r>
              <a:rPr lang="en-US" b="1" dirty="0">
                <a:solidFill>
                  <a:srgbClr val="00B050"/>
                </a:solidFill>
              </a:rPr>
              <a:t>Harry </a:t>
            </a:r>
            <a:r>
              <a:rPr lang="en-US" b="1" dirty="0" err="1">
                <a:solidFill>
                  <a:srgbClr val="00B050"/>
                </a:solidFill>
              </a:rPr>
              <a:t>Towbin</a:t>
            </a:r>
            <a:r>
              <a:rPr lang="en-US" b="1" dirty="0">
                <a:solidFill>
                  <a:srgbClr val="00B050"/>
                </a:solidFill>
              </a:rPr>
              <a:t> </a:t>
            </a:r>
            <a:r>
              <a:rPr lang="en-US" dirty="0"/>
              <a:t>at the Friedrich </a:t>
            </a:r>
            <a:r>
              <a:rPr lang="en-US" dirty="0" err="1"/>
              <a:t>Miescher</a:t>
            </a:r>
            <a:r>
              <a:rPr lang="en-US" dirty="0"/>
              <a:t> Institute in Basel, Switzerland.</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blot-technique-comparisons"/>
          <p:cNvPicPr>
            <a:picLocks noChangeAspect="1" noChangeArrowheads="1"/>
          </p:cNvPicPr>
          <p:nvPr/>
        </p:nvPicPr>
        <p:blipFill>
          <a:blip r:embed="rId2"/>
          <a:srcRect/>
          <a:stretch>
            <a:fillRect/>
          </a:stretch>
        </p:blipFill>
        <p:spPr bwMode="auto">
          <a:xfrm>
            <a:off x="914400" y="1295400"/>
            <a:ext cx="7315200" cy="4114801"/>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0468" y="467380"/>
            <a:ext cx="3281732" cy="523220"/>
          </a:xfrm>
          <a:prstGeom prst="rect">
            <a:avLst/>
          </a:prstGeom>
        </p:spPr>
        <p:txBody>
          <a:bodyPr wrap="none">
            <a:spAutoFit/>
          </a:bodyPr>
          <a:lstStyle/>
          <a:p>
            <a:pPr fontAlgn="base"/>
            <a:r>
              <a:rPr lang="en-US" sz="2800" b="1" u="sng" dirty="0" smtClean="0"/>
              <a:t>Colony Hybridization</a:t>
            </a:r>
            <a:endParaRPr lang="en-US" sz="2800" b="1" u="sng" dirty="0"/>
          </a:p>
        </p:txBody>
      </p:sp>
      <p:sp>
        <p:nvSpPr>
          <p:cNvPr id="3" name="TextBox 2"/>
          <p:cNvSpPr txBox="1"/>
          <p:nvPr/>
        </p:nvSpPr>
        <p:spPr>
          <a:xfrm>
            <a:off x="457200" y="1371600"/>
            <a:ext cx="8431795" cy="646331"/>
          </a:xfrm>
          <a:prstGeom prst="rect">
            <a:avLst/>
          </a:prstGeom>
          <a:noFill/>
        </p:spPr>
        <p:txBody>
          <a:bodyPr wrap="none" rtlCol="0">
            <a:spAutoFit/>
          </a:bodyPr>
          <a:lstStyle/>
          <a:p>
            <a:r>
              <a:rPr lang="en-US" b="1" dirty="0" smtClean="0">
                <a:solidFill>
                  <a:srgbClr val="002060"/>
                </a:solidFill>
              </a:rPr>
              <a:t>Colonies of bacteria which contain specific DNA can be selected or identified by colony</a:t>
            </a:r>
          </a:p>
          <a:p>
            <a:r>
              <a:rPr lang="en-US" b="1" dirty="0" smtClean="0">
                <a:solidFill>
                  <a:srgbClr val="002060"/>
                </a:solidFill>
              </a:rPr>
              <a:t>Hybridization.</a:t>
            </a:r>
            <a:endParaRPr lang="en-US" b="1" dirty="0">
              <a:solidFill>
                <a:srgbClr val="002060"/>
              </a:solidFill>
            </a:endParaRPr>
          </a:p>
        </p:txBody>
      </p:sp>
      <p:pic>
        <p:nvPicPr>
          <p:cNvPr id="1026" name="Picture 2" descr="Hybridization is applied to the nucleic acid released from microbial colonies and labelled with a probe for detection by methods such as ultraviolet light or autoradiography. This is great for screening clones."/>
          <p:cNvPicPr>
            <a:picLocks noChangeAspect="1" noChangeArrowheads="1"/>
          </p:cNvPicPr>
          <p:nvPr/>
        </p:nvPicPr>
        <p:blipFill>
          <a:blip r:embed="rId2"/>
          <a:srcRect/>
          <a:stretch>
            <a:fillRect/>
          </a:stretch>
        </p:blipFill>
        <p:spPr bwMode="auto">
          <a:xfrm>
            <a:off x="1905000" y="2590800"/>
            <a:ext cx="5486400" cy="3324226"/>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olony hybridization of bacterial isolates with moc gene probes. DIG-labeled probes corresponding to the mocA, mocB, and mocC genes of S. meliloti L5-30 were hybridized to blots of colonies lifted from replica plates such as those shown. All 37 of the isolates obtained from liquid (a) and solid (b) media containing SI were examined. L5-30 (L) was included twice on all of the plates as a positive control."/>
          <p:cNvPicPr>
            <a:picLocks noChangeAspect="1" noChangeArrowheads="1"/>
          </p:cNvPicPr>
          <p:nvPr/>
        </p:nvPicPr>
        <p:blipFill>
          <a:blip r:embed="rId2"/>
          <a:srcRect/>
          <a:stretch>
            <a:fillRect/>
          </a:stretch>
        </p:blipFill>
        <p:spPr bwMode="auto">
          <a:xfrm>
            <a:off x="304800" y="533400"/>
            <a:ext cx="3716861" cy="5791200"/>
          </a:xfrm>
          <a:prstGeom prst="rect">
            <a:avLst/>
          </a:prstGeom>
          <a:noFill/>
        </p:spPr>
      </p:pic>
      <p:sp>
        <p:nvSpPr>
          <p:cNvPr id="3" name="Rectangle 2"/>
          <p:cNvSpPr/>
          <p:nvPr/>
        </p:nvSpPr>
        <p:spPr>
          <a:xfrm>
            <a:off x="5086008" y="3059668"/>
            <a:ext cx="3219792" cy="369332"/>
          </a:xfrm>
          <a:prstGeom prst="rect">
            <a:avLst/>
          </a:prstGeom>
        </p:spPr>
        <p:txBody>
          <a:bodyPr wrap="none">
            <a:spAutoFit/>
          </a:bodyPr>
          <a:lstStyle/>
          <a:p>
            <a:r>
              <a:rPr lang="en-US" b="1" dirty="0" err="1" smtClean="0"/>
              <a:t>Digoxigenin</a:t>
            </a:r>
            <a:r>
              <a:rPr lang="en-US" b="1" dirty="0" smtClean="0"/>
              <a:t> labeled DNA probe</a:t>
            </a:r>
            <a:endParaRPr lang="en-US"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flipH="1">
            <a:off x="3093719" y="381000"/>
            <a:ext cx="2545081" cy="369332"/>
          </a:xfrm>
          <a:prstGeom prst="rect">
            <a:avLst/>
          </a:prstGeom>
          <a:noFill/>
        </p:spPr>
        <p:txBody>
          <a:bodyPr wrap="square" rtlCol="0">
            <a:spAutoFit/>
          </a:bodyPr>
          <a:lstStyle/>
          <a:p>
            <a:pPr algn="ctr"/>
            <a:r>
              <a:rPr lang="en-US" b="1" u="sng" dirty="0" smtClean="0"/>
              <a:t>DOT BLOT ASSAY</a:t>
            </a:r>
            <a:endParaRPr lang="en-US" b="1" u="sng" dirty="0"/>
          </a:p>
        </p:txBody>
      </p:sp>
      <p:pic>
        <p:nvPicPr>
          <p:cNvPr id="29698" name="Picture 2" descr="Slot Blot Hybridization - an overview | ScienceDirect Topics"/>
          <p:cNvPicPr>
            <a:picLocks noChangeAspect="1" noChangeArrowheads="1"/>
          </p:cNvPicPr>
          <p:nvPr/>
        </p:nvPicPr>
        <p:blipFill>
          <a:blip r:embed="rId2"/>
          <a:srcRect/>
          <a:stretch>
            <a:fillRect/>
          </a:stretch>
        </p:blipFill>
        <p:spPr bwMode="auto">
          <a:xfrm>
            <a:off x="990600" y="1371600"/>
            <a:ext cx="6829425" cy="2647951"/>
          </a:xfrm>
          <a:prstGeom prst="rect">
            <a:avLst/>
          </a:prstGeom>
          <a:noFill/>
        </p:spPr>
      </p:pic>
      <p:pic>
        <p:nvPicPr>
          <p:cNvPr id="29700" name="Picture 4" descr="Blotting techniques1"/>
          <p:cNvPicPr>
            <a:picLocks noChangeAspect="1" noChangeArrowheads="1"/>
          </p:cNvPicPr>
          <p:nvPr/>
        </p:nvPicPr>
        <p:blipFill>
          <a:blip r:embed="rId3"/>
          <a:srcRect/>
          <a:stretch>
            <a:fillRect/>
          </a:stretch>
        </p:blipFill>
        <p:spPr bwMode="auto">
          <a:xfrm>
            <a:off x="3276600" y="3810000"/>
            <a:ext cx="4724400" cy="2667001"/>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Dot-blot Hybridization method. Principle, Steps 3 Minute Video - YouTube"/>
          <p:cNvPicPr>
            <a:picLocks noChangeAspect="1" noChangeArrowheads="1"/>
          </p:cNvPicPr>
          <p:nvPr/>
        </p:nvPicPr>
        <p:blipFill>
          <a:blip r:embed="rId2"/>
          <a:srcRect l="12500" r="11250"/>
          <a:stretch>
            <a:fillRect/>
          </a:stretch>
        </p:blipFill>
        <p:spPr bwMode="auto">
          <a:xfrm>
            <a:off x="762000" y="381000"/>
            <a:ext cx="7747000" cy="57150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4597" y="381000"/>
            <a:ext cx="5749203" cy="461665"/>
          </a:xfrm>
          <a:prstGeom prst="rect">
            <a:avLst/>
          </a:prstGeom>
        </p:spPr>
        <p:txBody>
          <a:bodyPr wrap="none">
            <a:spAutoFit/>
          </a:bodyPr>
          <a:lstStyle/>
          <a:p>
            <a:r>
              <a:rPr lang="en-US" sz="2400" b="1" u="sng" dirty="0" err="1" smtClean="0">
                <a:solidFill>
                  <a:srgbClr val="002060"/>
                </a:solidFill>
                <a:hlinkClick r:id="rId2"/>
              </a:rPr>
              <a:t>Electrophoretic</a:t>
            </a:r>
            <a:r>
              <a:rPr lang="en-US" sz="2400" b="1" u="sng" dirty="0" smtClean="0">
                <a:solidFill>
                  <a:srgbClr val="002060"/>
                </a:solidFill>
                <a:hlinkClick r:id="rId2"/>
              </a:rPr>
              <a:t> Mobility Shift Assay (EMSA)</a:t>
            </a:r>
            <a:endParaRPr lang="en-US" sz="2400" b="1" u="sng" dirty="0">
              <a:solidFill>
                <a:srgbClr val="002060"/>
              </a:solidFill>
              <a:hlinkClick r:id="rId2"/>
            </a:endParaRPr>
          </a:p>
        </p:txBody>
      </p:sp>
      <p:sp>
        <p:nvSpPr>
          <p:cNvPr id="3" name="Rectangle 2"/>
          <p:cNvSpPr/>
          <p:nvPr/>
        </p:nvSpPr>
        <p:spPr>
          <a:xfrm>
            <a:off x="457200" y="1219200"/>
            <a:ext cx="8382000" cy="1477328"/>
          </a:xfrm>
          <a:prstGeom prst="rect">
            <a:avLst/>
          </a:prstGeom>
        </p:spPr>
        <p:txBody>
          <a:bodyPr wrap="square">
            <a:spAutoFit/>
          </a:bodyPr>
          <a:lstStyle/>
          <a:p>
            <a:r>
              <a:rPr lang="en-US" b="1" dirty="0" smtClean="0">
                <a:solidFill>
                  <a:srgbClr val="002060"/>
                </a:solidFill>
              </a:rPr>
              <a:t>The </a:t>
            </a:r>
            <a:r>
              <a:rPr lang="en-US" b="1" dirty="0" err="1" smtClean="0">
                <a:solidFill>
                  <a:srgbClr val="002060"/>
                </a:solidFill>
              </a:rPr>
              <a:t>electrophoretic</a:t>
            </a:r>
            <a:r>
              <a:rPr lang="en-US" b="1" dirty="0" smtClean="0">
                <a:solidFill>
                  <a:srgbClr val="002060"/>
                </a:solidFill>
              </a:rPr>
              <a:t> mobility shift assay (EMSA) is a rapid and sensitive method to detect protein-nucleic acid interactions. </a:t>
            </a:r>
          </a:p>
          <a:p>
            <a:endParaRPr lang="en-US" b="1" dirty="0" smtClean="0">
              <a:solidFill>
                <a:srgbClr val="002060"/>
              </a:solidFill>
            </a:endParaRPr>
          </a:p>
          <a:p>
            <a:r>
              <a:rPr lang="en-US" b="1" dirty="0" smtClean="0">
                <a:solidFill>
                  <a:srgbClr val="002060"/>
                </a:solidFill>
              </a:rPr>
              <a:t>It is based on the observation that the </a:t>
            </a:r>
            <a:r>
              <a:rPr lang="en-US" b="1" dirty="0" err="1" smtClean="0">
                <a:solidFill>
                  <a:srgbClr val="002060"/>
                </a:solidFill>
              </a:rPr>
              <a:t>electrophoretic</a:t>
            </a:r>
            <a:r>
              <a:rPr lang="en-US" b="1" dirty="0" smtClean="0">
                <a:solidFill>
                  <a:srgbClr val="002060"/>
                </a:solidFill>
              </a:rPr>
              <a:t> mobility of a protein-nucleic acid complex is typically less than that of the free nucleic acid.</a:t>
            </a:r>
            <a:endParaRPr lang="en-US" b="1" dirty="0">
              <a:solidFill>
                <a:srgbClr val="002060"/>
              </a:solidFill>
            </a:endParaRPr>
          </a:p>
        </p:txBody>
      </p:sp>
      <p:sp>
        <p:nvSpPr>
          <p:cNvPr id="4" name="TextBox 3"/>
          <p:cNvSpPr txBox="1"/>
          <p:nvPr/>
        </p:nvSpPr>
        <p:spPr>
          <a:xfrm>
            <a:off x="533400" y="2743200"/>
            <a:ext cx="2394245" cy="1477328"/>
          </a:xfrm>
          <a:prstGeom prst="rect">
            <a:avLst/>
          </a:prstGeom>
          <a:noFill/>
        </p:spPr>
        <p:txBody>
          <a:bodyPr wrap="none" rtlCol="0">
            <a:spAutoFit/>
          </a:bodyPr>
          <a:lstStyle/>
          <a:p>
            <a:r>
              <a:rPr lang="en-US" b="1" dirty="0" smtClean="0">
                <a:solidFill>
                  <a:srgbClr val="002060"/>
                </a:solidFill>
              </a:rPr>
              <a:t>Also referred as,</a:t>
            </a:r>
          </a:p>
          <a:p>
            <a:r>
              <a:rPr lang="en-US" b="1" dirty="0" smtClean="0">
                <a:solidFill>
                  <a:srgbClr val="002060"/>
                </a:solidFill>
              </a:rPr>
              <a:t>Gel shift assay</a:t>
            </a:r>
          </a:p>
          <a:p>
            <a:r>
              <a:rPr lang="en-US" b="1" dirty="0" smtClean="0">
                <a:solidFill>
                  <a:srgbClr val="002060"/>
                </a:solidFill>
              </a:rPr>
              <a:t>Gel mobility shift assay</a:t>
            </a:r>
          </a:p>
          <a:p>
            <a:r>
              <a:rPr lang="en-US" b="1" dirty="0" smtClean="0">
                <a:solidFill>
                  <a:srgbClr val="002060"/>
                </a:solidFill>
              </a:rPr>
              <a:t>Band shift assay</a:t>
            </a:r>
          </a:p>
          <a:p>
            <a:r>
              <a:rPr lang="en-US" b="1" dirty="0" smtClean="0">
                <a:solidFill>
                  <a:srgbClr val="002060"/>
                </a:solidFill>
              </a:rPr>
              <a:t>Gel retardation assay</a:t>
            </a:r>
            <a:endParaRPr lang="en-US" b="1" dirty="0">
              <a:solidFill>
                <a:srgbClr val="002060"/>
              </a:solidFill>
            </a:endParaRPr>
          </a:p>
        </p:txBody>
      </p:sp>
      <p:pic>
        <p:nvPicPr>
          <p:cNvPr id="29698" name="Picture 2" descr="An external file that holds a picture, illustration, etc.&#10;Object name is nihms141136f1.jpg"/>
          <p:cNvPicPr>
            <a:picLocks noChangeAspect="1" noChangeArrowheads="1"/>
          </p:cNvPicPr>
          <p:nvPr/>
        </p:nvPicPr>
        <p:blipFill>
          <a:blip r:embed="rId3"/>
          <a:srcRect/>
          <a:stretch>
            <a:fillRect/>
          </a:stretch>
        </p:blipFill>
        <p:spPr bwMode="auto">
          <a:xfrm>
            <a:off x="1905000" y="4267200"/>
            <a:ext cx="6115050" cy="1647825"/>
          </a:xfrm>
          <a:prstGeom prst="rect">
            <a:avLst/>
          </a:prstGeom>
          <a:noFill/>
        </p:spPr>
      </p:pic>
      <p:sp>
        <p:nvSpPr>
          <p:cNvPr id="6" name="Rectangle 5"/>
          <p:cNvSpPr/>
          <p:nvPr/>
        </p:nvSpPr>
        <p:spPr>
          <a:xfrm>
            <a:off x="1905000" y="6019800"/>
            <a:ext cx="6858000" cy="646331"/>
          </a:xfrm>
          <a:prstGeom prst="rect">
            <a:avLst/>
          </a:prstGeom>
        </p:spPr>
        <p:txBody>
          <a:bodyPr wrap="square">
            <a:spAutoFit/>
          </a:bodyPr>
          <a:lstStyle/>
          <a:p>
            <a:r>
              <a:rPr lang="en-US" b="1" dirty="0" smtClean="0">
                <a:solidFill>
                  <a:srgbClr val="FF0000"/>
                </a:solidFill>
              </a:rPr>
              <a:t>Titration of a 214 </a:t>
            </a:r>
            <a:r>
              <a:rPr lang="en-US" b="1" dirty="0" err="1" smtClean="0">
                <a:solidFill>
                  <a:srgbClr val="FF0000"/>
                </a:solidFill>
              </a:rPr>
              <a:t>bp</a:t>
            </a:r>
            <a:r>
              <a:rPr lang="en-US" b="1" dirty="0" smtClean="0">
                <a:solidFill>
                  <a:srgbClr val="FF0000"/>
                </a:solidFill>
              </a:rPr>
              <a:t> </a:t>
            </a:r>
            <a:r>
              <a:rPr lang="en-US" b="1" i="1" dirty="0" err="1" smtClean="0">
                <a:solidFill>
                  <a:srgbClr val="FF0000"/>
                </a:solidFill>
              </a:rPr>
              <a:t>lac</a:t>
            </a:r>
            <a:r>
              <a:rPr lang="en-US" b="1" dirty="0" smtClean="0">
                <a:solidFill>
                  <a:srgbClr val="FF0000"/>
                </a:solidFill>
              </a:rPr>
              <a:t> promoter DNA fragment with </a:t>
            </a:r>
            <a:r>
              <a:rPr lang="en-US" b="1" i="1" dirty="0" smtClean="0">
                <a:solidFill>
                  <a:srgbClr val="FF0000"/>
                </a:solidFill>
              </a:rPr>
              <a:t>E. coli</a:t>
            </a:r>
            <a:r>
              <a:rPr lang="en-US" b="1" dirty="0" smtClean="0">
                <a:solidFill>
                  <a:srgbClr val="FF0000"/>
                </a:solidFill>
              </a:rPr>
              <a:t> CAP protein</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The EMSA Assay in Plants - Lifeasible"/>
          <p:cNvPicPr>
            <a:picLocks noChangeAspect="1" noChangeArrowheads="1"/>
          </p:cNvPicPr>
          <p:nvPr/>
        </p:nvPicPr>
        <p:blipFill>
          <a:blip r:embed="rId2"/>
          <a:srcRect/>
          <a:stretch>
            <a:fillRect/>
          </a:stretch>
        </p:blipFill>
        <p:spPr bwMode="auto">
          <a:xfrm>
            <a:off x="1066800" y="533400"/>
            <a:ext cx="6803434" cy="52578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s://www.frontiersin.org/files/Articles/146676/fmicb-06-01049-HTML/image_m/fmicb-06-01049-g003.jpg"/>
          <p:cNvPicPr>
            <a:picLocks noChangeAspect="1" noChangeArrowheads="1"/>
          </p:cNvPicPr>
          <p:nvPr/>
        </p:nvPicPr>
        <p:blipFill>
          <a:blip r:embed="rId2"/>
          <a:srcRect t="69828"/>
          <a:stretch>
            <a:fillRect/>
          </a:stretch>
        </p:blipFill>
        <p:spPr bwMode="auto">
          <a:xfrm>
            <a:off x="1524000" y="2743200"/>
            <a:ext cx="6608747" cy="2667000"/>
          </a:xfrm>
          <a:prstGeom prst="rect">
            <a:avLst/>
          </a:prstGeom>
          <a:noFill/>
        </p:spPr>
      </p:pic>
      <p:sp>
        <p:nvSpPr>
          <p:cNvPr id="3" name="Rectangle 2"/>
          <p:cNvSpPr/>
          <p:nvPr/>
        </p:nvSpPr>
        <p:spPr>
          <a:xfrm>
            <a:off x="2286000" y="1066800"/>
            <a:ext cx="4572000" cy="1200329"/>
          </a:xfrm>
          <a:prstGeom prst="rect">
            <a:avLst/>
          </a:prstGeom>
        </p:spPr>
        <p:txBody>
          <a:bodyPr>
            <a:spAutoFit/>
          </a:bodyPr>
          <a:lstStyle/>
          <a:p>
            <a:r>
              <a:rPr lang="en-US" dirty="0" smtClean="0"/>
              <a:t>Once the length of the nucleotides is sufficient for the binding of two or more proteins, the protein–DNA complexes migrate as distinct bands, usually referred to as a super shift. </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3383340"/>
            <a:ext cx="7620000" cy="1569660"/>
          </a:xfrm>
          <a:prstGeom prst="rect">
            <a:avLst/>
          </a:prstGeom>
        </p:spPr>
        <p:txBody>
          <a:bodyPr wrap="square">
            <a:spAutoFit/>
          </a:bodyPr>
          <a:lstStyle/>
          <a:p>
            <a:r>
              <a:rPr lang="en-US" sz="2400" b="1" u="sng" dirty="0" smtClean="0">
                <a:solidFill>
                  <a:srgbClr val="FF0000"/>
                </a:solidFill>
              </a:rPr>
              <a:t>Limitation:</a:t>
            </a:r>
          </a:p>
          <a:p>
            <a:r>
              <a:rPr lang="en-US" sz="2400" b="1" dirty="0" err="1" smtClean="0">
                <a:solidFill>
                  <a:srgbClr val="FF0000"/>
                </a:solidFill>
              </a:rPr>
              <a:t>Electrophoretic</a:t>
            </a:r>
            <a:r>
              <a:rPr lang="en-US" sz="2400" b="1" dirty="0" smtClean="0">
                <a:solidFill>
                  <a:srgbClr val="FF0000"/>
                </a:solidFill>
              </a:rPr>
              <a:t> mobility of a complex provides little direct information about the location of the nucleic acid sequences that are occupied by protein.</a:t>
            </a:r>
            <a:endParaRPr lang="en-US" sz="2400" b="1" dirty="0">
              <a:solidFill>
                <a:srgbClr val="FF0000"/>
              </a:solidFill>
            </a:endParaRPr>
          </a:p>
        </p:txBody>
      </p:sp>
      <p:sp>
        <p:nvSpPr>
          <p:cNvPr id="3" name="Rectangle 2"/>
          <p:cNvSpPr/>
          <p:nvPr/>
        </p:nvSpPr>
        <p:spPr>
          <a:xfrm>
            <a:off x="1283419" y="722293"/>
            <a:ext cx="6412781" cy="954107"/>
          </a:xfrm>
          <a:prstGeom prst="rect">
            <a:avLst/>
          </a:prstGeom>
        </p:spPr>
        <p:txBody>
          <a:bodyPr wrap="none">
            <a:spAutoFit/>
          </a:bodyPr>
          <a:lstStyle/>
          <a:p>
            <a:r>
              <a:rPr lang="en-US" sz="2800" b="1" dirty="0" smtClean="0"/>
              <a:t>RNA </a:t>
            </a:r>
            <a:r>
              <a:rPr lang="en-US" sz="2800" b="1" dirty="0" err="1" smtClean="0"/>
              <a:t>electrophoretic</a:t>
            </a:r>
            <a:r>
              <a:rPr lang="en-US" sz="2800" b="1" dirty="0" smtClean="0"/>
              <a:t> mobility shift: </a:t>
            </a:r>
          </a:p>
          <a:p>
            <a:r>
              <a:rPr lang="en-US" sz="2800" b="1" dirty="0" smtClean="0"/>
              <a:t>To get idea about the RNA binding protein</a:t>
            </a:r>
            <a:endParaRPr lang="en-US" sz="28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Blotting apparatus for Southern blot Figure from the Open University,... |  Download Scientific Diagram"/>
          <p:cNvPicPr>
            <a:picLocks noChangeAspect="1" noChangeArrowheads="1"/>
          </p:cNvPicPr>
          <p:nvPr/>
        </p:nvPicPr>
        <p:blipFill>
          <a:blip r:embed="rId2"/>
          <a:srcRect/>
          <a:stretch>
            <a:fillRect/>
          </a:stretch>
        </p:blipFill>
        <p:spPr bwMode="auto">
          <a:xfrm>
            <a:off x="1273821" y="609600"/>
            <a:ext cx="6574779" cy="3962400"/>
          </a:xfrm>
          <a:prstGeom prst="rect">
            <a:avLst/>
          </a:prstGeom>
          <a:noFill/>
        </p:spPr>
      </p:pic>
      <p:sp>
        <p:nvSpPr>
          <p:cNvPr id="3" name="TextBox 2"/>
          <p:cNvSpPr txBox="1"/>
          <p:nvPr/>
        </p:nvSpPr>
        <p:spPr>
          <a:xfrm>
            <a:off x="3267519" y="5105400"/>
            <a:ext cx="2980881" cy="523220"/>
          </a:xfrm>
          <a:prstGeom prst="rect">
            <a:avLst/>
          </a:prstGeom>
          <a:noFill/>
        </p:spPr>
        <p:txBody>
          <a:bodyPr wrap="none" rtlCol="0">
            <a:spAutoFit/>
          </a:bodyPr>
          <a:lstStyle/>
          <a:p>
            <a:r>
              <a:rPr lang="en-US" sz="2800" b="1" dirty="0" smtClean="0"/>
              <a:t>Blotting Apparatus</a:t>
            </a:r>
            <a:endParaRPr lang="en-US" sz="2800"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02796" y="304800"/>
            <a:ext cx="3350404" cy="1077218"/>
          </a:xfrm>
          <a:prstGeom prst="rect">
            <a:avLst/>
          </a:prstGeom>
          <a:noFill/>
        </p:spPr>
        <p:txBody>
          <a:bodyPr wrap="none" rtlCol="0">
            <a:spAutoFit/>
          </a:bodyPr>
          <a:lstStyle/>
          <a:p>
            <a:r>
              <a:rPr lang="en-US" sz="3200" b="1" u="sng" dirty="0" err="1" smtClean="0">
                <a:solidFill>
                  <a:srgbClr val="FF0000"/>
                </a:solidFill>
              </a:rPr>
              <a:t>Footprinting</a:t>
            </a:r>
            <a:r>
              <a:rPr lang="en-US" sz="3200" b="1" u="sng" dirty="0" smtClean="0">
                <a:solidFill>
                  <a:srgbClr val="FF0000"/>
                </a:solidFill>
              </a:rPr>
              <a:t> Assay</a:t>
            </a:r>
          </a:p>
          <a:p>
            <a:endParaRPr lang="en-US" sz="3200" b="1" u="sng" dirty="0">
              <a:solidFill>
                <a:srgbClr val="FF0000"/>
              </a:solidFill>
            </a:endParaRPr>
          </a:p>
        </p:txBody>
      </p:sp>
      <p:sp>
        <p:nvSpPr>
          <p:cNvPr id="3" name="TextBox 2"/>
          <p:cNvSpPr txBox="1"/>
          <p:nvPr/>
        </p:nvSpPr>
        <p:spPr>
          <a:xfrm>
            <a:off x="1628000" y="914400"/>
            <a:ext cx="6068200" cy="369332"/>
          </a:xfrm>
          <a:prstGeom prst="rect">
            <a:avLst/>
          </a:prstGeom>
          <a:noFill/>
        </p:spPr>
        <p:txBody>
          <a:bodyPr wrap="none" rtlCol="0">
            <a:spAutoFit/>
          </a:bodyPr>
          <a:lstStyle/>
          <a:p>
            <a:r>
              <a:rPr lang="en-US" b="1" dirty="0" smtClean="0">
                <a:solidFill>
                  <a:srgbClr val="00B050"/>
                </a:solidFill>
              </a:rPr>
              <a:t>This assay allows us to identify the sites, where protein binds.</a:t>
            </a:r>
            <a:endParaRPr lang="en-US" b="1" dirty="0">
              <a:solidFill>
                <a:srgbClr val="00B050"/>
              </a:solidFill>
            </a:endParaRPr>
          </a:p>
        </p:txBody>
      </p:sp>
      <p:sp>
        <p:nvSpPr>
          <p:cNvPr id="4" name="TextBox 3"/>
          <p:cNvSpPr txBox="1"/>
          <p:nvPr/>
        </p:nvSpPr>
        <p:spPr>
          <a:xfrm>
            <a:off x="228600" y="1295400"/>
            <a:ext cx="8705909" cy="954107"/>
          </a:xfrm>
          <a:prstGeom prst="rect">
            <a:avLst/>
          </a:prstGeom>
          <a:noFill/>
        </p:spPr>
        <p:txBody>
          <a:bodyPr wrap="none" rtlCol="0">
            <a:spAutoFit/>
          </a:bodyPr>
          <a:lstStyle/>
          <a:p>
            <a:r>
              <a:rPr lang="en-US" sz="2000" b="1" dirty="0" err="1" smtClean="0">
                <a:solidFill>
                  <a:srgbClr val="FF0000"/>
                </a:solidFill>
              </a:rPr>
              <a:t>DNase</a:t>
            </a:r>
            <a:r>
              <a:rPr lang="en-US" sz="2000" b="1" dirty="0" smtClean="0">
                <a:solidFill>
                  <a:srgbClr val="FF0000"/>
                </a:solidFill>
              </a:rPr>
              <a:t> I </a:t>
            </a:r>
            <a:r>
              <a:rPr lang="en-US" sz="2000" b="1" dirty="0" err="1" smtClean="0">
                <a:solidFill>
                  <a:srgbClr val="FF0000"/>
                </a:solidFill>
              </a:rPr>
              <a:t>footprinting</a:t>
            </a:r>
            <a:r>
              <a:rPr lang="en-US" sz="2000" b="1" dirty="0" smtClean="0">
                <a:solidFill>
                  <a:srgbClr val="FF0000"/>
                </a:solidFill>
              </a:rPr>
              <a:t> assay: </a:t>
            </a:r>
            <a:r>
              <a:rPr lang="en-US" b="1" dirty="0" smtClean="0">
                <a:solidFill>
                  <a:srgbClr val="00B050"/>
                </a:solidFill>
              </a:rPr>
              <a:t>Identification of the DNA sequence to which protein binds.</a:t>
            </a:r>
          </a:p>
          <a:p>
            <a:endParaRPr lang="en-US" b="1" dirty="0" smtClean="0">
              <a:solidFill>
                <a:srgbClr val="00B050"/>
              </a:solidFill>
            </a:endParaRPr>
          </a:p>
          <a:p>
            <a:endParaRPr lang="en-US" b="1" dirty="0">
              <a:solidFill>
                <a:srgbClr val="00B050"/>
              </a:solidFill>
            </a:endParaRPr>
          </a:p>
        </p:txBody>
      </p:sp>
      <p:pic>
        <p:nvPicPr>
          <p:cNvPr id="5" name="Picture 2" descr="https://www.frontiersin.org/files/Articles/146676/fmicb-06-01049-HTML/image_m/fmicb-06-01049-g004.jpg"/>
          <p:cNvPicPr>
            <a:picLocks noChangeAspect="1" noChangeArrowheads="1"/>
          </p:cNvPicPr>
          <p:nvPr/>
        </p:nvPicPr>
        <p:blipFill>
          <a:blip r:embed="rId2" cstate="print"/>
          <a:srcRect/>
          <a:stretch>
            <a:fillRect/>
          </a:stretch>
        </p:blipFill>
        <p:spPr bwMode="auto">
          <a:xfrm>
            <a:off x="2438400" y="1752600"/>
            <a:ext cx="4114800" cy="4795684"/>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blob:https://web.whatsapp.com/723c685a-b4e8-483f-bdb9-164adbba8109"/>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3" name="AutoShape 4" descr="blob:https://web.whatsapp.com/723c685a-b4e8-483f-bdb9-164adbba8109"/>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4" name="AutoShape 6" descr="blob:https://web.whatsapp.com/723c685a-b4e8-483f-bdb9-164adbba8109"/>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5" name="AutoShape 8" descr="blob:https://web.whatsapp.com/723c685a-b4e8-483f-bdb9-164adbba8109"/>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6" name="AutoShape 10" descr="blob:https://web.whatsapp.com/723c685a-b4e8-483f-bdb9-164adbba8109"/>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1036" name="Picture 12" descr="C:\Users\Acer\Downloads\WhatsApp Image 2024-02-02 at 08.15.59.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8683" y="769938"/>
            <a:ext cx="7270176" cy="5452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90644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675" t="3776" r="7027" b="8240"/>
          <a:stretch/>
        </p:blipFill>
        <p:spPr bwMode="auto">
          <a:xfrm>
            <a:off x="914400" y="304800"/>
            <a:ext cx="7166674" cy="6167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381000" y="304800"/>
            <a:ext cx="7620000" cy="1219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Oval 4"/>
          <p:cNvSpPr/>
          <p:nvPr/>
        </p:nvSpPr>
        <p:spPr>
          <a:xfrm>
            <a:off x="304800" y="3733800"/>
            <a:ext cx="7620000" cy="1447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349061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s://www.mybiosource.com/learn/wp-content/uploads/2018/06/maxresdefault.jpg"/>
          <p:cNvPicPr>
            <a:picLocks noChangeAspect="1" noChangeArrowheads="1"/>
          </p:cNvPicPr>
          <p:nvPr/>
        </p:nvPicPr>
        <p:blipFill>
          <a:blip r:embed="rId2"/>
          <a:srcRect l="3858" r="4451" b="5045"/>
          <a:stretch>
            <a:fillRect/>
          </a:stretch>
        </p:blipFill>
        <p:spPr bwMode="auto">
          <a:xfrm>
            <a:off x="609600" y="609600"/>
            <a:ext cx="7848600" cy="45720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Agarose gel electrophoresis (A) and Southern blot analysis (B) after hybridization under stringent conditions with the 162-bp probe BB1-BB3 from M. ulcerans. Lanes: 1, pBSK (1 g); 2, plasmid DNA from clone 71 (1 g); 3, molecular weight marker III (Roche); 4, plasmid DNA from clone 71 after BamHI digestion (1 g); 5, V1Jns.tPA-85A from M. bovis BCG (1 g).  "/>
          <p:cNvPicPr>
            <a:picLocks noChangeAspect="1" noChangeArrowheads="1"/>
          </p:cNvPicPr>
          <p:nvPr/>
        </p:nvPicPr>
        <p:blipFill>
          <a:blip r:embed="rId2"/>
          <a:srcRect/>
          <a:stretch>
            <a:fillRect/>
          </a:stretch>
        </p:blipFill>
        <p:spPr bwMode="auto">
          <a:xfrm>
            <a:off x="285750" y="762000"/>
            <a:ext cx="8096250" cy="4924425"/>
          </a:xfrm>
          <a:prstGeom prst="rect">
            <a:avLst/>
          </a:prstGeom>
          <a:noFill/>
        </p:spPr>
      </p:pic>
      <p:sp>
        <p:nvSpPr>
          <p:cNvPr id="4" name="TextBox 3"/>
          <p:cNvSpPr txBox="1"/>
          <p:nvPr/>
        </p:nvSpPr>
        <p:spPr>
          <a:xfrm>
            <a:off x="4128209" y="228600"/>
            <a:ext cx="1066959" cy="369332"/>
          </a:xfrm>
          <a:prstGeom prst="rect">
            <a:avLst/>
          </a:prstGeom>
          <a:noFill/>
        </p:spPr>
        <p:txBody>
          <a:bodyPr wrap="none" rtlCol="0">
            <a:spAutoFit/>
          </a:bodyPr>
          <a:lstStyle/>
          <a:p>
            <a:r>
              <a:rPr lang="en-US" u="sng" dirty="0" smtClean="0"/>
              <a:t>Examples</a:t>
            </a:r>
            <a:endParaRPr lang="en-US" u="sng"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Analysis of transgene copy number by Southern blotting. (A) Schematic diagram of marker-free vector-based hairpin RNAi structure. (B) Southern blot using a probe carrying the CaMV 35S double enhancers. WT control or transgenic plant DNAs were digested with EcoRV. Probe prepared from the 35S double enhancers detected the transgene copy number irrespective of the marker status. Cre, the bacteriophage P1 Cre recombinase with an intron; Frag, fragment; Hpt, a hygromycin-resistance marker gene driven by nopaline synthase (nos) promoter (Pnos); ICMV, Indian cassava mosaic virus; loxP, specific recognition sites of Cre; OlexA-46, eight copies of the LexA DNA-binding site fused to the −46 CaMV 35S promoter; XVE, a chimeric transactivator containing the regulator domain of an estrogen receptor. Arrows inside transcription units indicate the direction of transcription."/>
          <p:cNvPicPr>
            <a:picLocks noChangeAspect="1" noChangeArrowheads="1"/>
          </p:cNvPicPr>
          <p:nvPr/>
        </p:nvPicPr>
        <p:blipFill>
          <a:blip r:embed="rId2"/>
          <a:srcRect l="2822" t="44077" r="30110"/>
          <a:stretch>
            <a:fillRect/>
          </a:stretch>
        </p:blipFill>
        <p:spPr bwMode="auto">
          <a:xfrm>
            <a:off x="1219200" y="914400"/>
            <a:ext cx="6477000" cy="3457576"/>
          </a:xfrm>
          <a:prstGeom prst="rect">
            <a:avLst/>
          </a:prstGeom>
          <a:noFill/>
        </p:spPr>
      </p:pic>
      <p:sp>
        <p:nvSpPr>
          <p:cNvPr id="3" name="TextBox 2"/>
          <p:cNvSpPr txBox="1"/>
          <p:nvPr/>
        </p:nvSpPr>
        <p:spPr>
          <a:xfrm>
            <a:off x="3581400" y="5029200"/>
            <a:ext cx="2514600" cy="369332"/>
          </a:xfrm>
          <a:prstGeom prst="rect">
            <a:avLst/>
          </a:prstGeom>
          <a:noFill/>
        </p:spPr>
        <p:txBody>
          <a:bodyPr wrap="square" rtlCol="0">
            <a:spAutoFit/>
          </a:bodyPr>
          <a:lstStyle/>
          <a:p>
            <a:r>
              <a:rPr lang="en-US" dirty="0" err="1" smtClean="0"/>
              <a:t>Transgene</a:t>
            </a:r>
            <a:r>
              <a:rPr lang="en-US" dirty="0" smtClean="0"/>
              <a:t> Number</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838200"/>
            <a:ext cx="7620000" cy="5016758"/>
          </a:xfrm>
          <a:prstGeom prst="rect">
            <a:avLst/>
          </a:prstGeom>
        </p:spPr>
        <p:txBody>
          <a:bodyPr wrap="square">
            <a:spAutoFit/>
          </a:bodyPr>
          <a:lstStyle/>
          <a:p>
            <a:pPr algn="ctr" fontAlgn="base"/>
            <a:r>
              <a:rPr lang="en-US" sz="2800" b="1" u="sng" dirty="0" smtClean="0"/>
              <a:t>Application of Southern blotting</a:t>
            </a:r>
          </a:p>
          <a:p>
            <a:pPr algn="ctr" fontAlgn="base"/>
            <a:endParaRPr lang="en-US" sz="2800" b="1" u="sng" dirty="0" smtClean="0"/>
          </a:p>
          <a:p>
            <a:pPr fontAlgn="base">
              <a:buFont typeface="Arial" pitchFamily="34" charset="0"/>
              <a:buChar char="•"/>
            </a:pPr>
            <a:r>
              <a:rPr lang="en-US" sz="2400" dirty="0" smtClean="0"/>
              <a:t>Southern blotting technique is used to detect DNA in given sample.</a:t>
            </a:r>
          </a:p>
          <a:p>
            <a:pPr fontAlgn="base">
              <a:buFont typeface="Arial" pitchFamily="34" charset="0"/>
              <a:buChar char="•"/>
            </a:pPr>
            <a:r>
              <a:rPr lang="en-US" sz="2400" dirty="0" smtClean="0"/>
              <a:t>DNA finger printing is an example of southern blotting</a:t>
            </a:r>
          </a:p>
          <a:p>
            <a:pPr fontAlgn="base">
              <a:buFont typeface="Arial" pitchFamily="34" charset="0"/>
              <a:buChar char="•"/>
            </a:pPr>
            <a:r>
              <a:rPr lang="en-US" sz="2400" dirty="0" smtClean="0"/>
              <a:t>Used for paternity testing, criminal identification, victim identification</a:t>
            </a:r>
          </a:p>
          <a:p>
            <a:pPr fontAlgn="base">
              <a:buFont typeface="Arial" pitchFamily="34" charset="0"/>
              <a:buChar char="•"/>
            </a:pPr>
            <a:r>
              <a:rPr lang="en-US" sz="2400" dirty="0" smtClean="0"/>
              <a:t>To isolate and identify desire gene of interest.</a:t>
            </a:r>
          </a:p>
          <a:p>
            <a:pPr fontAlgn="base">
              <a:buFont typeface="Arial" pitchFamily="34" charset="0"/>
              <a:buChar char="•"/>
            </a:pPr>
            <a:r>
              <a:rPr lang="en-US" sz="2400" dirty="0" smtClean="0"/>
              <a:t>Used in restriction fragment length polymorphism</a:t>
            </a:r>
          </a:p>
          <a:p>
            <a:pPr fontAlgn="base">
              <a:buFont typeface="Arial" pitchFamily="34" charset="0"/>
              <a:buChar char="•"/>
            </a:pPr>
            <a:r>
              <a:rPr lang="en-US" sz="2400" dirty="0" smtClean="0"/>
              <a:t>To identify mutation or gene rearrangement in the sequence of DNA</a:t>
            </a:r>
          </a:p>
          <a:p>
            <a:pPr fontAlgn="base">
              <a:buFont typeface="Arial" pitchFamily="34" charset="0"/>
              <a:buChar char="•"/>
            </a:pPr>
            <a:r>
              <a:rPr lang="en-US" sz="2400" dirty="0" smtClean="0"/>
              <a:t>Used in diagnosis of disease caused by genetic defects</a:t>
            </a:r>
          </a:p>
          <a:p>
            <a:pPr fontAlgn="base">
              <a:buFont typeface="Arial" pitchFamily="34" charset="0"/>
              <a:buChar char="•"/>
            </a:pPr>
            <a:r>
              <a:rPr lang="en-US" sz="2400" dirty="0" smtClean="0"/>
              <a:t>Used to identify infectious agents</a:t>
            </a:r>
            <a:endParaRPr lang="en-US"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228600"/>
            <a:ext cx="7848600" cy="1354217"/>
          </a:xfrm>
          <a:prstGeom prst="rect">
            <a:avLst/>
          </a:prstGeom>
        </p:spPr>
        <p:txBody>
          <a:bodyPr wrap="square">
            <a:spAutoFit/>
          </a:bodyPr>
          <a:lstStyle/>
          <a:p>
            <a:r>
              <a:rPr lang="en-US" b="1" dirty="0" smtClean="0">
                <a:solidFill>
                  <a:srgbClr val="7030A0"/>
                </a:solidFill>
              </a:rPr>
              <a:t>2. </a:t>
            </a:r>
            <a:r>
              <a:rPr lang="en-US" sz="2800" b="1" u="sng" dirty="0" smtClean="0">
                <a:solidFill>
                  <a:srgbClr val="C00000"/>
                </a:solidFill>
              </a:rPr>
              <a:t>A </a:t>
            </a:r>
            <a:r>
              <a:rPr lang="en-US" sz="2800" b="1" u="sng" dirty="0">
                <a:solidFill>
                  <a:srgbClr val="C00000"/>
                </a:solidFill>
              </a:rPr>
              <a:t>northern blot </a:t>
            </a:r>
            <a:r>
              <a:rPr lang="en-US" b="1" dirty="0">
                <a:solidFill>
                  <a:srgbClr val="7030A0"/>
                </a:solidFill>
              </a:rPr>
              <a:t>is a laboratory method used to detect specific RNA molecules among a mixture of RNA. Northern blotting can be used to analyze a sample of RNA from a particular tissue or cell type in order to measure the RNA expression of particular genes.</a:t>
            </a:r>
          </a:p>
        </p:txBody>
      </p:sp>
      <p:pic>
        <p:nvPicPr>
          <p:cNvPr id="21506" name="Picture 2" descr="https://www.mybiosource.com/learn/wp-content/uploads/2017/07/clip_image002_thumb5.jpg"/>
          <p:cNvPicPr>
            <a:picLocks noChangeAspect="1" noChangeArrowheads="1"/>
          </p:cNvPicPr>
          <p:nvPr/>
        </p:nvPicPr>
        <p:blipFill>
          <a:blip r:embed="rId2"/>
          <a:srcRect/>
          <a:stretch>
            <a:fillRect/>
          </a:stretch>
        </p:blipFill>
        <p:spPr bwMode="auto">
          <a:xfrm>
            <a:off x="1066801" y="1833169"/>
            <a:ext cx="7146300" cy="4415231"/>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914400"/>
            <a:ext cx="8534400" cy="5632311"/>
          </a:xfrm>
          <a:prstGeom prst="rect">
            <a:avLst/>
          </a:prstGeom>
        </p:spPr>
        <p:txBody>
          <a:bodyPr wrap="square">
            <a:spAutoFit/>
          </a:bodyPr>
          <a:lstStyle/>
          <a:p>
            <a:pPr>
              <a:buFont typeface="Arial" pitchFamily="34" charset="0"/>
              <a:buChar char="•"/>
            </a:pPr>
            <a:r>
              <a:rPr lang="en-US" b="1" dirty="0">
                <a:solidFill>
                  <a:srgbClr val="002060"/>
                </a:solidFill>
              </a:rPr>
              <a:t>The first step in a northern blot is to denature, or separate, the RNA within the sample into single strands, which ensures that the strands are unfolded and that there is no bonding between strands. </a:t>
            </a:r>
            <a:endParaRPr lang="en-US" b="1" dirty="0" smtClean="0">
              <a:solidFill>
                <a:srgbClr val="002060"/>
              </a:solidFill>
            </a:endParaRPr>
          </a:p>
          <a:p>
            <a:pPr>
              <a:buFont typeface="Arial" pitchFamily="34" charset="0"/>
              <a:buChar char="•"/>
            </a:pPr>
            <a:endParaRPr lang="en-US" b="1" dirty="0" smtClean="0">
              <a:solidFill>
                <a:srgbClr val="002060"/>
              </a:solidFill>
            </a:endParaRPr>
          </a:p>
          <a:p>
            <a:pPr>
              <a:buFont typeface="Arial" pitchFamily="34" charset="0"/>
              <a:buChar char="•"/>
            </a:pPr>
            <a:r>
              <a:rPr lang="en-US" b="1" dirty="0" smtClean="0">
                <a:solidFill>
                  <a:srgbClr val="002060"/>
                </a:solidFill>
              </a:rPr>
              <a:t>The </a:t>
            </a:r>
            <a:r>
              <a:rPr lang="en-US" b="1" dirty="0">
                <a:solidFill>
                  <a:srgbClr val="002060"/>
                </a:solidFill>
              </a:rPr>
              <a:t>RNA molecules are then separated according to their sizes using a method called gel electrophoresis. </a:t>
            </a:r>
            <a:endParaRPr lang="en-US" b="1" dirty="0" smtClean="0">
              <a:solidFill>
                <a:srgbClr val="002060"/>
              </a:solidFill>
            </a:endParaRPr>
          </a:p>
          <a:p>
            <a:pPr>
              <a:buFont typeface="Arial" pitchFamily="34" charset="0"/>
              <a:buChar char="•"/>
            </a:pPr>
            <a:endParaRPr lang="en-US" b="1" dirty="0" smtClean="0">
              <a:solidFill>
                <a:srgbClr val="002060"/>
              </a:solidFill>
            </a:endParaRPr>
          </a:p>
          <a:p>
            <a:pPr>
              <a:buFont typeface="Arial" pitchFamily="34" charset="0"/>
              <a:buChar char="•"/>
            </a:pPr>
            <a:r>
              <a:rPr lang="en-US" b="1" dirty="0" smtClean="0">
                <a:solidFill>
                  <a:srgbClr val="002060"/>
                </a:solidFill>
              </a:rPr>
              <a:t>Following </a:t>
            </a:r>
            <a:r>
              <a:rPr lang="en-US" b="1" dirty="0">
                <a:solidFill>
                  <a:srgbClr val="002060"/>
                </a:solidFill>
              </a:rPr>
              <a:t>separation, the RNA is transferred from the gel onto a blotting membrane. (Although this step is what gives the technique the name "northern blotting," the term is typically used to describe the entire procedure.) Once the transfer is complete, the blotting membrane carries all of the RNA bands originally on the gel. </a:t>
            </a:r>
            <a:endParaRPr lang="en-US" b="1" dirty="0" smtClean="0">
              <a:solidFill>
                <a:srgbClr val="002060"/>
              </a:solidFill>
            </a:endParaRPr>
          </a:p>
          <a:p>
            <a:pPr>
              <a:buFont typeface="Arial" pitchFamily="34" charset="0"/>
              <a:buChar char="•"/>
            </a:pPr>
            <a:endParaRPr lang="en-US" b="1" dirty="0" smtClean="0">
              <a:solidFill>
                <a:srgbClr val="002060"/>
              </a:solidFill>
            </a:endParaRPr>
          </a:p>
          <a:p>
            <a:pPr>
              <a:buFont typeface="Arial" pitchFamily="34" charset="0"/>
              <a:buChar char="•"/>
            </a:pPr>
            <a:r>
              <a:rPr lang="en-US" b="1" dirty="0" smtClean="0">
                <a:solidFill>
                  <a:srgbClr val="002060"/>
                </a:solidFill>
              </a:rPr>
              <a:t>Next</a:t>
            </a:r>
            <a:r>
              <a:rPr lang="en-US" b="1" dirty="0">
                <a:solidFill>
                  <a:srgbClr val="002060"/>
                </a:solidFill>
              </a:rPr>
              <a:t>, the membrane is treated with a small piece of DNA or RNA called a probe, which has been designed to have a sequence that is complementary to a particular RNA sequence in the sample; this allows the probe to hybridize, or bind, to a specific RNA fragment on the membrane. </a:t>
            </a:r>
            <a:endParaRPr lang="en-US" b="1" dirty="0" smtClean="0">
              <a:solidFill>
                <a:srgbClr val="002060"/>
              </a:solidFill>
            </a:endParaRPr>
          </a:p>
          <a:p>
            <a:pPr>
              <a:buFont typeface="Arial" pitchFamily="34" charset="0"/>
              <a:buChar char="•"/>
            </a:pPr>
            <a:endParaRPr lang="en-US" b="1" dirty="0" smtClean="0">
              <a:solidFill>
                <a:srgbClr val="002060"/>
              </a:solidFill>
            </a:endParaRPr>
          </a:p>
          <a:p>
            <a:pPr>
              <a:buFont typeface="Arial" pitchFamily="34" charset="0"/>
              <a:buChar char="•"/>
            </a:pPr>
            <a:r>
              <a:rPr lang="en-US" b="1" dirty="0" smtClean="0">
                <a:solidFill>
                  <a:srgbClr val="002060"/>
                </a:solidFill>
              </a:rPr>
              <a:t>In </a:t>
            </a:r>
            <a:r>
              <a:rPr lang="en-US" b="1" dirty="0">
                <a:solidFill>
                  <a:srgbClr val="002060"/>
                </a:solidFill>
              </a:rPr>
              <a:t>addition, the probe has a label, which is typically a radioactive atom or a fluorescent dye. Thus, following hybridization, the probe permits the RNA molecule of interest to be detected from among the many different RNA molecules on the membrane.</a:t>
            </a:r>
          </a:p>
        </p:txBody>
      </p:sp>
      <p:sp>
        <p:nvSpPr>
          <p:cNvPr id="3" name="TextBox 2"/>
          <p:cNvSpPr txBox="1"/>
          <p:nvPr/>
        </p:nvSpPr>
        <p:spPr>
          <a:xfrm>
            <a:off x="3878244" y="304800"/>
            <a:ext cx="1472519" cy="461665"/>
          </a:xfrm>
          <a:prstGeom prst="rect">
            <a:avLst/>
          </a:prstGeom>
          <a:noFill/>
        </p:spPr>
        <p:txBody>
          <a:bodyPr wrap="none" rtlCol="0">
            <a:spAutoFit/>
          </a:bodyPr>
          <a:lstStyle/>
          <a:p>
            <a:r>
              <a:rPr lang="en-US" sz="2400" u="sng" dirty="0" smtClean="0"/>
              <a:t>Procedure</a:t>
            </a:r>
            <a:endParaRPr lang="en-US" sz="2400" u="sng"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7293291</TotalTime>
  <Words>1124</Words>
  <Application>Microsoft Office PowerPoint</Application>
  <PresentationFormat>On-screen Show (4:3)</PresentationFormat>
  <Paragraphs>101</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Alok Pandey</dc:creator>
  <cp:lastModifiedBy>Acer</cp:lastModifiedBy>
  <cp:revision>39</cp:revision>
  <dcterms:created xsi:type="dcterms:W3CDTF">2008-10-15T18:35:37Z</dcterms:created>
  <dcterms:modified xsi:type="dcterms:W3CDTF">2024-02-23T02:39:20Z</dcterms:modified>
</cp:coreProperties>
</file>