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75" r:id="rId3"/>
    <p:sldId id="276" r:id="rId4"/>
    <p:sldId id="257" r:id="rId5"/>
    <p:sldId id="263" r:id="rId6"/>
    <p:sldId id="258" r:id="rId7"/>
    <p:sldId id="259" r:id="rId8"/>
    <p:sldId id="260" r:id="rId9"/>
    <p:sldId id="265" r:id="rId10"/>
    <p:sldId id="272" r:id="rId11"/>
    <p:sldId id="264" r:id="rId12"/>
    <p:sldId id="266" r:id="rId13"/>
    <p:sldId id="267" r:id="rId14"/>
    <p:sldId id="262" r:id="rId15"/>
    <p:sldId id="270" r:id="rId16"/>
    <p:sldId id="268" r:id="rId17"/>
    <p:sldId id="269" r:id="rId18"/>
    <p:sldId id="271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27B90-4B1B-47BF-A774-2A1C5D2928B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C5BA9-2F9E-4A01-8B40-4831DF706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6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621DE-1B4A-46B8-8A9E-DDEFF74563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BF81B-6CD8-40EE-A462-9B8040BBB75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9687-3263-48D3-9B4F-F225320677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aculty.tru.ca/dnelson/courses/biol335/335notes/3recdna/recDNAFigs/insertionVector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47625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aculty.tru.ca/dnelson/courses/biol335/335notes/3recdna/recDNAFigs/substitutionvector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47625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15200" y="175260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 V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4583668"/>
            <a:ext cx="1600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Replacement V</a:t>
            </a:r>
            <a:endParaRPr lang="en-IN" dirty="0"/>
          </a:p>
        </p:txBody>
      </p:sp>
      <p:sp>
        <p:nvSpPr>
          <p:cNvPr id="6" name="Right Arrow 5"/>
          <p:cNvSpPr/>
          <p:nvPr/>
        </p:nvSpPr>
        <p:spPr>
          <a:xfrm>
            <a:off x="914400" y="1752600"/>
            <a:ext cx="68580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914400" y="4343400"/>
            <a:ext cx="838200" cy="4249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5105400" y="76200"/>
            <a:ext cx="3579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LAMBDA PHAGE VECTOR  REVISITED</a:t>
            </a:r>
            <a:endParaRPr lang="en-IN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78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Screenshot (350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366000" cy="457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52400"/>
            <a:ext cx="5943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kumimoji="0" lang="en-US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eplicative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form (RF)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RF contains “+” and “–” strands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“–” strand is template – for mRNA synthesis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for production of new “+” strands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by rolling circle replication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“+” strands are packaged in phage coat protein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exit cell as phage particle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181285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2060"/>
                </a:solidFill>
              </a:rPr>
              <a:t>M13 does not kill host</a:t>
            </a:r>
          </a:p>
          <a:p>
            <a:r>
              <a:rPr lang="en-US" sz="2400" dirty="0" smtClean="0"/>
              <a:t>&gt; phage </a:t>
            </a:r>
            <a:r>
              <a:rPr lang="en-US" sz="2400" dirty="0"/>
              <a:t>particles released without </a:t>
            </a:r>
            <a:r>
              <a:rPr lang="en-US" sz="2400" dirty="0" err="1"/>
              <a:t>lysing</a:t>
            </a:r>
            <a:r>
              <a:rPr lang="en-US" sz="2400" dirty="0"/>
              <a:t> cell membrane</a:t>
            </a:r>
          </a:p>
          <a:p>
            <a:r>
              <a:rPr lang="en-US" sz="2400" dirty="0" smtClean="0"/>
              <a:t>&gt; </a:t>
            </a:r>
            <a:r>
              <a:rPr lang="en-US" sz="2400" dirty="0"/>
              <a:t>slows growth of host, produces turbid “plaques”</a:t>
            </a:r>
          </a:p>
          <a:p>
            <a:pPr>
              <a:buFont typeface="Wingdings"/>
              <a:buChar char="Ø"/>
            </a:pPr>
            <a:r>
              <a:rPr lang="en-US" sz="2400" dirty="0" smtClean="0"/>
              <a:t>zones </a:t>
            </a:r>
            <a:r>
              <a:rPr lang="en-US" sz="2400" dirty="0"/>
              <a:t>of slowed bacterial </a:t>
            </a:r>
            <a:r>
              <a:rPr lang="en-US" sz="2400" dirty="0" smtClean="0"/>
              <a:t>growth</a:t>
            </a:r>
          </a:p>
          <a:p>
            <a:endParaRPr lang="en-US" sz="2400" dirty="0"/>
          </a:p>
          <a:p>
            <a:r>
              <a:rPr lang="en-US" sz="2400" b="1" u="sng" dirty="0">
                <a:solidFill>
                  <a:srgbClr val="002060"/>
                </a:solidFill>
              </a:rPr>
              <a:t>S</a:t>
            </a:r>
            <a:r>
              <a:rPr lang="en-US" sz="2400" b="1" u="sng" dirty="0" smtClean="0">
                <a:solidFill>
                  <a:srgbClr val="002060"/>
                </a:solidFill>
              </a:rPr>
              <a:t>ingle-stranded </a:t>
            </a:r>
            <a:r>
              <a:rPr lang="en-US" sz="2400" b="1" u="sng" dirty="0">
                <a:solidFill>
                  <a:srgbClr val="002060"/>
                </a:solidFill>
              </a:rPr>
              <a:t>DNA</a:t>
            </a:r>
          </a:p>
          <a:p>
            <a:r>
              <a:rPr lang="en-US" sz="2400" dirty="0" smtClean="0"/>
              <a:t>&gt; collected </a:t>
            </a:r>
            <a:r>
              <a:rPr lang="en-US" sz="2400" dirty="0"/>
              <a:t>by growing M13 infected cells in culture</a:t>
            </a:r>
          </a:p>
          <a:p>
            <a:r>
              <a:rPr lang="en-US" sz="2400" dirty="0" smtClean="0"/>
              <a:t>&gt; cultures </a:t>
            </a:r>
            <a:r>
              <a:rPr lang="en-US" sz="2400" dirty="0"/>
              <a:t>centrifuged to pellet bacterial cells</a:t>
            </a:r>
          </a:p>
          <a:p>
            <a:r>
              <a:rPr lang="en-US" sz="2400" dirty="0" smtClean="0"/>
              <a:t>&gt; phage </a:t>
            </a:r>
            <a:r>
              <a:rPr lang="en-US" sz="2400" dirty="0"/>
              <a:t>remains in supernatant</a:t>
            </a:r>
          </a:p>
          <a:p>
            <a:r>
              <a:rPr lang="en-US" sz="2400" dirty="0" smtClean="0"/>
              <a:t>&gt; until </a:t>
            </a:r>
            <a:r>
              <a:rPr lang="en-US" sz="2400" dirty="0"/>
              <a:t>precipitated with </a:t>
            </a:r>
            <a:r>
              <a:rPr lang="en-US" sz="2400" dirty="0" err="1"/>
              <a:t>Ficoll</a:t>
            </a:r>
            <a:endParaRPr lang="en-US" sz="2400" dirty="0"/>
          </a:p>
          <a:p>
            <a:r>
              <a:rPr lang="en-US" sz="2400" dirty="0" smtClean="0"/>
              <a:t>And then; DNA </a:t>
            </a:r>
            <a:r>
              <a:rPr lang="en-US" sz="2400" dirty="0"/>
              <a:t>extracted from phage by phenol </a:t>
            </a:r>
            <a:r>
              <a:rPr lang="en-US" sz="2400" dirty="0" smtClean="0"/>
              <a:t>extraction.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 change width 586 to 520 &amp; 745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Team:TCU Taiwan/M13Phage - 2014.igem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33" name="Picture 5" descr="C:\Users\Alok Pandey\Desktop\TCU_M13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8" y="0"/>
            <a:ext cx="91410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a normal M13 phage infect </a:t>
            </a:r>
            <a:r>
              <a:rPr lang="en-US" sz="2400" i="1" dirty="0"/>
              <a:t>E</a:t>
            </a:r>
            <a:r>
              <a:rPr lang="en-US" sz="2400" i="1" dirty="0" smtClean="0"/>
              <a:t>. coli</a:t>
            </a:r>
            <a:r>
              <a:rPr lang="en-US" sz="2400" i="1" dirty="0"/>
              <a:t> with </a:t>
            </a:r>
            <a:r>
              <a:rPr lang="en-US" sz="2400" dirty="0"/>
              <a:t>F plasmid(strain JM101 in our experiment), it will use F </a:t>
            </a:r>
            <a:r>
              <a:rPr lang="en-US" sz="2400" dirty="0" err="1"/>
              <a:t>pilus</a:t>
            </a:r>
            <a:r>
              <a:rPr lang="en-US" sz="2400" dirty="0"/>
              <a:t> to put its genome into </a:t>
            </a:r>
            <a:r>
              <a:rPr lang="en-US" sz="2400" dirty="0" err="1"/>
              <a:t>cytosol</a:t>
            </a:r>
            <a:r>
              <a:rPr lang="en-US" sz="2400" dirty="0"/>
              <a:t>. Then this single strand genome will use host’s polymerase to make itself a double strand structure and stay in </a:t>
            </a:r>
            <a:r>
              <a:rPr lang="en-US" sz="2400" dirty="0" err="1"/>
              <a:t>cytosol</a:t>
            </a:r>
            <a:r>
              <a:rPr lang="en-US" sz="2400" dirty="0"/>
              <a:t> like a plasmid.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M13 genome contains major 9 genes, we call each gene’s product as gp1, gp2, etc. When it wants to produce progeny phage, gp2 will recognize f1 </a:t>
            </a:r>
            <a:r>
              <a:rPr lang="en-US" sz="2400" dirty="0" err="1"/>
              <a:t>ori</a:t>
            </a:r>
            <a:r>
              <a:rPr lang="en-US" sz="2400" dirty="0"/>
              <a:t> and make a single strand break on genome. Then gp5 will form </a:t>
            </a:r>
            <a:r>
              <a:rPr lang="en-US" sz="2400" dirty="0" err="1"/>
              <a:t>dimer</a:t>
            </a:r>
            <a:r>
              <a:rPr lang="en-US" sz="2400" dirty="0"/>
              <a:t> structure and start to package this single strand DNA from package signal on f1 </a:t>
            </a:r>
            <a:r>
              <a:rPr lang="en-US" sz="2400" dirty="0" err="1"/>
              <a:t>ori</a:t>
            </a:r>
            <a:r>
              <a:rPr lang="en-US" sz="2400" dirty="0"/>
              <a:t>, this will help stabilize single strand genome in </a:t>
            </a:r>
            <a:r>
              <a:rPr lang="en-US" sz="2400" dirty="0" err="1"/>
              <a:t>cytosol</a:t>
            </a:r>
            <a:r>
              <a:rPr lang="en-US" sz="2400" dirty="0"/>
              <a:t>. After that, progeny phage will be released from host cell and be coated by gp3, gp6, gp7, gp8, gp9.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M13 Phage vectors </a:t>
            </a:r>
            <a:endParaRPr lang="en-US" u="sng" dirty="0"/>
          </a:p>
        </p:txBody>
      </p:sp>
      <p:sp>
        <p:nvSpPr>
          <p:cNvPr id="3" name="Rectangle 2"/>
          <p:cNvSpPr/>
          <p:nvPr/>
        </p:nvSpPr>
        <p:spPr>
          <a:xfrm>
            <a:off x="762000" y="1720840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series of vectors (M13 mp series) have been developed from this phage.  Wild type phage is not suitable as it contains few unique restriction sites.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These vectors have a </a:t>
            </a:r>
            <a:r>
              <a:rPr lang="en-US" sz="2400" dirty="0" err="1" smtClean="0"/>
              <a:t>polylinker</a:t>
            </a:r>
            <a:r>
              <a:rPr lang="en-US" sz="2400" dirty="0" smtClean="0"/>
              <a:t> with unique restriction enzyme sites in </a:t>
            </a:r>
            <a:r>
              <a:rPr lang="en-US" sz="2400" i="1" dirty="0" err="1" smtClean="0"/>
              <a:t>lacZ</a:t>
            </a:r>
            <a:r>
              <a:rPr lang="en-US" sz="2400" dirty="0" smtClean="0"/>
              <a:t> </a:t>
            </a:r>
            <a:r>
              <a:rPr lang="en-US" sz="2400" dirty="0" smtClean="0"/>
              <a:t>gene that complements host (e.g. JM 103 or JM 104).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Screening of recombinants is done based on formation of blue/white plaques.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M13 vectors are used for obtaining sufficient quantity of DNA for sequencing by Sanger's </a:t>
            </a:r>
            <a:r>
              <a:rPr lang="en-US" sz="2400" dirty="0" err="1" smtClean="0"/>
              <a:t>dideoxy</a:t>
            </a:r>
            <a:r>
              <a:rPr lang="en-US" sz="2400" dirty="0" smtClean="0"/>
              <a:t> chain termination method.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asiyakm.yolasite.com/resources/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185"/>
            <a:ext cx="8763000" cy="6743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b="18051"/>
          <a:stretch>
            <a:fillRect/>
          </a:stretch>
        </p:blipFill>
        <p:spPr bwMode="auto">
          <a:xfrm>
            <a:off x="417095" y="152400"/>
            <a:ext cx="773630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5800" y="6324600"/>
            <a:ext cx="1837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M13mp18 Vector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09600" y="609600"/>
            <a:ext cx="7391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M13 C</a:t>
            </a:r>
            <a:r>
              <a:rPr kumimoji="0" lang="en-US" sz="1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loning vectors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M13mp18 &amp; M13mp19  (SIZE: 7249bp)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M13 phage with </a:t>
            </a:r>
            <a:r>
              <a:rPr kumimoji="0" lang="en-US" sz="18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lacZ</a:t>
            </a: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' containing multiple cloning site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same gene and cloning site as pUC18 &amp; pUC19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5146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Packaging process is </a:t>
            </a:r>
            <a:r>
              <a:rPr lang="en-US" b="1" i="1" dirty="0" smtClean="0"/>
              <a:t>not </a:t>
            </a:r>
            <a:r>
              <a:rPr lang="en-US" b="1" i="1" dirty="0"/>
              <a:t>linked to any size constraint</a:t>
            </a:r>
            <a:r>
              <a:rPr lang="en-US" b="1" dirty="0"/>
              <a:t> of the M13 genome</a:t>
            </a:r>
          </a:p>
        </p:txBody>
      </p:sp>
      <p:pic>
        <p:nvPicPr>
          <p:cNvPr id="5123" name="Picture 3" descr="Screenshot (352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395934"/>
            <a:ext cx="8147050" cy="27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u="sng" dirty="0"/>
              <a:t>Important points for cloning vectors</a:t>
            </a:r>
            <a:endParaRPr lang="en-US" sz="2400" dirty="0"/>
          </a:p>
          <a:p>
            <a:pPr algn="ctr"/>
            <a:r>
              <a:rPr lang="en-US" sz="2400" dirty="0" smtClean="0"/>
              <a:t>&gt;M13 </a:t>
            </a:r>
            <a:r>
              <a:rPr lang="en-US" sz="2400" dirty="0"/>
              <a:t>occurs in both single and double stranded forms</a:t>
            </a:r>
          </a:p>
          <a:p>
            <a:pPr algn="ctr"/>
            <a:r>
              <a:rPr lang="en-US" sz="2400" dirty="0" smtClean="0"/>
              <a:t>&gt;RF </a:t>
            </a:r>
            <a:r>
              <a:rPr lang="en-US" sz="2400" dirty="0"/>
              <a:t>can be digested with restriction </a:t>
            </a:r>
            <a:r>
              <a:rPr lang="en-US" sz="2400" dirty="0" err="1"/>
              <a:t>endonucleases</a:t>
            </a:r>
            <a:endParaRPr lang="en-US" sz="2400" dirty="0"/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inserts </a:t>
            </a:r>
            <a:r>
              <a:rPr lang="en-US" sz="2400" dirty="0"/>
              <a:t>can be cloned </a:t>
            </a:r>
            <a:r>
              <a:rPr lang="en-US" sz="2400" dirty="0" smtClean="0"/>
              <a:t>in, like plasmid</a:t>
            </a:r>
          </a:p>
          <a:p>
            <a:pPr algn="ctr">
              <a:buFont typeface="Wingdings" pitchFamily="2" charset="2"/>
              <a:buChar char="Ø"/>
            </a:pPr>
            <a:endParaRPr lang="en-US" sz="2400" dirty="0"/>
          </a:p>
          <a:p>
            <a:pPr algn="ctr"/>
            <a:r>
              <a:rPr lang="en-US" sz="2400" dirty="0"/>
              <a:t>“+” strands from phage particles</a:t>
            </a:r>
          </a:p>
          <a:p>
            <a:pPr algn="ctr"/>
            <a:r>
              <a:rPr lang="en-US" sz="2400" dirty="0" smtClean="0"/>
              <a:t>&gt; convenient </a:t>
            </a:r>
            <a:r>
              <a:rPr lang="en-US" sz="2400" dirty="0"/>
              <a:t>source of single-stranded DNA</a:t>
            </a:r>
          </a:p>
          <a:p>
            <a:pPr algn="ctr"/>
            <a:r>
              <a:rPr lang="en-US" sz="2400" dirty="0"/>
              <a:t>– used for sequencing and site-directed mutagenesis</a:t>
            </a:r>
          </a:p>
          <a:p>
            <a:pPr algn="ctr"/>
            <a:r>
              <a:rPr lang="en-US" sz="2400" dirty="0" smtClean="0"/>
              <a:t>&gt; different </a:t>
            </a:r>
            <a:r>
              <a:rPr lang="en-US" sz="2400" dirty="0"/>
              <a:t>sized DNA molecules packaged as phage particle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phage </a:t>
            </a:r>
            <a:r>
              <a:rPr lang="en-US" sz="2400" dirty="0"/>
              <a:t>with inserts &gt; 2 kb replicated </a:t>
            </a:r>
            <a:r>
              <a:rPr lang="en-US" sz="2400" dirty="0" smtClean="0"/>
              <a:t>slower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/>
              <a:t>different </a:t>
            </a:r>
            <a:r>
              <a:rPr lang="en-US" sz="2400" dirty="0"/>
              <a:t>sized DNA molecules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produce different size phage particles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5152072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Both </a:t>
            </a:r>
            <a:r>
              <a:rPr lang="en-US" sz="2400" b="1" dirty="0">
                <a:solidFill>
                  <a:srgbClr val="002060"/>
                </a:solidFill>
              </a:rPr>
              <a:t>RF and single-stranded DNA will transfect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competent </a:t>
            </a:r>
            <a:r>
              <a:rPr lang="en-US" sz="2400" b="1" i="1" dirty="0">
                <a:solidFill>
                  <a:srgbClr val="002060"/>
                </a:solidFill>
              </a:rPr>
              <a:t>E. coli cells to yield either plaques or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infected </a:t>
            </a:r>
            <a:r>
              <a:rPr lang="en-US" sz="2400" b="1" dirty="0" smtClean="0">
                <a:solidFill>
                  <a:srgbClr val="002060"/>
                </a:solidFill>
              </a:rPr>
              <a:t>colonies.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Times New Roman" pitchFamily="18" charset="0"/>
              </a:rPr>
              <a:t>Why use single-stranded vectors?</a:t>
            </a:r>
            <a:br>
              <a:rPr lang="en-US" altLang="zh-CN" sz="2800" b="1" dirty="0" smtClean="0">
                <a:latin typeface="Times New Roman" pitchFamily="18" charset="0"/>
              </a:rPr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43000" y="914400"/>
            <a:ext cx="7239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dirty="0" smtClean="0"/>
              <a:t>Sequencing by </a:t>
            </a:r>
            <a:r>
              <a:rPr lang="en-US" altLang="zh-CN" sz="2400" dirty="0" err="1" smtClean="0"/>
              <a:t>dideoxy</a:t>
            </a:r>
            <a:r>
              <a:rPr lang="en-US" altLang="zh-CN" sz="2400" dirty="0" smtClean="0"/>
              <a:t> method required single-stranded DNA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dirty="0" err="1" smtClean="0"/>
              <a:t>oligonucleotide</a:t>
            </a:r>
            <a:r>
              <a:rPr lang="en-US" altLang="zh-CN" sz="2400" dirty="0" smtClean="0"/>
              <a:t>-directed mutagenesis required single-stranded DNA.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dirty="0" smtClean="0"/>
              <a:t>certain probe preparation required single-stranded DNA.</a:t>
            </a:r>
          </a:p>
          <a:p>
            <a:pPr>
              <a:buClr>
                <a:srgbClr val="FF3300"/>
              </a:buClr>
              <a:buFont typeface="Wingdings" pitchFamily="2" charset="2"/>
              <a:buChar char="l"/>
            </a:pPr>
            <a:r>
              <a:rPr lang="en-US" altLang="zh-CN" sz="2400" b="1" dirty="0" smtClean="0"/>
              <a:t>In summary:  </a:t>
            </a:r>
            <a:r>
              <a:rPr lang="en-US" altLang="zh-CN" sz="2400" b="1" dirty="0"/>
              <a:t>F</a:t>
            </a:r>
            <a:r>
              <a:rPr lang="en-US" altLang="zh-CN" sz="2400" dirty="0" smtClean="0"/>
              <a:t>ilamentous phages possess all the  </a:t>
            </a:r>
          </a:p>
          <a:p>
            <a:pPr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400" dirty="0" smtClean="0"/>
              <a:t>     	advantages of plasmids and producing particles 	containing single-stranded DNA in an easily 	obtainable form.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r>
              <a:rPr lang="en-US" sz="2400" b="1" dirty="0">
                <a:solidFill>
                  <a:srgbClr val="00B050"/>
                </a:solidFill>
              </a:rPr>
              <a:t>Inserts of up 42 Kb have been introduced into M13 genome and packaged (7x genome size)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endParaRPr lang="en-US" altLang="zh-CN" b="1" dirty="0" smtClean="0"/>
          </a:p>
          <a:p>
            <a:pPr>
              <a:spcBef>
                <a:spcPct val="50000"/>
              </a:spcBef>
              <a:buClr>
                <a:srgbClr val="FF3300"/>
              </a:buClr>
              <a:buFont typeface="Wingdings" pitchFamily="2" charset="2"/>
              <a:buChar char="l"/>
            </a:pPr>
            <a:endParaRPr lang="zh-CN" altLang="en-US" b="1" dirty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6019800"/>
            <a:ext cx="4472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Ideal Insert capacity: 1 - 4 Kb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182225"/>
            <a:ext cx="83058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he lambda </a:t>
            </a:r>
            <a:r>
              <a:rPr kumimoji="0" lang="en-US" sz="2400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cI</a:t>
            </a:r>
            <a:r>
              <a:rPr kumimoji="0" lang="en-US" sz="240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gene product - the lambda repressor.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The lambda repressor acts to shut off lambda transcription.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Insertion of foreign DNA into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coding sequence therefore inactivates this negative regulator and forces all recombinant phage to replicate via the lytic cycle.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Non-recombinants can follow either the lytic or the lysogenic pathway.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As noted previously, E. coli containing a lambda provirus (a lambda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lysogen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are immune to subsequent phage infection and so can grow in the presence of the virus.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This results in a '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cloudy plaque'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morphology (cloudy appearance is due to the presence of lysogenic bacteria that continue to grow within the plaque).</a:t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Recombinant phage carrying a foreign DNA insert are unable to lysogenize (no negative regulator) and therefore have a '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clear plaque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' morphology (no lysogenic hosts growing within the plaque).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9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No photo description available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23850"/>
            <a:ext cx="7899400" cy="592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732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b="1" u="sng" dirty="0" smtClean="0">
                <a:solidFill>
                  <a:srgbClr val="FF0000"/>
                </a:solidFill>
              </a:rPr>
              <a:t>DNA cloning with single stranded DNA vectors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1430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M13</a:t>
            </a:r>
            <a:r>
              <a:rPr lang="en-US" sz="2400" dirty="0"/>
              <a:t>, f1 and </a:t>
            </a:r>
            <a:r>
              <a:rPr lang="en-US" sz="2400" dirty="0" err="1"/>
              <a:t>fd</a:t>
            </a:r>
            <a:r>
              <a:rPr lang="en-US" sz="2400" dirty="0"/>
              <a:t> are filamentous </a:t>
            </a:r>
            <a:r>
              <a:rPr lang="en-US" sz="2400" dirty="0" err="1"/>
              <a:t>coliphages</a:t>
            </a:r>
            <a:r>
              <a:rPr lang="en-US" sz="2400" dirty="0"/>
              <a:t> </a:t>
            </a:r>
            <a:r>
              <a:rPr lang="en-US" sz="2400" dirty="0" smtClean="0"/>
              <a:t>containing a </a:t>
            </a:r>
          </a:p>
          <a:p>
            <a:pPr algn="just"/>
            <a:r>
              <a:rPr lang="en-US" sz="2400" dirty="0" smtClean="0"/>
              <a:t>circular </a:t>
            </a:r>
            <a:r>
              <a:rPr lang="en-US" sz="2400" dirty="0"/>
              <a:t>single-stranded DNA molecule. </a:t>
            </a:r>
            <a:r>
              <a:rPr lang="en-US" sz="2400" dirty="0" smtClean="0"/>
              <a:t>These </a:t>
            </a:r>
            <a:r>
              <a:rPr lang="en-US" sz="2400" dirty="0" err="1" smtClean="0"/>
              <a:t>coliphages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have </a:t>
            </a:r>
            <a:r>
              <a:rPr lang="en-US" sz="2400" dirty="0"/>
              <a:t>been developed as cloning </a:t>
            </a:r>
            <a:r>
              <a:rPr lang="en-US" sz="2400" dirty="0" smtClean="0"/>
              <a:t>vectors, for </a:t>
            </a:r>
            <a:r>
              <a:rPr lang="en-US" sz="2400" dirty="0"/>
              <a:t>they have a </a:t>
            </a:r>
            <a:endParaRPr lang="en-US" sz="2400" dirty="0" smtClean="0"/>
          </a:p>
          <a:p>
            <a:pPr algn="just"/>
            <a:r>
              <a:rPr lang="en-US" sz="2400" dirty="0" smtClean="0"/>
              <a:t>number </a:t>
            </a:r>
            <a:r>
              <a:rPr lang="en-US" sz="2400" dirty="0"/>
              <a:t>of advantages over </a:t>
            </a:r>
            <a:r>
              <a:rPr lang="en-US" sz="2400" dirty="0" smtClean="0"/>
              <a:t>other vectors</a:t>
            </a:r>
            <a:r>
              <a:rPr lang="en-US" sz="2400" dirty="0"/>
              <a:t>, including the other </a:t>
            </a:r>
            <a:endParaRPr lang="en-US" sz="2400" dirty="0" smtClean="0"/>
          </a:p>
          <a:p>
            <a:pPr algn="just"/>
            <a:r>
              <a:rPr lang="en-US" sz="2400" dirty="0" smtClean="0"/>
              <a:t>two </a:t>
            </a:r>
            <a:r>
              <a:rPr lang="en-US" sz="2400" dirty="0"/>
              <a:t>classes of vector </a:t>
            </a:r>
            <a:r>
              <a:rPr lang="en-US" sz="2400" dirty="0" smtClean="0"/>
              <a:t>for </a:t>
            </a:r>
            <a:r>
              <a:rPr lang="en-US" sz="2400" i="1" dirty="0" smtClean="0"/>
              <a:t>E</a:t>
            </a:r>
            <a:r>
              <a:rPr lang="en-US" sz="2400" i="1" dirty="0"/>
              <a:t>. coli, plasmids and phage λ</a:t>
            </a:r>
            <a:r>
              <a:rPr lang="en-US" sz="2400" i="1" dirty="0" smtClean="0"/>
              <a:t>.</a:t>
            </a:r>
          </a:p>
          <a:p>
            <a:pPr algn="just"/>
            <a:endParaRPr lang="en-US" sz="2400" i="1" dirty="0"/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altLang="zh-CN" sz="2400" dirty="0" smtClean="0">
                <a:cs typeface="Arial" charset="0"/>
              </a:rPr>
              <a:t>This phage particles have dimensions 900 nm × 9 nm contain a single-stranded circular DNA molecule (6407 (M13) or 6408 (</a:t>
            </a:r>
            <a:r>
              <a:rPr lang="en-US" altLang="zh-CN" sz="2400" dirty="0" err="1" smtClean="0">
                <a:cs typeface="Arial" charset="0"/>
              </a:rPr>
              <a:t>fd</a:t>
            </a:r>
            <a:r>
              <a:rPr lang="en-US" altLang="zh-CN" sz="2400" dirty="0" smtClean="0">
                <a:cs typeface="Arial" charset="0"/>
              </a:rPr>
              <a:t>) nucleotides long). </a:t>
            </a:r>
          </a:p>
          <a:p>
            <a:pPr>
              <a:lnSpc>
                <a:spcPct val="120000"/>
              </a:lnSpc>
              <a:buClr>
                <a:srgbClr val="FF3300"/>
              </a:buClr>
              <a:buFont typeface="Wingdings" pitchFamily="2" charset="2"/>
              <a:buChar char="l"/>
            </a:pPr>
            <a:endParaRPr lang="en-US" altLang="zh-CN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4971871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The complete nucleotide sequences of </a:t>
            </a:r>
            <a:r>
              <a:rPr lang="en-US" b="1" dirty="0" err="1" smtClean="0"/>
              <a:t>fd</a:t>
            </a:r>
            <a:r>
              <a:rPr lang="en-US" b="1" dirty="0"/>
              <a:t> </a:t>
            </a:r>
            <a:r>
              <a:rPr lang="en-US" b="1" dirty="0" smtClean="0"/>
              <a:t>and M13 are available and they are 97% homologous.</a:t>
            </a:r>
          </a:p>
          <a:p>
            <a:pPr>
              <a:buFont typeface="Arial" pitchFamily="34" charset="0"/>
              <a:buChar char="•"/>
            </a:pP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Sequencing of f1 DNA indicates that it is very similar to M13 DNA.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mbda Phage and M13 Phage - Side by Side Comparison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3695700" cy="5276851"/>
          </a:xfrm>
          <a:prstGeom prst="rect">
            <a:avLst/>
          </a:prstGeom>
          <a:noFill/>
        </p:spPr>
      </p:pic>
      <p:pic>
        <p:nvPicPr>
          <p:cNvPr id="1028" name="Picture 4" descr="Lambda Phage vs M13 Phage in Tabular Fo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825653"/>
            <a:ext cx="4648200" cy="15271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3000" y="6019800"/>
            <a:ext cx="155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Lambda Phage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3505200"/>
            <a:ext cx="1321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M13 PHAGE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Times New Roman" pitchFamily="18" charset="0"/>
              </a:rPr>
              <a:t>The biology of the filamentous </a:t>
            </a:r>
            <a:r>
              <a:rPr lang="en-US" altLang="zh-CN" sz="2800" b="1" dirty="0" err="1" smtClean="0">
                <a:latin typeface="Times New Roman" pitchFamily="18" charset="0"/>
              </a:rPr>
              <a:t>coliphages</a:t>
            </a:r>
            <a:r>
              <a:rPr lang="en-US" altLang="zh-CN" sz="2800" b="1" dirty="0" smtClean="0">
                <a:latin typeface="Times New Roman" pitchFamily="18" charset="0"/>
              </a:rPr>
              <a:t/>
            </a:r>
            <a:br>
              <a:rPr lang="en-US" altLang="zh-CN" sz="2800" b="1" dirty="0" smtClean="0">
                <a:latin typeface="Times New Roman" pitchFamily="18" charset="0"/>
              </a:rPr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62000" y="1066801"/>
            <a:ext cx="8153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The phages only infect enteric bacteria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harbouring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 F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pili</a:t>
            </a:r>
            <a:endParaRPr lang="en-US" altLang="zh-CN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the end of the F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pilus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 is the adsorption site .</a:t>
            </a:r>
            <a:endParaRPr lang="en-US" altLang="zh-CN" sz="24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phage particles bind to 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pilus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– only infects F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Hfr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F' cells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&gt;single-stranded DNA genome enters cell</a:t>
            </a: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designated as “+” strand</a:t>
            </a:r>
            <a:endParaRPr lang="en-US" altLang="zh-CN" sz="24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infected cells continue to grow and divide, and extrude virus particles (but at slower rate compared to uninfected cells)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Up to 1000 phage particles may be released into the medium per cell per generation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Replication of phage DNA does not result in host-cell </a:t>
            </a:r>
            <a:r>
              <a:rPr lang="en-US" altLang="zh-CN" sz="2400" b="1" dirty="0" err="1" smtClean="0">
                <a:solidFill>
                  <a:srgbClr val="002060"/>
                </a:solidFill>
                <a:latin typeface="Times New Roman" pitchFamily="18" charset="0"/>
              </a:rPr>
              <a:t>lysis</a:t>
            </a: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The process of phage transfect and release –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1. The single-stranded phage DNA enters the cell </a:t>
            </a:r>
          </a:p>
          <a:p>
            <a:pPr>
              <a:buFont typeface="Wingdings" pitchFamily="2" charset="2"/>
              <a:buChar char="v"/>
            </a:pPr>
            <a:r>
              <a:rPr lang="en-US" altLang="zh-CN" sz="2400" b="1" dirty="0" smtClean="0">
                <a:solidFill>
                  <a:srgbClr val="002060"/>
                </a:solidFill>
                <a:latin typeface="Times New Roman" pitchFamily="18" charset="0"/>
              </a:rPr>
              <a:t>2. the single-stranded phage DNA is released. </a:t>
            </a:r>
          </a:p>
          <a:p>
            <a:pPr>
              <a:buFont typeface="Wingdings" pitchFamily="2" charset="2"/>
              <a:buChar char="v"/>
            </a:pPr>
            <a:endParaRPr lang="en-US" altLang="zh-CN" sz="2400" b="1" dirty="0" smtClean="0">
              <a:latin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</a:endParaRPr>
          </a:p>
          <a:p>
            <a:endParaRPr lang="en-US" altLang="zh-CN" sz="2400" b="1" dirty="0" smtClean="0">
              <a:latin typeface="Times New Roman" pitchFamily="18" charset="0"/>
            </a:endParaRP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 smtClean="0">
                <a:latin typeface="Times New Roman" pitchFamily="18" charset="0"/>
              </a:rPr>
              <a:t>The single-stranded phage DNA enters the cell</a:t>
            </a:r>
            <a:endParaRPr lang="en-US" altLang="zh-CN" sz="2800" b="1" dirty="0">
              <a:latin typeface="Times New Roman" pitchFamily="18" charset="0"/>
            </a:endParaRPr>
          </a:p>
        </p:txBody>
      </p:sp>
      <p:pic>
        <p:nvPicPr>
          <p:cNvPr id="3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495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953000" y="1676400"/>
            <a:ext cx="3886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the virus discard the </a:t>
            </a:r>
            <a:r>
              <a:rPr lang="en-US" altLang="zh-CN" sz="2400" dirty="0" err="1" smtClean="0"/>
              <a:t>capsid</a:t>
            </a:r>
            <a:r>
              <a:rPr lang="en-US" altLang="zh-CN" sz="2400" dirty="0" smtClean="0"/>
              <a:t> proteins</a:t>
            </a:r>
          </a:p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the viral DNA passes into the cell</a:t>
            </a:r>
          </a:p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converted to a double-stranded </a:t>
            </a:r>
            <a:r>
              <a:rPr lang="en-US" altLang="zh-CN" sz="2400" dirty="0" err="1" smtClean="0"/>
              <a:t>replicative</a:t>
            </a:r>
            <a:r>
              <a:rPr lang="en-US" altLang="zh-CN" sz="2400" dirty="0" smtClean="0"/>
              <a:t> form .</a:t>
            </a:r>
          </a:p>
          <a:p>
            <a:pPr>
              <a:buFont typeface="Wingdings" pitchFamily="2" charset="2"/>
              <a:buChar char="§"/>
            </a:pPr>
            <a:r>
              <a:rPr lang="en-US" altLang="zh-CN" sz="2400" dirty="0" smtClean="0"/>
              <a:t>the </a:t>
            </a:r>
            <a:r>
              <a:rPr lang="en-US" altLang="zh-CN" sz="2400" dirty="0" err="1" smtClean="0"/>
              <a:t>decapsidation</a:t>
            </a:r>
            <a:r>
              <a:rPr lang="en-US" altLang="zh-CN" sz="2400" dirty="0" smtClean="0"/>
              <a:t> and replication are tightly coupled.</a:t>
            </a:r>
          </a:p>
          <a:p>
            <a:endParaRPr lang="en-US" altLang="zh-CN" b="1" dirty="0" smtClean="0">
              <a:latin typeface="Times New Roman" pitchFamily="18" charset="0"/>
            </a:endParaRPr>
          </a:p>
          <a:p>
            <a:endParaRPr lang="en-US" altLang="zh-CN" b="1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1295400" y="4267200"/>
            <a:ext cx="304800" cy="1066800"/>
          </a:xfrm>
          <a:prstGeom prst="down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54102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</a:rPr>
              <a:t>The RF multiplies rapidly inside the cell until about 100 RF molecules.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43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4648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838200" y="3733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zh-CN" b="1" dirty="0" smtClean="0">
                <a:latin typeface="Times New Roman" pitchFamily="18" charset="0"/>
              </a:rPr>
              <a:t>a viral-encoded protein accumulated.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191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zh-CN" b="1" dirty="0" smtClean="0">
                <a:latin typeface="Times New Roman" pitchFamily="18" charset="0"/>
              </a:rPr>
              <a:t>The </a:t>
            </a:r>
            <a:r>
              <a:rPr lang="en-US" altLang="zh-CN" b="1" dirty="0" smtClean="0">
                <a:latin typeface="Times New Roman" pitchFamily="18" charset="0"/>
              </a:rPr>
              <a:t>protein (ENCODED NY GENE 5)  </a:t>
            </a:r>
            <a:r>
              <a:rPr lang="en-US" altLang="zh-CN" b="1" u="sng" dirty="0" smtClean="0">
                <a:latin typeface="Times New Roman" pitchFamily="18" charset="0"/>
              </a:rPr>
              <a:t>binds</a:t>
            </a:r>
            <a:r>
              <a:rPr lang="en-US" altLang="zh-CN" b="1" dirty="0" smtClean="0">
                <a:latin typeface="Times New Roman" pitchFamily="18" charset="0"/>
              </a:rPr>
              <a:t> to the viral strand and prevents synthesis of the complementary strand.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517267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As the DNA passes through the </a:t>
            </a:r>
            <a:r>
              <a:rPr lang="en-US" b="1" dirty="0" smtClean="0">
                <a:solidFill>
                  <a:srgbClr val="002060"/>
                </a:solidFill>
              </a:rPr>
              <a:t>membrane, the </a:t>
            </a:r>
            <a:r>
              <a:rPr lang="en-US" b="1" dirty="0">
                <a:solidFill>
                  <a:srgbClr val="002060"/>
                </a:solidFill>
              </a:rPr>
              <a:t>DNA-binding protein is stripped off </a:t>
            </a:r>
            <a:r>
              <a:rPr lang="en-US" b="1" dirty="0" smtClean="0">
                <a:solidFill>
                  <a:srgbClr val="002060"/>
                </a:solidFill>
              </a:rPr>
              <a:t>and replaced </a:t>
            </a:r>
            <a:r>
              <a:rPr lang="en-US" b="1" dirty="0">
                <a:solidFill>
                  <a:srgbClr val="002060"/>
                </a:solidFill>
              </a:rPr>
              <a:t>with </a:t>
            </a:r>
            <a:r>
              <a:rPr lang="en-US" b="1" dirty="0" err="1">
                <a:solidFill>
                  <a:srgbClr val="002060"/>
                </a:solidFill>
              </a:rPr>
              <a:t>capsid</a:t>
            </a:r>
            <a:r>
              <a:rPr lang="en-US" b="1" dirty="0">
                <a:solidFill>
                  <a:srgbClr val="002060"/>
                </a:solidFill>
              </a:rPr>
              <a:t> protein.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2512" y="152400"/>
            <a:ext cx="6643688" cy="646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200" y="2590800"/>
            <a:ext cx="2667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Gene VIII</a:t>
            </a:r>
            <a:r>
              <a:rPr lang="en-US" b="1" dirty="0">
                <a:solidFill>
                  <a:srgbClr val="0070C0"/>
                </a:solidFill>
              </a:rPr>
              <a:t> codes for </a:t>
            </a:r>
            <a:r>
              <a:rPr lang="en-US" b="1" u="sng" dirty="0">
                <a:solidFill>
                  <a:srgbClr val="0070C0"/>
                </a:solidFill>
              </a:rPr>
              <a:t>the major structural protein</a:t>
            </a:r>
            <a:r>
              <a:rPr lang="en-US" b="1" dirty="0">
                <a:solidFill>
                  <a:srgbClr val="0070C0"/>
                </a:solidFill>
              </a:rPr>
              <a:t> of the </a:t>
            </a:r>
            <a:r>
              <a:rPr lang="en-US" b="1" dirty="0">
                <a:solidFill>
                  <a:srgbClr val="0070C0"/>
                </a:solidFill>
              </a:rPr>
              <a:t>M</a:t>
            </a:r>
            <a:r>
              <a:rPr lang="en-US" b="1" dirty="0" smtClean="0">
                <a:solidFill>
                  <a:srgbClr val="0070C0"/>
                </a:solidFill>
              </a:rPr>
              <a:t>13 bacteriophage </a:t>
            </a:r>
            <a:r>
              <a:rPr lang="en-US" b="1" dirty="0" smtClean="0">
                <a:solidFill>
                  <a:srgbClr val="0070C0"/>
                </a:solidFill>
              </a:rPr>
              <a:t>particles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b="1" i="1" dirty="0">
                <a:solidFill>
                  <a:srgbClr val="0070C0"/>
                </a:solidFill>
              </a:rPr>
              <a:t>Gene III</a:t>
            </a:r>
            <a:r>
              <a:rPr lang="en-US" b="1" dirty="0">
                <a:solidFill>
                  <a:srgbClr val="0070C0"/>
                </a:solidFill>
              </a:rPr>
              <a:t> codes for </a:t>
            </a:r>
            <a:r>
              <a:rPr lang="en-US" b="1" u="sng" dirty="0">
                <a:solidFill>
                  <a:srgbClr val="0070C0"/>
                </a:solidFill>
              </a:rPr>
              <a:t>the minor coat protein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747</Words>
  <Application>Microsoft Office PowerPoint</Application>
  <PresentationFormat>On-screen Show (4:3)</PresentationFormat>
  <Paragraphs>103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DNA cloning with single stranded DNA vectors</vt:lpstr>
      <vt:lpstr>PowerPoint Presentation</vt:lpstr>
      <vt:lpstr>The biology of the filamentous coliphages </vt:lpstr>
      <vt:lpstr>The single-stranded phage DNA enters the cell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M13 Phage vectors </vt:lpstr>
      <vt:lpstr>PowerPoint Presentation</vt:lpstr>
      <vt:lpstr>PowerPoint Presentation</vt:lpstr>
      <vt:lpstr>PowerPoint Presentation</vt:lpstr>
      <vt:lpstr>PowerPoint Presentation</vt:lpstr>
      <vt:lpstr>Why use single-stranded vectors?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cloning with single stranded DNA vectors</dc:title>
  <dc:creator>Alok Pandey</dc:creator>
  <cp:lastModifiedBy>Acer</cp:lastModifiedBy>
  <cp:revision>17</cp:revision>
  <dcterms:created xsi:type="dcterms:W3CDTF">2022-09-26T01:09:44Z</dcterms:created>
  <dcterms:modified xsi:type="dcterms:W3CDTF">2023-05-03T16:53:10Z</dcterms:modified>
</cp:coreProperties>
</file>