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87" r:id="rId4"/>
    <p:sldId id="260" r:id="rId5"/>
    <p:sldId id="264" r:id="rId6"/>
    <p:sldId id="304" r:id="rId7"/>
    <p:sldId id="303" r:id="rId8"/>
    <p:sldId id="305" r:id="rId9"/>
    <p:sldId id="266" r:id="rId10"/>
    <p:sldId id="272" r:id="rId11"/>
    <p:sldId id="273" r:id="rId12"/>
    <p:sldId id="267" r:id="rId13"/>
    <p:sldId id="268" r:id="rId14"/>
    <p:sldId id="269" r:id="rId15"/>
    <p:sldId id="270" r:id="rId16"/>
    <p:sldId id="271" r:id="rId17"/>
    <p:sldId id="301" r:id="rId18"/>
    <p:sldId id="302" r:id="rId19"/>
    <p:sldId id="274" r:id="rId20"/>
    <p:sldId id="290" r:id="rId21"/>
    <p:sldId id="295" r:id="rId22"/>
    <p:sldId id="306" r:id="rId23"/>
    <p:sldId id="291" r:id="rId24"/>
    <p:sldId id="276" r:id="rId25"/>
    <p:sldId id="296" r:id="rId26"/>
    <p:sldId id="297" r:id="rId27"/>
    <p:sldId id="298" r:id="rId28"/>
    <p:sldId id="278" r:id="rId29"/>
    <p:sldId id="281" r:id="rId30"/>
    <p:sldId id="282" r:id="rId31"/>
    <p:sldId id="283" r:id="rId32"/>
    <p:sldId id="284" r:id="rId33"/>
    <p:sldId id="307" r:id="rId34"/>
    <p:sldId id="30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051F-575F-483A-9CA8-D14840A6552A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4E482-89C6-4971-810C-4393FBAF9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2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4E482-89C6-4971-810C-4393FBAF92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FB797-93CC-4ED8-95CC-92810E9DAC5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biology/vntr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merase_chain_reac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nome" TargetMode="External"/><Relationship Id="rId3" Type="http://schemas.openxmlformats.org/officeDocument/2006/relationships/hyperlink" Target="https://en.wikipedia.org/wiki/Variable_number_tandem_repeat" TargetMode="External"/><Relationship Id="rId7" Type="http://schemas.openxmlformats.org/officeDocument/2006/relationships/hyperlink" Target="https://en.wikipedia.org/wiki/Base_pairs" TargetMode="External"/><Relationship Id="rId12" Type="http://schemas.openxmlformats.org/officeDocument/2006/relationships/hyperlink" Target="https://en.wikipedia.org/wiki/Genetic_genealogy" TargetMode="External"/><Relationship Id="rId2" Type="http://schemas.openxmlformats.org/officeDocument/2006/relationships/hyperlink" Target="https://en.wikipedia.org/wiki/Monozygotic_twi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equence_motif" TargetMode="External"/><Relationship Id="rId11" Type="http://schemas.openxmlformats.org/officeDocument/2006/relationships/hyperlink" Target="https://en.wikipedia.org/wiki/Forensic_genetics" TargetMode="External"/><Relationship Id="rId5" Type="http://schemas.openxmlformats.org/officeDocument/2006/relationships/hyperlink" Target="https://en.wikipedia.org/wiki/DNA" TargetMode="External"/><Relationship Id="rId10" Type="http://schemas.openxmlformats.org/officeDocument/2006/relationships/hyperlink" Target="https://en.wikipedia.org/wiki/Genetic_diversity" TargetMode="External"/><Relationship Id="rId4" Type="http://schemas.openxmlformats.org/officeDocument/2006/relationships/hyperlink" Target="https://en.wikipedia.org/wiki/Locus_(genetics)" TargetMode="External"/><Relationship Id="rId9" Type="http://schemas.openxmlformats.org/officeDocument/2006/relationships/hyperlink" Target="https://en.wikipedia.org/wiki/Mut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485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DNA FINGERPRINTING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latin typeface="Times New Roman" pitchFamily="18" charset="0"/>
              </a:rPr>
              <a:t>Sources of  biological evidence</a:t>
            </a:r>
            <a:endParaRPr lang="en-US" sz="2800" u="sng" dirty="0">
              <a:latin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553448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18288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Blood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Semen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Saliva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Urine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Hair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Teeth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Bone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Tissue 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smtClean="0">
                <a:latin typeface="Times New Roman" pitchFamily="18" charset="0"/>
              </a:rPr>
              <a:t>Isolation of genomic DNA</a:t>
            </a:r>
            <a:endParaRPr lang="en-US" sz="2800" u="sng" dirty="0"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1447800"/>
            <a:ext cx="7532120" cy="4648200"/>
            <a:chOff x="838200" y="1447800"/>
            <a:chExt cx="7532120" cy="464820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447800"/>
              <a:ext cx="753212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3733800" y="3733800"/>
              <a:ext cx="3124200" cy="3810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373380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Target region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tdn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14400"/>
            <a:ext cx="3352800" cy="53340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>
                <a:latin typeface="Times New Roman" pitchFamily="18" charset="0"/>
              </a:rPr>
              <a:t>Restriction Enzyme Cut Sites</a:t>
            </a:r>
            <a:endParaRPr lang="en-US" sz="2800" u="sng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ep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4908550" cy="3214688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>
                <a:latin typeface="Times New Roman" pitchFamily="18" charset="0"/>
              </a:rPr>
              <a:t>Electrophoresis of DNA Fragments</a:t>
            </a:r>
            <a:endParaRPr lang="en-US" sz="2800" u="sng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ep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581650" cy="2801938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Transfer of DNA Fragments to a Nylon Membrane - “Southern Blotting”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tep_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33600"/>
            <a:ext cx="5562600" cy="3484563"/>
          </a:xfrm>
          <a:prstGeom prst="rect">
            <a:avLst/>
          </a:prstGeo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Probing of Membrane with Radioactive or Labeled DNA Probes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/>
              <a:t>VNTRs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454025" y="2133600"/>
            <a:ext cx="1374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4492625" y="2133600"/>
            <a:ext cx="1146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89150" y="2225675"/>
            <a:ext cx="2406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i="1"/>
              <a:t>VNTR repeat region</a:t>
            </a:r>
            <a:endParaRPr lang="en-US" sz="16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2057400"/>
            <a:ext cx="2679700" cy="152400"/>
            <a:chOff x="1154" y="1296"/>
            <a:chExt cx="2598" cy="115"/>
          </a:xfrm>
        </p:grpSpPr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1154" y="1296"/>
              <a:ext cx="289" cy="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2598" y="1296"/>
              <a:ext cx="288" cy="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2309" y="1296"/>
              <a:ext cx="289" cy="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2020" y="1296"/>
              <a:ext cx="289" cy="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1732" y="1296"/>
              <a:ext cx="288" cy="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1443" y="1296"/>
              <a:ext cx="289" cy="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886" y="1296"/>
              <a:ext cx="289" cy="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175" y="1296"/>
              <a:ext cx="289" cy="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3464" y="1296"/>
              <a:ext cx="288" cy="11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685800" y="167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447800" y="167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81000" y="13716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Hae</a:t>
            </a:r>
            <a:r>
              <a:rPr lang="en-US" sz="1200"/>
              <a:t>III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162050" y="13716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Hae</a:t>
            </a:r>
            <a:r>
              <a:rPr lang="en-US" sz="1200"/>
              <a:t>III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105400" y="167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819650" y="13716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Hae</a:t>
            </a:r>
            <a:r>
              <a:rPr lang="en-US" sz="1200"/>
              <a:t>III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4648200" y="1676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4362450" y="13716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Hae</a:t>
            </a:r>
            <a:r>
              <a:rPr lang="en-US" sz="1200"/>
              <a:t>III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38400" y="3886200"/>
            <a:ext cx="1190625" cy="457200"/>
            <a:chOff x="2160" y="1872"/>
            <a:chExt cx="750" cy="288"/>
          </a:xfrm>
        </p:grpSpPr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2160" y="2064"/>
              <a:ext cx="188" cy="9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2723" y="2064"/>
              <a:ext cx="187" cy="9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2536" y="2064"/>
              <a:ext cx="187" cy="9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2348" y="2064"/>
              <a:ext cx="188" cy="9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2327" y="1872"/>
              <a:ext cx="4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1"/>
                <a:t>Probe</a:t>
              </a:r>
            </a:p>
          </p:txBody>
        </p:sp>
      </p:grp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685800" y="1981200"/>
            <a:ext cx="0" cy="44958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1447800" y="1981200"/>
            <a:ext cx="0" cy="44958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4648200" y="1981200"/>
            <a:ext cx="0" cy="44958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5105400" y="1981200"/>
            <a:ext cx="0" cy="449580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447800" y="4419600"/>
            <a:ext cx="3200400" cy="152400"/>
            <a:chOff x="1872" y="1872"/>
            <a:chExt cx="2016" cy="96"/>
          </a:xfrm>
        </p:grpSpPr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1872" y="1920"/>
              <a:ext cx="2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3792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2114" y="1872"/>
              <a:ext cx="1688" cy="96"/>
              <a:chOff x="1154" y="1296"/>
              <a:chExt cx="2598" cy="115"/>
            </a:xfrm>
          </p:grpSpPr>
          <p:sp>
            <p:nvSpPr>
              <p:cNvPr id="16422" name="Rectangle 38"/>
              <p:cNvSpPr>
                <a:spLocks noChangeArrowheads="1"/>
              </p:cNvSpPr>
              <p:nvPr/>
            </p:nvSpPr>
            <p:spPr bwMode="auto">
              <a:xfrm>
                <a:off x="1154" y="1296"/>
                <a:ext cx="289" cy="11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Rectangle 39"/>
              <p:cNvSpPr>
                <a:spLocks noChangeArrowheads="1"/>
              </p:cNvSpPr>
              <p:nvPr/>
            </p:nvSpPr>
            <p:spPr bwMode="auto">
              <a:xfrm>
                <a:off x="2598" y="1296"/>
                <a:ext cx="288" cy="11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Rectangle 40"/>
              <p:cNvSpPr>
                <a:spLocks noChangeArrowheads="1"/>
              </p:cNvSpPr>
              <p:nvPr/>
            </p:nvSpPr>
            <p:spPr bwMode="auto">
              <a:xfrm>
                <a:off x="2309" y="1296"/>
                <a:ext cx="289" cy="11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Rectangle 41"/>
              <p:cNvSpPr>
                <a:spLocks noChangeArrowheads="1"/>
              </p:cNvSpPr>
              <p:nvPr/>
            </p:nvSpPr>
            <p:spPr bwMode="auto">
              <a:xfrm>
                <a:off x="2020" y="1296"/>
                <a:ext cx="289" cy="11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Rectangle 42"/>
              <p:cNvSpPr>
                <a:spLocks noChangeArrowheads="1"/>
              </p:cNvSpPr>
              <p:nvPr/>
            </p:nvSpPr>
            <p:spPr bwMode="auto">
              <a:xfrm>
                <a:off x="1732" y="1296"/>
                <a:ext cx="288" cy="11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Rectangle 43"/>
              <p:cNvSpPr>
                <a:spLocks noChangeArrowheads="1"/>
              </p:cNvSpPr>
              <p:nvPr/>
            </p:nvSpPr>
            <p:spPr bwMode="auto">
              <a:xfrm>
                <a:off x="1443" y="1296"/>
                <a:ext cx="289" cy="11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Rectangle 44"/>
              <p:cNvSpPr>
                <a:spLocks noChangeArrowheads="1"/>
              </p:cNvSpPr>
              <p:nvPr/>
            </p:nvSpPr>
            <p:spPr bwMode="auto">
              <a:xfrm>
                <a:off x="2886" y="1296"/>
                <a:ext cx="289" cy="11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Rectangle 45"/>
              <p:cNvSpPr>
                <a:spLocks noChangeArrowheads="1"/>
              </p:cNvSpPr>
              <p:nvPr/>
            </p:nvSpPr>
            <p:spPr bwMode="auto">
              <a:xfrm>
                <a:off x="3175" y="1296"/>
                <a:ext cx="289" cy="11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Rectangle 46"/>
              <p:cNvSpPr>
                <a:spLocks noChangeArrowheads="1"/>
              </p:cNvSpPr>
              <p:nvPr/>
            </p:nvSpPr>
            <p:spPr bwMode="auto">
              <a:xfrm>
                <a:off x="3464" y="1296"/>
                <a:ext cx="288" cy="11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685800" y="4191000"/>
            <a:ext cx="76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4648200" y="48006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>
            <a:off x="457200" y="3886200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5105400" y="5105400"/>
            <a:ext cx="5365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172200" y="1462088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Size Separation on Gel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288925" y="4151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746125" y="4227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2651125" y="4684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4708525" y="491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5165725" y="5218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6191250" y="1905000"/>
            <a:ext cx="25146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6261100" y="5029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6261100" y="3810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6273800" y="2362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6261100" y="4495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6261100" y="426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6648450" y="3962400"/>
            <a:ext cx="76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>
            <a:off x="6648450" y="4648200"/>
            <a:ext cx="457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>
            <a:off x="6648450" y="5181600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>
            <a:off x="6648450" y="4419600"/>
            <a:ext cx="5365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6648450" y="2514600"/>
            <a:ext cx="1752600" cy="152400"/>
            <a:chOff x="4320" y="1968"/>
            <a:chExt cx="1104" cy="96"/>
          </a:xfrm>
        </p:grpSpPr>
        <p:sp>
          <p:nvSpPr>
            <p:cNvPr id="16452" name="Line 68"/>
            <p:cNvSpPr>
              <a:spLocks noChangeShapeType="1"/>
            </p:cNvSpPr>
            <p:nvPr/>
          </p:nvSpPr>
          <p:spPr bwMode="auto">
            <a:xfrm>
              <a:off x="4320" y="2016"/>
              <a:ext cx="2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69"/>
            <p:cNvSpPr>
              <a:spLocks noChangeShapeType="1"/>
            </p:cNvSpPr>
            <p:nvPr/>
          </p:nvSpPr>
          <p:spPr bwMode="auto">
            <a:xfrm>
              <a:off x="5328" y="2016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Rectangle 70"/>
            <p:cNvSpPr>
              <a:spLocks noChangeArrowheads="1"/>
            </p:cNvSpPr>
            <p:nvPr/>
          </p:nvSpPr>
          <p:spPr bwMode="auto">
            <a:xfrm>
              <a:off x="4564" y="1968"/>
              <a:ext cx="188" cy="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Rectangle 71"/>
            <p:cNvSpPr>
              <a:spLocks noChangeArrowheads="1"/>
            </p:cNvSpPr>
            <p:nvPr/>
          </p:nvSpPr>
          <p:spPr bwMode="auto">
            <a:xfrm>
              <a:off x="5141" y="1968"/>
              <a:ext cx="187" cy="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Rectangle 72"/>
            <p:cNvSpPr>
              <a:spLocks noChangeArrowheads="1"/>
            </p:cNvSpPr>
            <p:nvPr/>
          </p:nvSpPr>
          <p:spPr bwMode="auto">
            <a:xfrm>
              <a:off x="4949" y="1968"/>
              <a:ext cx="187" cy="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Rectangle 73"/>
            <p:cNvSpPr>
              <a:spLocks noChangeArrowheads="1"/>
            </p:cNvSpPr>
            <p:nvPr/>
          </p:nvSpPr>
          <p:spPr bwMode="auto">
            <a:xfrm>
              <a:off x="4756" y="1968"/>
              <a:ext cx="188" cy="9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7029450" y="1981200"/>
            <a:ext cx="1190625" cy="457200"/>
            <a:chOff x="2160" y="1872"/>
            <a:chExt cx="750" cy="288"/>
          </a:xfrm>
        </p:grpSpPr>
        <p:sp>
          <p:nvSpPr>
            <p:cNvPr id="16459" name="Rectangle 75"/>
            <p:cNvSpPr>
              <a:spLocks noChangeArrowheads="1"/>
            </p:cNvSpPr>
            <p:nvPr/>
          </p:nvSpPr>
          <p:spPr bwMode="auto">
            <a:xfrm>
              <a:off x="2160" y="2064"/>
              <a:ext cx="188" cy="9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Rectangle 76"/>
            <p:cNvSpPr>
              <a:spLocks noChangeArrowheads="1"/>
            </p:cNvSpPr>
            <p:nvPr/>
          </p:nvSpPr>
          <p:spPr bwMode="auto">
            <a:xfrm>
              <a:off x="2723" y="2064"/>
              <a:ext cx="187" cy="9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Rectangle 77"/>
            <p:cNvSpPr>
              <a:spLocks noChangeArrowheads="1"/>
            </p:cNvSpPr>
            <p:nvPr/>
          </p:nvSpPr>
          <p:spPr bwMode="auto">
            <a:xfrm>
              <a:off x="2536" y="2064"/>
              <a:ext cx="187" cy="9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Rectangle 78"/>
            <p:cNvSpPr>
              <a:spLocks noChangeArrowheads="1"/>
            </p:cNvSpPr>
            <p:nvPr/>
          </p:nvSpPr>
          <p:spPr bwMode="auto">
            <a:xfrm>
              <a:off x="2348" y="2064"/>
              <a:ext cx="188" cy="96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Text Box 79"/>
            <p:cNvSpPr txBox="1">
              <a:spLocks noChangeArrowheads="1"/>
            </p:cNvSpPr>
            <p:nvPr/>
          </p:nvSpPr>
          <p:spPr bwMode="auto">
            <a:xfrm>
              <a:off x="2327" y="1872"/>
              <a:ext cx="4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1"/>
                <a:t>Probe</a:t>
              </a:r>
            </a:p>
          </p:txBody>
        </p:sp>
      </p:grp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304800" y="1600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908050" y="1600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2667000" y="1600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4724400" y="1600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5181600" y="1600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5715000" y="5789613"/>
            <a:ext cx="3352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Only DNA fragments containing a complementary sequence to the probe are </a:t>
            </a:r>
            <a:r>
              <a:rPr lang="en-US" i="1" dirty="0" smtClean="0">
                <a:solidFill>
                  <a:srgbClr val="FF0000"/>
                </a:solidFill>
              </a:rPr>
              <a:t>detected.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470" name="Line 86"/>
          <p:cNvSpPr>
            <a:spLocks noChangeShapeType="1"/>
          </p:cNvSpPr>
          <p:nvPr/>
        </p:nvSpPr>
        <p:spPr bwMode="auto">
          <a:xfrm>
            <a:off x="8839200" y="2286000"/>
            <a:ext cx="0" cy="2895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ariable number tandem repeat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 descr="https://upload.wikimedia.org/wikipedia/en/5/5e/VNTRDem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0674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2297668"/>
            <a:ext cx="655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Schematic of a Variable Number of Tandem Repeats in 4 alleles.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upload.wikimedia.org/wikipedia/commons/thumb/3/31/VNTRexample.png/500px-VNTR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4" y="3048001"/>
            <a:ext cx="7755176" cy="27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DNA fingerprinting is a technique that shows the genetic makeup of living things. It is a method of finding the difference between the satellite DNA regions in the genome.”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143000" y="1295400"/>
            <a:ext cx="7543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DNA Fingerprinting Steps</a:t>
            </a:r>
            <a:endParaRPr lang="en-US" sz="2400" u="sng" dirty="0">
              <a:solidFill>
                <a:srgbClr val="FF0000"/>
              </a:solidFill>
            </a:endParaRPr>
          </a:p>
          <a:p>
            <a:pPr algn="just"/>
            <a:r>
              <a:rPr lang="en-US" b="1" dirty="0">
                <a:solidFill>
                  <a:srgbClr val="00B050"/>
                </a:solidFill>
              </a:rPr>
              <a:t>Alec </a:t>
            </a:r>
            <a:r>
              <a:rPr lang="en-US" b="1" dirty="0" err="1">
                <a:solidFill>
                  <a:srgbClr val="00B050"/>
                </a:solidFill>
              </a:rPr>
              <a:t>Jeffreys</a:t>
            </a:r>
            <a:r>
              <a:rPr lang="en-US" b="1" dirty="0">
                <a:solidFill>
                  <a:srgbClr val="00B050"/>
                </a:solidFill>
              </a:rPr>
              <a:t> developed this technique in which he used satellite DNAs also called </a:t>
            </a:r>
            <a:r>
              <a:rPr lang="en-US" b="1" dirty="0">
                <a:solidFill>
                  <a:srgbClr val="00B050"/>
                </a:solidFill>
                <a:hlinkClick r:id="rId2"/>
              </a:rPr>
              <a:t>VNTRs</a:t>
            </a:r>
            <a:r>
              <a:rPr lang="en-US" b="1" dirty="0">
                <a:solidFill>
                  <a:srgbClr val="00B050"/>
                </a:solidFill>
              </a:rPr>
              <a:t> (Variable Number of Tandem Repeats) as a probe because it showed the high level of polymorphism.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Following are the steps involved in DNA fingerprinting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Isolating the DNA.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Digesting the DNA with the help of restriction endonuclease enzymes.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Separating the digested fragments as per the fragment size by the process of electrophoresis.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Blotting the separated fragments onto synthetic membranes like nylon.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Hybridizing </a:t>
            </a:r>
            <a:r>
              <a:rPr lang="en-US" b="1" dirty="0">
                <a:solidFill>
                  <a:srgbClr val="002060"/>
                </a:solidFill>
              </a:rPr>
              <a:t>the fragments using </a:t>
            </a:r>
            <a:r>
              <a:rPr lang="en-US" b="1" dirty="0" smtClean="0">
                <a:solidFill>
                  <a:srgbClr val="002060"/>
                </a:solidFill>
              </a:rPr>
              <a:t>labeled </a:t>
            </a:r>
            <a:r>
              <a:rPr lang="en-US" b="1" dirty="0">
                <a:solidFill>
                  <a:srgbClr val="002060"/>
                </a:solidFill>
              </a:rPr>
              <a:t>VNTR probes.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Analyzing </a:t>
            </a:r>
            <a:r>
              <a:rPr lang="en-US" b="1" dirty="0">
                <a:solidFill>
                  <a:srgbClr val="002060"/>
                </a:solidFill>
              </a:rPr>
              <a:t>the hybrid fragments using autoradiography.</a:t>
            </a:r>
          </a:p>
        </p:txBody>
      </p:sp>
    </p:spTree>
    <p:extLst>
      <p:ext uri="{BB962C8B-B14F-4D97-AF65-F5344CB8AC3E}">
        <p14:creationId xmlns:p14="http://schemas.microsoft.com/office/powerpoint/2010/main" val="32016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136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Restriction Fragment Length Polymorphism (R FLP) is a technique in which organisms may be differentiated by analysis of patterns derived from cleavage of their DNA. If two organisms differ in the distance between sites of cleavage of a particular restriction </a:t>
            </a:r>
            <a:r>
              <a:rPr lang="en-US" sz="2000" dirty="0" err="1" smtClean="0"/>
              <a:t>endonuclease</a:t>
            </a:r>
            <a:r>
              <a:rPr lang="en-US" sz="2000" dirty="0" smtClean="0"/>
              <a:t>, the length of the fragments produced will differ when the DNA is digested with a restriction enzyme. The similarity of the patterns generated can be used to differentiate species (and even strains) from one another.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Advantage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High power of discrimination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Reproducible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No prior sequence information required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Can differentiate between </a:t>
            </a:r>
            <a:r>
              <a:rPr lang="en-US" sz="2000" dirty="0" err="1" smtClean="0"/>
              <a:t>homozygotes</a:t>
            </a:r>
            <a:r>
              <a:rPr lang="en-US" sz="2000" dirty="0" smtClean="0"/>
              <a:t> and </a:t>
            </a:r>
            <a:r>
              <a:rPr lang="en-US" sz="2000" dirty="0" err="1" smtClean="0"/>
              <a:t>heterozygotes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r>
              <a:rPr lang="en-US" sz="2000" b="1" dirty="0" smtClean="0"/>
              <a:t>Disadvantage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Time-consuming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Partial digests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Need at least 10-25 </a:t>
            </a:r>
            <a:r>
              <a:rPr lang="en-US" sz="2000" dirty="0" err="1" smtClean="0"/>
              <a:t>ng</a:t>
            </a:r>
            <a:r>
              <a:rPr lang="en-US" sz="2000" dirty="0" smtClean="0"/>
              <a:t> of DNA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Genetic mutations only identified at restriction cut sites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Not ideal for whole genome variation identification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Requires radioisotopes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Restriction Fragment Length Polymorphism (RFLP)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76600" y="2971800"/>
            <a:ext cx="2743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34391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Forensic Science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066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Crime scene investigation</a:t>
            </a:r>
          </a:p>
          <a:p>
            <a:pPr algn="ctr"/>
            <a:r>
              <a:rPr lang="en-US" sz="2000" b="1" dirty="0" smtClean="0"/>
              <a:t>(Forensic expert scientist)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057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Pathology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34860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Entomology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4953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Toxicology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5638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Questioning and documentation</a:t>
            </a:r>
          </a:p>
          <a:p>
            <a:pPr algn="ctr"/>
            <a:r>
              <a:rPr lang="en-US" sz="2000" b="1" dirty="0" smtClean="0"/>
              <a:t>(Forensic linguistics)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76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Anthropology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133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Forensic biology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76200" y="34098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Ballistics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Division of forensic sciences</a:t>
            </a:r>
            <a:endParaRPr lang="en-US" sz="3200" b="1" u="sng" dirty="0"/>
          </a:p>
        </p:txBody>
      </p:sp>
      <p:cxnSp>
        <p:nvCxnSpPr>
          <p:cNvPr id="16" name="Straight Arrow Connector 15"/>
          <p:cNvCxnSpPr>
            <a:stCxn id="3" idx="0"/>
          </p:cNvCxnSpPr>
          <p:nvPr/>
        </p:nvCxnSpPr>
        <p:spPr>
          <a:xfrm rot="5400000" flipH="1" flipV="1">
            <a:off x="4077494" y="2400300"/>
            <a:ext cx="11422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7"/>
          </p:cNvCxnSpPr>
          <p:nvPr/>
        </p:nvCxnSpPr>
        <p:spPr>
          <a:xfrm rot="5400000" flipH="1" flipV="1">
            <a:off x="5827221" y="2153047"/>
            <a:ext cx="821625" cy="1239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038600" y="5029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1"/>
          </p:cNvCxnSpPr>
          <p:nvPr/>
        </p:nvCxnSpPr>
        <p:spPr>
          <a:xfrm rot="16200000" flipV="1">
            <a:off x="2685655" y="2191146"/>
            <a:ext cx="745425" cy="1239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19800" y="3733006"/>
            <a:ext cx="12192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1905000" y="3656806"/>
            <a:ext cx="13708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3"/>
          </p:cNvCxnSpPr>
          <p:nvPr/>
        </p:nvCxnSpPr>
        <p:spPr>
          <a:xfrm rot="5400000">
            <a:off x="2647554" y="4074622"/>
            <a:ext cx="897827" cy="1163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181600" y="43434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chnique of DNA Fingerprin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457200"/>
            <a:ext cx="8610599" cy="58813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40096" y="64124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RFLP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Cureus | DNA Fingerprinting: Use of Autosomal Short Tandem Repeats in  Forensic DNA Ty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Cureus | DNA Fingerprinting: Use of Autosomal Short Tandem Repeats in  Forensic DNA Ty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955" y="838200"/>
            <a:ext cx="839644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15644" y="60198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RFLP Method 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brainkart.com/imagebk39/3fOL6j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3990975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NA Fingerprinting - Definition (v1) by National Human Genome Research  Institute (NHGRI) | Qe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3107"/>
            <a:ext cx="6936558" cy="61176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72400" y="21336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67468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2. Short Tandem Repeats (STRs)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133600"/>
            <a:ext cx="5867400" cy="228600"/>
            <a:chOff x="1152" y="1680"/>
            <a:chExt cx="3696" cy="1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60" y="1680"/>
              <a:ext cx="1632" cy="144"/>
              <a:chOff x="1824" y="1680"/>
              <a:chExt cx="2352" cy="144"/>
            </a:xfrm>
          </p:grpSpPr>
          <p:sp>
            <p:nvSpPr>
              <p:cNvPr id="21536" name="Rectangle 5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33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7" name="Rectangle 6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33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8" name="Rectangle 7"/>
              <p:cNvSpPr>
                <a:spLocks noChangeArrowheads="1"/>
              </p:cNvSpPr>
              <p:nvPr/>
            </p:nvSpPr>
            <p:spPr bwMode="auto">
              <a:xfrm>
                <a:off x="3504" y="1680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Rectangle 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33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0" name="Rectangle 9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1" name="Rectangle 10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33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2" name="Rectangle 11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4" name="Line 12"/>
            <p:cNvSpPr>
              <a:spLocks noChangeShapeType="1"/>
            </p:cNvSpPr>
            <p:nvPr/>
          </p:nvSpPr>
          <p:spPr bwMode="auto">
            <a:xfrm>
              <a:off x="1152" y="1728"/>
              <a:ext cx="1008" cy="0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13"/>
            <p:cNvSpPr>
              <a:spLocks noChangeShapeType="1"/>
            </p:cNvSpPr>
            <p:nvPr/>
          </p:nvSpPr>
          <p:spPr bwMode="auto">
            <a:xfrm>
              <a:off x="3792" y="1728"/>
              <a:ext cx="1056" cy="0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52600" y="2971800"/>
            <a:ext cx="6248400" cy="228600"/>
            <a:chOff x="1104" y="2208"/>
            <a:chExt cx="3936" cy="144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112" y="2208"/>
              <a:ext cx="1872" cy="144"/>
              <a:chOff x="1824" y="2304"/>
              <a:chExt cx="2688" cy="144"/>
            </a:xfrm>
          </p:grpSpPr>
          <p:sp>
            <p:nvSpPr>
              <p:cNvPr id="21525" name="Rectangle 16"/>
              <p:cNvSpPr>
                <a:spLocks noChangeArrowheads="1"/>
              </p:cNvSpPr>
              <p:nvPr/>
            </p:nvSpPr>
            <p:spPr bwMode="auto">
              <a:xfrm>
                <a:off x="1824" y="2304"/>
                <a:ext cx="33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6" name="Rectangle 17"/>
              <p:cNvSpPr>
                <a:spLocks noChangeArrowheads="1"/>
              </p:cNvSpPr>
              <p:nvPr/>
            </p:nvSpPr>
            <p:spPr bwMode="auto">
              <a:xfrm>
                <a:off x="3840" y="2304"/>
                <a:ext cx="33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7" name="Rectangle 18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8" name="Rectangle 19"/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33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9" name="Rectangle 20"/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0" name="Rectangle 21"/>
              <p:cNvSpPr>
                <a:spLocks noChangeArrowheads="1"/>
              </p:cNvSpPr>
              <p:nvPr/>
            </p:nvSpPr>
            <p:spPr bwMode="auto">
              <a:xfrm>
                <a:off x="2496" y="2304"/>
                <a:ext cx="33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1" name="Rectangle 22"/>
              <p:cNvSpPr>
                <a:spLocks noChangeArrowheads="1"/>
              </p:cNvSpPr>
              <p:nvPr/>
            </p:nvSpPr>
            <p:spPr bwMode="auto">
              <a:xfrm>
                <a:off x="2160" y="2304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2" name="Rectangle 23"/>
              <p:cNvSpPr>
                <a:spLocks noChangeArrowheads="1"/>
              </p:cNvSpPr>
              <p:nvPr/>
            </p:nvSpPr>
            <p:spPr bwMode="auto">
              <a:xfrm>
                <a:off x="4176" y="2304"/>
                <a:ext cx="33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23" name="Line 24"/>
            <p:cNvSpPr>
              <a:spLocks noChangeShapeType="1"/>
            </p:cNvSpPr>
            <p:nvPr/>
          </p:nvSpPr>
          <p:spPr bwMode="auto">
            <a:xfrm>
              <a:off x="1104" y="2304"/>
              <a:ext cx="1008" cy="0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25"/>
            <p:cNvSpPr>
              <a:spLocks noChangeShapeType="1"/>
            </p:cNvSpPr>
            <p:nvPr/>
          </p:nvSpPr>
          <p:spPr bwMode="auto">
            <a:xfrm>
              <a:off x="3984" y="2304"/>
              <a:ext cx="1056" cy="0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133600" y="1981200"/>
            <a:ext cx="1066800" cy="914400"/>
            <a:chOff x="1344" y="1584"/>
            <a:chExt cx="672" cy="576"/>
          </a:xfrm>
        </p:grpSpPr>
        <p:sp>
          <p:nvSpPr>
            <p:cNvPr id="21520" name="Line 27"/>
            <p:cNvSpPr>
              <a:spLocks noChangeShapeType="1"/>
            </p:cNvSpPr>
            <p:nvPr/>
          </p:nvSpPr>
          <p:spPr bwMode="auto">
            <a:xfrm>
              <a:off x="1344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Line 28"/>
            <p:cNvSpPr>
              <a:spLocks noChangeShapeType="1"/>
            </p:cNvSpPr>
            <p:nvPr/>
          </p:nvSpPr>
          <p:spPr bwMode="auto">
            <a:xfrm>
              <a:off x="1344" y="158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248400" y="2362200"/>
            <a:ext cx="1143000" cy="914400"/>
            <a:chOff x="3936" y="1824"/>
            <a:chExt cx="720" cy="576"/>
          </a:xfrm>
        </p:grpSpPr>
        <p:sp>
          <p:nvSpPr>
            <p:cNvPr id="21518" name="Line 30"/>
            <p:cNvSpPr>
              <a:spLocks noChangeShapeType="1"/>
            </p:cNvSpPr>
            <p:nvPr/>
          </p:nvSpPr>
          <p:spPr bwMode="auto">
            <a:xfrm flipH="1">
              <a:off x="4080" y="240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31"/>
            <p:cNvSpPr>
              <a:spLocks noChangeShapeType="1"/>
            </p:cNvSpPr>
            <p:nvPr/>
          </p:nvSpPr>
          <p:spPr bwMode="auto">
            <a:xfrm flipH="1">
              <a:off x="3936" y="182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0" name="Text Box 32"/>
          <p:cNvSpPr txBox="1">
            <a:spLocks noChangeArrowheads="1"/>
          </p:cNvSpPr>
          <p:nvPr/>
        </p:nvSpPr>
        <p:spPr bwMode="auto">
          <a:xfrm>
            <a:off x="1066800" y="38100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the repeat region is variable between samples while the flanking regions where PCR primers bind are constant</a:t>
            </a:r>
            <a:endParaRPr lang="en-US" sz="2000" i="1">
              <a:latin typeface="Times New Roman" pitchFamily="18" charset="0"/>
            </a:endParaRPr>
          </a:p>
        </p:txBody>
      </p:sp>
      <p:sp>
        <p:nvSpPr>
          <p:cNvPr id="21511" name="Text Box 33"/>
          <p:cNvSpPr txBox="1">
            <a:spLocks noChangeArrowheads="1"/>
          </p:cNvSpPr>
          <p:nvPr/>
        </p:nvSpPr>
        <p:spPr bwMode="auto">
          <a:xfrm>
            <a:off x="4191000" y="2362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7 repeats</a:t>
            </a:r>
          </a:p>
        </p:txBody>
      </p:sp>
      <p:sp>
        <p:nvSpPr>
          <p:cNvPr id="21512" name="Text Box 34"/>
          <p:cNvSpPr txBox="1">
            <a:spLocks noChangeArrowheads="1"/>
          </p:cNvSpPr>
          <p:nvPr/>
        </p:nvSpPr>
        <p:spPr bwMode="auto">
          <a:xfrm>
            <a:off x="4267200" y="3276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8 repeats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343400" y="1295400"/>
            <a:ext cx="838200" cy="762000"/>
            <a:chOff x="2256" y="1152"/>
            <a:chExt cx="528" cy="480"/>
          </a:xfrm>
        </p:grpSpPr>
        <p:sp>
          <p:nvSpPr>
            <p:cNvPr id="21515" name="Text Box 36"/>
            <p:cNvSpPr txBox="1">
              <a:spLocks noChangeArrowheads="1"/>
            </p:cNvSpPr>
            <p:nvPr/>
          </p:nvSpPr>
          <p:spPr bwMode="auto">
            <a:xfrm>
              <a:off x="2256" y="1152"/>
              <a:ext cx="528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AATG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516" name="Line 37"/>
            <p:cNvSpPr>
              <a:spLocks noChangeShapeType="1"/>
            </p:cNvSpPr>
            <p:nvPr/>
          </p:nvSpPr>
          <p:spPr bwMode="auto">
            <a:xfrm>
              <a:off x="2256" y="139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38"/>
            <p:cNvSpPr>
              <a:spLocks noChangeShapeType="1"/>
            </p:cNvSpPr>
            <p:nvPr/>
          </p:nvSpPr>
          <p:spPr bwMode="auto">
            <a:xfrm flipH="1">
              <a:off x="2640" y="139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609600" y="45720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Homozygote = both alleles are the same length  (one PCR product)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Heterozygote = alleles differ and can be resolved from one another,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		(2 PCR products.)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7200" y="57150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system of DNA profiling used today is based on </a:t>
            </a:r>
            <a:r>
              <a:rPr lang="en-US" sz="2400" b="1" dirty="0" smtClean="0">
                <a:hlinkClick r:id="rId3" tooltip="Polymerase chain reaction"/>
              </a:rPr>
              <a:t>polymerase chain reaction</a:t>
            </a:r>
            <a:r>
              <a:rPr lang="en-US" sz="2400" b="1" dirty="0" smtClean="0"/>
              <a:t> (PCR) and uses simple sequences.</a:t>
            </a:r>
            <a:endParaRPr lang="en-US" sz="2400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NA Profiling | BioNi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305675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The structure of Short Tandem Repeat (STR)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The structure of Short Tandem Repeat (STR)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71939"/>
            <a:ext cx="5486400" cy="52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upload.wikimedia.org/wikipedia/commons/1/10/Short_Tandem_Repeat_%28STR%29_analys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6134100" cy="631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09685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Advantages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Fast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Highly reproducible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High level of discrimination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Standardized across forensic laboratories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Uses low DNA amounts for amplification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sz="2400" b="1" dirty="0" smtClean="0"/>
              <a:t>Disadvantages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Challenges with highly degraded or low template DNA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Continue…..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Applications of DNA finger printing</a:t>
            </a:r>
            <a:endParaRPr lang="en-US" sz="32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1793081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Forensic analysis</a:t>
            </a:r>
            <a:r>
              <a:rPr lang="en-US" dirty="0" smtClean="0">
                <a:solidFill>
                  <a:srgbClr val="C00000"/>
                </a:solidFill>
              </a:rPr>
              <a:t>: It can be used in the identification of a (1) person involved in criminal activities, (2) for settling paternity or maternity disputes, and (3) in determining relationships for immigration purposes.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Pedigree analysis</a:t>
            </a:r>
            <a:r>
              <a:rPr lang="en-US" dirty="0" smtClean="0">
                <a:solidFill>
                  <a:srgbClr val="0070C0"/>
                </a:solidFill>
              </a:rPr>
              <a:t>: It can be used for inheritance pattern of genes through generations and for detecting inherited diseases such as Cystic Fibrosis, </a:t>
            </a:r>
            <a:r>
              <a:rPr lang="en-US" dirty="0" err="1" smtClean="0">
                <a:solidFill>
                  <a:srgbClr val="0070C0"/>
                </a:solidFill>
              </a:rPr>
              <a:t>Haemophilia</a:t>
            </a:r>
            <a:r>
              <a:rPr lang="en-US" dirty="0" smtClean="0">
                <a:solidFill>
                  <a:srgbClr val="0070C0"/>
                </a:solidFill>
              </a:rPr>
              <a:t>, Huntington’s Disease, Sickle Cell </a:t>
            </a:r>
            <a:r>
              <a:rPr lang="en-US" dirty="0" err="1" smtClean="0">
                <a:solidFill>
                  <a:srgbClr val="0070C0"/>
                </a:solidFill>
              </a:rPr>
              <a:t>Anaemia</a:t>
            </a:r>
            <a:r>
              <a:rPr lang="en-US" dirty="0" smtClean="0">
                <a:solidFill>
                  <a:srgbClr val="0070C0"/>
                </a:solidFill>
              </a:rPr>
              <a:t> etc.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Personal Identification</a:t>
            </a:r>
            <a:r>
              <a:rPr lang="en-US" dirty="0" smtClean="0">
                <a:solidFill>
                  <a:srgbClr val="00B050"/>
                </a:solidFill>
              </a:rPr>
              <a:t>: DNA fingerprints can be used as a genetic bar code to identify individuals.</a:t>
            </a:r>
          </a:p>
          <a:p>
            <a:r>
              <a:rPr lang="en-US" b="1" dirty="0" smtClean="0"/>
              <a:t>Anthropological studies</a:t>
            </a:r>
            <a:r>
              <a:rPr lang="en-US" dirty="0" smtClean="0"/>
              <a:t>: It is useful in determining the origin and migration of human populations and genetic diversities.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DNA </a:t>
            </a:r>
            <a:r>
              <a:rPr lang="en-US" b="1" dirty="0" err="1" smtClean="0">
                <a:solidFill>
                  <a:srgbClr val="7030A0"/>
                </a:solidFill>
              </a:rPr>
              <a:t>Barcoding</a:t>
            </a:r>
            <a:r>
              <a:rPr lang="en-US" dirty="0" smtClean="0">
                <a:solidFill>
                  <a:srgbClr val="7030A0"/>
                </a:solidFill>
              </a:rPr>
              <a:t>: A technique for specifying the organisms’ species using a short sequence of DNA situated in the genome is termed DNA bar-coding. The barcode DNA sequences are too short in respect to the complete genome and hence cheaper.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History of DNA finger printing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780157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1980 - Ray White describes first polymorphic RFLP marker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1985 - Alec </a:t>
            </a:r>
            <a:r>
              <a:rPr lang="en-US" sz="2400" dirty="0" err="1" smtClean="0"/>
              <a:t>Jeffreys</a:t>
            </a:r>
            <a:r>
              <a:rPr lang="en-US" sz="2400" dirty="0" smtClean="0"/>
              <a:t> discovers </a:t>
            </a:r>
            <a:r>
              <a:rPr lang="en-US" sz="2400" dirty="0" err="1" smtClean="0"/>
              <a:t>multilocus</a:t>
            </a:r>
            <a:r>
              <a:rPr lang="en-US" sz="2400" dirty="0" smtClean="0"/>
              <a:t> VNTR probes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1985 - First paper on PCR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FF0000"/>
                </a:solidFill>
              </a:rPr>
              <a:t> use of DNA testing in forensic sciences came in 1986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2 young girls Lynda Mann and Dawn Ashworth raped and murdered  in 1983 and 1986 respectively.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1988 - FBI starts DNA casework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1991 - First STR (short tandem repeats) paper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1995 – FSS (forensic science service) starts UK DNA database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1998 - FBI launches CODIS database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/>
              <a:t>Diagnosing Disease</a:t>
            </a:r>
          </a:p>
        </p:txBody>
      </p:sp>
      <p:pic>
        <p:nvPicPr>
          <p:cNvPr id="3" name="Picture 7" descr="C:\Users\Wheeler Laptop\AppData\Local\Microsoft\Windows\Temporary Internet Files\Low\Content.IE5\TFNYFV63\DiagDiseas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5590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51054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Sickle cell anemia: </a:t>
            </a:r>
            <a:r>
              <a:rPr lang="en-US" sz="2400" dirty="0" smtClean="0"/>
              <a:t>A single point mutation that causes the amino acid </a:t>
            </a:r>
            <a:r>
              <a:rPr lang="en-US" sz="2400" dirty="0" err="1" smtClean="0"/>
              <a:t>valine</a:t>
            </a:r>
            <a:r>
              <a:rPr lang="en-US" sz="2400" dirty="0" smtClean="0"/>
              <a:t> to replace </a:t>
            </a:r>
            <a:r>
              <a:rPr lang="en-US" sz="2400" dirty="0" err="1" smtClean="0"/>
              <a:t>glutamic</a:t>
            </a:r>
            <a:r>
              <a:rPr lang="en-US" sz="2400" dirty="0" smtClean="0"/>
              <a:t> acid in the amino acid chain.  This mutation also creates an additional recognition site for the restriction enzyme </a:t>
            </a:r>
            <a:r>
              <a:rPr lang="en-US" sz="2400" dirty="0" err="1" smtClean="0"/>
              <a:t>DdeI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24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/>
              <a:t>Paternity Testing</a:t>
            </a:r>
          </a:p>
        </p:txBody>
      </p:sp>
      <p:pic>
        <p:nvPicPr>
          <p:cNvPr id="3" name="Picture 14" descr="C:\Users\Wheeler Laptop\AppData\Local\Microsoft\Windows\Temporary Internet Files\Low\Content.IE5\X6S1YKVR\paternity5_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8382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he image “http://media.pearsoncmg.com/bc/bc_palladino_biotech_1/medialib/ir/Ch08/Fig_8_10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75" y="1828800"/>
            <a:ext cx="37306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12427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Children receive their DNA only from their mother or father that means that any bands a child has must also be represented by one parent or the other.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dia.pearsoncmg.com/bc/bc_palladino_biotech_2/ir/Ch08/08_08_Figure.jpg"/>
          <p:cNvPicPr>
            <a:picLocks noChangeAspect="1" noChangeArrowheads="1"/>
          </p:cNvPicPr>
          <p:nvPr/>
        </p:nvPicPr>
        <p:blipFill>
          <a:blip r:embed="rId2"/>
          <a:srcRect b="4248"/>
          <a:stretch>
            <a:fillRect/>
          </a:stretch>
        </p:blipFill>
        <p:spPr bwMode="auto">
          <a:xfrm>
            <a:off x="2819400" y="685800"/>
            <a:ext cx="365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Solving cases like murdered/rape etc…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CMB A.B.Patel's La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r="15784"/>
          <a:stretch/>
        </p:blipFill>
        <p:spPr bwMode="auto">
          <a:xfrm>
            <a:off x="1280378" y="1407695"/>
            <a:ext cx="6949222" cy="35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47471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DNA Fingerprinting in India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/>
              <a:t>Pioneering work was done by Dr. </a:t>
            </a:r>
            <a:r>
              <a:rPr lang="en-US" b="1" dirty="0" err="1"/>
              <a:t>Lalji</a:t>
            </a:r>
            <a:r>
              <a:rPr lang="en-US" b="1" dirty="0"/>
              <a:t> Singh at the Centre for Cellular and Molecular Biology (CCMB), Hyderabad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54102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Centre for DNA Fingerprinting &amp; Diagnostics (Hyderabad)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Central Forensic Science Laboratory, Kolkata 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National Bureau of Plant Genetic Resource (NBPGR), New Delhi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National Institute of Plant and Genetic Research (NIPGR), New Delhi</a:t>
            </a:r>
          </a:p>
        </p:txBody>
      </p:sp>
    </p:spTree>
    <p:extLst>
      <p:ext uri="{BB962C8B-B14F-4D97-AF65-F5344CB8AC3E}">
        <p14:creationId xmlns:p14="http://schemas.microsoft.com/office/powerpoint/2010/main" val="1713013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13748" r="11620" b="4153"/>
          <a:stretch>
            <a:fillRect/>
          </a:stretch>
        </p:blipFill>
        <p:spPr bwMode="auto">
          <a:xfrm>
            <a:off x="228600" y="3810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304800"/>
            <a:ext cx="8991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4114800"/>
            <a:ext cx="89916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28600" y="5181600"/>
            <a:ext cx="8763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6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1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Continue…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DNA fingerprinting or DNA typing was first described in 1985 by an English geneticist named Alec </a:t>
            </a:r>
            <a:r>
              <a:rPr lang="en-US" sz="2400" dirty="0" err="1" smtClean="0"/>
              <a:t>Jeffreys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technique used by Dr. </a:t>
            </a:r>
            <a:r>
              <a:rPr lang="en-US" sz="2400" dirty="0" err="1" smtClean="0"/>
              <a:t>Jeffreys</a:t>
            </a:r>
            <a:r>
              <a:rPr lang="en-US" sz="2400" dirty="0" smtClean="0"/>
              <a:t> to examine the VNTRs was called restriction fragment length polymorphism (RFLP) because it involved the use of a restriction enzyme to cut the regions of DNA surrounding the VNTRs.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This RFLP method was first used to help in an English immigration case and shortly thereafter to solve a double homicide case.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Principle behind DNA finger printing</a:t>
            </a:r>
            <a:endParaRPr lang="en-US" sz="32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667" y="4114800"/>
            <a:ext cx="6541333" cy="25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495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Minisatellite</a:t>
            </a:r>
            <a:r>
              <a:rPr lang="en-US" b="1" dirty="0" smtClean="0"/>
              <a:t> (VNTR)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Microsatellite (STR)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99 % of the human genome is similar while it differ only at 1 % regions which are mainly non-coding and satellite regions.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DNA finger printing uses highly variable repeats sequences called VNTRs (variable number tandem repeats. Within a species the nucleotide sequence is highly conserved among all individuals but there is the differences in the number of repeats.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These VNTR regions are bordered by restriction </a:t>
            </a:r>
            <a:r>
              <a:rPr lang="en-US" sz="2400" dirty="0" err="1" smtClean="0"/>
              <a:t>endonucleases</a:t>
            </a:r>
            <a:r>
              <a:rPr lang="en-US" sz="2400" dirty="0" smtClean="0"/>
              <a:t> (RE) which can be cleaved and separated on the gel.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19834"/>
            <a:ext cx="86106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</a:rPr>
              <a:t>Although 99.9% of human DNA sequences are the same in every person, enough of the DNA is different that it is possible to distinguish one individual from another, unless they are </a:t>
            </a:r>
            <a:r>
              <a:rPr lang="en-US" sz="2000" b="1" dirty="0">
                <a:solidFill>
                  <a:srgbClr val="C00000"/>
                </a:solidFill>
                <a:hlinkClick r:id="rId2" tooltip="Monozygotic twins"/>
              </a:rPr>
              <a:t>monozygotic (identical) </a:t>
            </a:r>
            <a:r>
              <a:rPr lang="en-US" sz="2000" b="1" dirty="0" smtClean="0">
                <a:solidFill>
                  <a:srgbClr val="C00000"/>
                </a:solidFill>
                <a:hlinkClick r:id="rId2" tooltip="Monozygotic twins"/>
              </a:rPr>
              <a:t>twins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en-US" sz="2000" b="1" baseline="30000" dirty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DNA </a:t>
            </a:r>
            <a:r>
              <a:rPr lang="en-US" sz="2000" b="1" dirty="0">
                <a:solidFill>
                  <a:srgbClr val="C00000"/>
                </a:solidFill>
              </a:rPr>
              <a:t>profiling uses repetitive sequences that are highly </a:t>
            </a:r>
            <a:r>
              <a:rPr lang="en-US" sz="2000" b="1" dirty="0" smtClean="0">
                <a:solidFill>
                  <a:srgbClr val="C00000"/>
                </a:solidFill>
              </a:rPr>
              <a:t>variable,</a:t>
            </a:r>
            <a:r>
              <a:rPr lang="en-US" sz="2000" b="1" baseline="30000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called</a:t>
            </a:r>
            <a:r>
              <a:rPr lang="en-US" sz="2000" b="1" dirty="0">
                <a:solidFill>
                  <a:srgbClr val="C00000"/>
                </a:solidFill>
              </a:rPr>
              <a:t> </a:t>
            </a:r>
            <a:r>
              <a:rPr lang="en-US" sz="2000" b="1" dirty="0">
                <a:solidFill>
                  <a:srgbClr val="C00000"/>
                </a:solidFill>
                <a:hlinkClick r:id="rId3" tooltip="Variable number tandem repeat"/>
              </a:rPr>
              <a:t>variable number tandem repeats</a:t>
            </a:r>
            <a:r>
              <a:rPr lang="en-US" sz="2000" b="1" dirty="0">
                <a:solidFill>
                  <a:srgbClr val="C00000"/>
                </a:solidFill>
              </a:rPr>
              <a:t> (</a:t>
            </a:r>
            <a:r>
              <a:rPr lang="en-US" sz="2000" b="1" dirty="0" smtClean="0">
                <a:solidFill>
                  <a:srgbClr val="C00000"/>
                </a:solidFill>
              </a:rPr>
              <a:t>VNTRs). VNTR</a:t>
            </a:r>
            <a:r>
              <a:rPr lang="en-US" sz="2000" b="1" dirty="0">
                <a:solidFill>
                  <a:srgbClr val="C00000"/>
                </a:solidFill>
              </a:rPr>
              <a:t> </a:t>
            </a:r>
            <a:r>
              <a:rPr lang="en-US" sz="2000" b="1" dirty="0">
                <a:solidFill>
                  <a:srgbClr val="C00000"/>
                </a:solidFill>
                <a:hlinkClick r:id="rId4" tooltip="Locus (genetics)"/>
              </a:rPr>
              <a:t>loci</a:t>
            </a:r>
            <a:r>
              <a:rPr lang="en-US" sz="2000" b="1" dirty="0">
                <a:solidFill>
                  <a:srgbClr val="C00000"/>
                </a:solidFill>
              </a:rPr>
              <a:t> are similar between closely related individuals, but are so variable that unrelated individuals are unlikely to have the same VNTRs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rgbClr val="C00000"/>
              </a:solidFill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</a:rPr>
              <a:t>A microsatellite is a tract of repetitive </a:t>
            </a:r>
            <a:r>
              <a:rPr lang="en-US" sz="2000" b="1" dirty="0">
                <a:solidFill>
                  <a:srgbClr val="002060"/>
                </a:solidFill>
                <a:hlinkClick r:id="rId5" tooltip="DNA"/>
              </a:rPr>
              <a:t>DNA</a:t>
            </a:r>
            <a:r>
              <a:rPr lang="en-US" sz="2000" b="1" dirty="0">
                <a:solidFill>
                  <a:srgbClr val="002060"/>
                </a:solidFill>
              </a:rPr>
              <a:t> in which certain </a:t>
            </a:r>
            <a:r>
              <a:rPr lang="en-US" sz="2000" b="1" dirty="0">
                <a:solidFill>
                  <a:srgbClr val="002060"/>
                </a:solidFill>
                <a:hlinkClick r:id="rId6" tooltip="Sequence motif"/>
              </a:rPr>
              <a:t>DNA motifs</a:t>
            </a:r>
            <a:r>
              <a:rPr lang="en-US" sz="2000" b="1" dirty="0">
                <a:solidFill>
                  <a:srgbClr val="002060"/>
                </a:solidFill>
              </a:rPr>
              <a:t> (ranging in length from one to six or more </a:t>
            </a:r>
            <a:r>
              <a:rPr lang="en-US" sz="2000" b="1" dirty="0">
                <a:solidFill>
                  <a:srgbClr val="002060"/>
                </a:solidFill>
                <a:hlinkClick r:id="rId7" tooltip="Base pairs"/>
              </a:rPr>
              <a:t>base pairs</a:t>
            </a:r>
            <a:r>
              <a:rPr lang="en-US" sz="2000" b="1" dirty="0">
                <a:solidFill>
                  <a:srgbClr val="002060"/>
                </a:solidFill>
              </a:rPr>
              <a:t>) are repeated, typically 5–50 </a:t>
            </a:r>
            <a:r>
              <a:rPr lang="en-US" sz="2000" b="1" dirty="0" smtClean="0">
                <a:solidFill>
                  <a:srgbClr val="002060"/>
                </a:solidFill>
              </a:rPr>
              <a:t>times. Microsatellites </a:t>
            </a:r>
            <a:r>
              <a:rPr lang="en-US" sz="2000" b="1" dirty="0">
                <a:solidFill>
                  <a:srgbClr val="002060"/>
                </a:solidFill>
              </a:rPr>
              <a:t>occur at thousands of locations within an organism's </a:t>
            </a:r>
            <a:r>
              <a:rPr lang="en-US" sz="2000" b="1" dirty="0">
                <a:solidFill>
                  <a:srgbClr val="002060"/>
                </a:solidFill>
                <a:hlinkClick r:id="rId8" tooltip="Genome"/>
              </a:rPr>
              <a:t>genome</a:t>
            </a:r>
            <a:r>
              <a:rPr lang="en-US" sz="2000" b="1" dirty="0">
                <a:solidFill>
                  <a:srgbClr val="002060"/>
                </a:solidFill>
              </a:rPr>
              <a:t>. They have a higher </a:t>
            </a:r>
            <a:r>
              <a:rPr lang="en-US" sz="2000" b="1" dirty="0">
                <a:solidFill>
                  <a:srgbClr val="002060"/>
                </a:solidFill>
                <a:hlinkClick r:id="rId9" tooltip="Mutation"/>
              </a:rPr>
              <a:t>mutation</a:t>
            </a:r>
            <a:r>
              <a:rPr lang="en-US" sz="2000" b="1" dirty="0">
                <a:solidFill>
                  <a:srgbClr val="002060"/>
                </a:solidFill>
              </a:rPr>
              <a:t> rate than other areas of </a:t>
            </a:r>
            <a:r>
              <a:rPr lang="en-US" sz="2000" b="1" dirty="0" smtClean="0">
                <a:solidFill>
                  <a:srgbClr val="002060"/>
                </a:solidFill>
              </a:rPr>
              <a:t>DNA leading </a:t>
            </a:r>
            <a:r>
              <a:rPr lang="en-US" sz="2000" b="1" dirty="0">
                <a:solidFill>
                  <a:srgbClr val="002060"/>
                </a:solidFill>
              </a:rPr>
              <a:t>to high </a:t>
            </a:r>
            <a:r>
              <a:rPr lang="en-US" sz="2000" b="1" dirty="0">
                <a:solidFill>
                  <a:srgbClr val="002060"/>
                </a:solidFill>
                <a:hlinkClick r:id="rId10" tooltip="Genetic diversity"/>
              </a:rPr>
              <a:t>genetic diversity</a:t>
            </a:r>
            <a:r>
              <a:rPr lang="en-US" sz="2000" b="1" dirty="0">
                <a:solidFill>
                  <a:srgbClr val="002060"/>
                </a:solidFill>
              </a:rPr>
              <a:t>. Microsatellites are often referred to as short tandem repeats (STRs) by </a:t>
            </a:r>
            <a:r>
              <a:rPr lang="en-US" sz="2000" b="1" dirty="0">
                <a:solidFill>
                  <a:srgbClr val="002060"/>
                </a:solidFill>
                <a:hlinkClick r:id="rId11" tooltip="Forensic genetics"/>
              </a:rPr>
              <a:t>forensic geneticists</a:t>
            </a:r>
            <a:r>
              <a:rPr lang="en-US" sz="2000" b="1" dirty="0">
                <a:solidFill>
                  <a:srgbClr val="002060"/>
                </a:solidFill>
              </a:rPr>
              <a:t> and in </a:t>
            </a:r>
            <a:r>
              <a:rPr lang="en-US" sz="2000" b="1" dirty="0">
                <a:solidFill>
                  <a:srgbClr val="002060"/>
                </a:solidFill>
                <a:hlinkClick r:id="rId12" tooltip="Genetic genealogy"/>
              </a:rPr>
              <a:t>genetic genealogy</a:t>
            </a:r>
            <a:r>
              <a:rPr lang="en-US" sz="2000" b="1" dirty="0">
                <a:solidFill>
                  <a:srgbClr val="002060"/>
                </a:solidFill>
              </a:rPr>
              <a:t>, or as simple sequence repeats (SSRs) by plant geneticists.</a:t>
            </a:r>
            <a:endParaRPr lang="en-I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3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582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Various methods of DNA finger printing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718608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RFLP (Restriction fragment length polymorphism) Analysis: VNTR INVOLVED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b="1" dirty="0">
                <a:solidFill>
                  <a:srgbClr val="7030A0"/>
                </a:solidFill>
              </a:rPr>
              <a:t>Polymerase chain reaction (PCR) </a:t>
            </a:r>
            <a:r>
              <a:rPr lang="en-IN" sz="2400" b="1" dirty="0" smtClean="0">
                <a:solidFill>
                  <a:srgbClr val="7030A0"/>
                </a:solidFill>
              </a:rPr>
              <a:t>analysis: </a:t>
            </a:r>
            <a:r>
              <a:rPr lang="en-US" sz="2400" b="1" dirty="0" smtClean="0">
                <a:solidFill>
                  <a:srgbClr val="7030A0"/>
                </a:solidFill>
              </a:rPr>
              <a:t>STR (Short tandem repeats</a:t>
            </a:r>
            <a:r>
              <a:rPr lang="en-US" sz="2400" b="1" dirty="0">
                <a:solidFill>
                  <a:srgbClr val="7030A0"/>
                </a:solidFill>
              </a:rPr>
              <a:t>) INVOLVED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38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705" y="2281535"/>
            <a:ext cx="14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 1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38784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Technique or methodology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99780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Isolation of genomic DNA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824335"/>
            <a:ext cx="500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Restriction digestion of genomic DNA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814935"/>
            <a:ext cx="796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Separation of the fragments on the gel electrophoresis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8055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Transfer of DNA on nylon membrane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88400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Hybridization of the probes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57867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Autoradiography 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229100" y="16383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229894" y="2551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2298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306094" y="4761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306094" y="5599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2679</TotalTime>
  <Words>1075</Words>
  <Application>Microsoft Office PowerPoint</Application>
  <PresentationFormat>On-screen Show (4:3)</PresentationFormat>
  <Paragraphs>172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VNTRs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Short Tandem Repeats (STRs)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akhil</dc:creator>
  <cp:lastModifiedBy>Acer</cp:lastModifiedBy>
  <cp:revision>38</cp:revision>
  <dcterms:created xsi:type="dcterms:W3CDTF">2006-08-16T00:00:00Z</dcterms:created>
  <dcterms:modified xsi:type="dcterms:W3CDTF">2023-04-24T18:00:27Z</dcterms:modified>
</cp:coreProperties>
</file>