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304" r:id="rId3"/>
    <p:sldId id="297" r:id="rId4"/>
    <p:sldId id="299" r:id="rId5"/>
    <p:sldId id="300" r:id="rId6"/>
    <p:sldId id="301" r:id="rId7"/>
    <p:sldId id="302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286" r:id="rId16"/>
    <p:sldId id="287" r:id="rId17"/>
    <p:sldId id="277" r:id="rId18"/>
    <p:sldId id="291" r:id="rId19"/>
    <p:sldId id="266" r:id="rId20"/>
    <p:sldId id="275" r:id="rId21"/>
    <p:sldId id="293" r:id="rId22"/>
    <p:sldId id="294" r:id="rId23"/>
    <p:sldId id="292" r:id="rId24"/>
    <p:sldId id="276" r:id="rId25"/>
    <p:sldId id="274" r:id="rId26"/>
    <p:sldId id="288" r:id="rId27"/>
    <p:sldId id="267" r:id="rId28"/>
    <p:sldId id="311" r:id="rId29"/>
    <p:sldId id="268" r:id="rId30"/>
    <p:sldId id="312" r:id="rId31"/>
    <p:sldId id="269" r:id="rId32"/>
    <p:sldId id="289" r:id="rId33"/>
    <p:sldId id="270" r:id="rId34"/>
    <p:sldId id="296" r:id="rId35"/>
    <p:sldId id="271" r:id="rId36"/>
    <p:sldId id="272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D56A9-9AE0-425E-9822-8440E3399B30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8606-66D8-4AF0-B7FD-19A17EE72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8606-66D8-4AF0-B7FD-19A17EE72F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BD71-934C-4851-B261-551CF963BFE6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B498-3E3C-4A29-8A32-E97F4A7C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NA" TargetMode="External"/><Relationship Id="rId2" Type="http://schemas.openxmlformats.org/officeDocument/2006/relationships/hyperlink" Target="https://en.wikipedia.org/wiki/D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mplementarity_(molecular_biology)" TargetMode="External"/><Relationship Id="rId4" Type="http://schemas.openxmlformats.org/officeDocument/2006/relationships/hyperlink" Target="https://en.wikipedia.org/wiki/Nucleic_acid_thermodynami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enaturation_(biochemistry)" TargetMode="External"/><Relationship Id="rId13" Type="http://schemas.openxmlformats.org/officeDocument/2006/relationships/hyperlink" Target="https://en.wikipedia.org/wiki/Fluorescent_in_situ_hybridization" TargetMode="External"/><Relationship Id="rId3" Type="http://schemas.openxmlformats.org/officeDocument/2006/relationships/hyperlink" Target="https://en.wikipedia.org/wiki/DNA" TargetMode="External"/><Relationship Id="rId7" Type="http://schemas.openxmlformats.org/officeDocument/2006/relationships/hyperlink" Target="https://en.wikipedia.org/wiki/Complementarity_(molecular_biology)" TargetMode="External"/><Relationship Id="rId12" Type="http://schemas.openxmlformats.org/officeDocument/2006/relationships/hyperlink" Target="https://en.wikipedia.org/wiki/Northern_blot" TargetMode="External"/><Relationship Id="rId2" Type="http://schemas.openxmlformats.org/officeDocument/2006/relationships/hyperlink" Target="https://en.wikipedia.org/wiki/Molecular_biolog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ucleotide" TargetMode="External"/><Relationship Id="rId11" Type="http://schemas.openxmlformats.org/officeDocument/2006/relationships/hyperlink" Target="https://en.wikipedia.org/wiki/Southern_blot" TargetMode="External"/><Relationship Id="rId5" Type="http://schemas.openxmlformats.org/officeDocument/2006/relationships/hyperlink" Target="https://en.wikipedia.org/wiki/Radioactive_tracer" TargetMode="External"/><Relationship Id="rId10" Type="http://schemas.openxmlformats.org/officeDocument/2006/relationships/hyperlink" Target="https://en.wikipedia.org/wiki/Sodium_hydroxide" TargetMode="External"/><Relationship Id="rId4" Type="http://schemas.openxmlformats.org/officeDocument/2006/relationships/hyperlink" Target="https://en.wikipedia.org/wiki/RNA" TargetMode="External"/><Relationship Id="rId9" Type="http://schemas.openxmlformats.org/officeDocument/2006/relationships/hyperlink" Target="https://en.wikipedia.org/wiki/Alkalin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cratic.org/chemistry/a-first-introduction-to-matter/isotope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01669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Labeling of DNA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im: What is Nuclear Chemistry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8153400" cy="4466645"/>
          </a:xfrm>
          <a:prstGeom prst="rect">
            <a:avLst/>
          </a:prstGeom>
          <a:noFill/>
        </p:spPr>
      </p:pic>
      <p:pic>
        <p:nvPicPr>
          <p:cNvPr id="20486" name="Picture 6" descr="http://www.kentchemistry.com/links/Nuclear/AlphaB1.jpg"/>
          <p:cNvPicPr>
            <a:picLocks noChangeAspect="1" noChangeArrowheads="1"/>
          </p:cNvPicPr>
          <p:nvPr/>
        </p:nvPicPr>
        <p:blipFill>
          <a:blip r:embed="rId3"/>
          <a:srcRect t="7368"/>
          <a:stretch>
            <a:fillRect/>
          </a:stretch>
        </p:blipFill>
        <p:spPr bwMode="auto">
          <a:xfrm>
            <a:off x="3124200" y="4267200"/>
            <a:ext cx="3962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807" y="152400"/>
            <a:ext cx="4646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Unstable or Stable nuclei:</a:t>
            </a:r>
          </a:p>
          <a:p>
            <a:pPr algn="ctr"/>
            <a:r>
              <a:rPr lang="en-US" sz="2400" b="1" dirty="0" smtClean="0"/>
              <a:t>What type of decay likely to occur?</a:t>
            </a:r>
            <a:endParaRPr lang="en-US" sz="2400" b="1" dirty="0"/>
          </a:p>
        </p:txBody>
      </p:sp>
      <p:pic>
        <p:nvPicPr>
          <p:cNvPr id="1026" name="Picture 2" descr="19/01/2020 Nuclear Physics. - ppt download"/>
          <p:cNvPicPr>
            <a:picLocks noChangeAspect="1" noChangeArrowheads="1"/>
          </p:cNvPicPr>
          <p:nvPr/>
        </p:nvPicPr>
        <p:blipFill>
          <a:blip r:embed="rId2"/>
          <a:srcRect l="4651"/>
          <a:stretch>
            <a:fillRect/>
          </a:stretch>
        </p:blipFill>
        <p:spPr bwMode="auto">
          <a:xfrm>
            <a:off x="76201" y="1066800"/>
            <a:ext cx="48006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8200" y="1696283"/>
            <a:ext cx="4324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a radioisotope lies left or right of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stability line, it is unstable and likely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decay to become stable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Radioisotopes left to stability line have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too many neutrons and they are likely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undergo beta- decay.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Radioisotopes right to stability line have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Too many protons and they are likely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undergo beta+ decay.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High number of protons (&gt; 82): alpha decay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Stable &amp; Unstable isotopes</a:t>
            </a:r>
          </a:p>
          <a:p>
            <a:endParaRPr lang="en-US" sz="24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Unstable isotopes: Spontaneously fall apart, emitting particles and energy (radioactivity) : Radioisotopes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Stable isotopes: Remain as they are indefinitely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C00000"/>
                </a:solidFill>
              </a:rPr>
              <a:t>Hydrogen =</a:t>
            </a:r>
            <a:r>
              <a:rPr lang="pt-BR" sz="2400" baseline="30000" dirty="0" smtClean="0">
                <a:solidFill>
                  <a:srgbClr val="C00000"/>
                </a:solidFill>
              </a:rPr>
              <a:t>1</a:t>
            </a:r>
            <a:r>
              <a:rPr lang="pt-BR" sz="2400" dirty="0" smtClean="0">
                <a:solidFill>
                  <a:srgbClr val="C00000"/>
                </a:solidFill>
              </a:rPr>
              <a:t>H,</a:t>
            </a:r>
            <a:r>
              <a:rPr lang="pt-BR" sz="2400" baseline="30000" dirty="0" smtClean="0">
                <a:solidFill>
                  <a:srgbClr val="C00000"/>
                </a:solidFill>
              </a:rPr>
              <a:t> 2</a:t>
            </a:r>
            <a:r>
              <a:rPr lang="pt-BR" sz="2400" dirty="0" smtClean="0">
                <a:solidFill>
                  <a:srgbClr val="C00000"/>
                </a:solidFill>
              </a:rPr>
              <a:t>H stable, </a:t>
            </a:r>
            <a:r>
              <a:rPr lang="pt-BR" sz="2400" baseline="30000" dirty="0" smtClean="0">
                <a:solidFill>
                  <a:srgbClr val="C00000"/>
                </a:solidFill>
              </a:rPr>
              <a:t>3</a:t>
            </a:r>
            <a:r>
              <a:rPr lang="pt-BR" sz="2400" dirty="0" smtClean="0">
                <a:solidFill>
                  <a:srgbClr val="C00000"/>
                </a:solidFill>
              </a:rPr>
              <a:t>H unstable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Carbon: </a:t>
            </a:r>
            <a:r>
              <a:rPr lang="en-US" sz="2400" baseline="30000" dirty="0" smtClean="0">
                <a:solidFill>
                  <a:srgbClr val="C00000"/>
                </a:solidFill>
              </a:rPr>
              <a:t>12 </a:t>
            </a:r>
            <a:r>
              <a:rPr lang="en-US" sz="2400" dirty="0" smtClean="0">
                <a:solidFill>
                  <a:srgbClr val="C00000"/>
                </a:solidFill>
              </a:rPr>
              <a:t>C, </a:t>
            </a:r>
            <a:r>
              <a:rPr lang="en-US" sz="2400" baseline="30000" dirty="0" smtClean="0">
                <a:solidFill>
                  <a:srgbClr val="C00000"/>
                </a:solidFill>
              </a:rPr>
              <a:t>13</a:t>
            </a:r>
            <a:r>
              <a:rPr lang="en-US" sz="2400" dirty="0" smtClean="0">
                <a:solidFill>
                  <a:srgbClr val="C00000"/>
                </a:solidFill>
              </a:rPr>
              <a:t> C stable, </a:t>
            </a:r>
            <a:r>
              <a:rPr lang="en-US" sz="2400" baseline="30000" dirty="0" smtClean="0">
                <a:solidFill>
                  <a:srgbClr val="C00000"/>
                </a:solidFill>
              </a:rPr>
              <a:t>14</a:t>
            </a:r>
            <a:r>
              <a:rPr lang="en-US" sz="2400" dirty="0" smtClean="0">
                <a:solidFill>
                  <a:srgbClr val="C00000"/>
                </a:solidFill>
              </a:rPr>
              <a:t> C unstable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Oxygen: </a:t>
            </a:r>
            <a:r>
              <a:rPr lang="en-US" sz="2400" baseline="30000" dirty="0" smtClean="0">
                <a:solidFill>
                  <a:srgbClr val="C00000"/>
                </a:solidFill>
              </a:rPr>
              <a:t>16 </a:t>
            </a:r>
            <a:r>
              <a:rPr lang="en-US" sz="2400" dirty="0" smtClean="0">
                <a:solidFill>
                  <a:srgbClr val="C00000"/>
                </a:solidFill>
              </a:rPr>
              <a:t>O, </a:t>
            </a:r>
            <a:r>
              <a:rPr lang="en-US" sz="2400" baseline="30000" dirty="0" smtClean="0">
                <a:solidFill>
                  <a:srgbClr val="C00000"/>
                </a:solidFill>
              </a:rPr>
              <a:t>18</a:t>
            </a:r>
            <a:r>
              <a:rPr lang="en-US" sz="2400" dirty="0" smtClean="0">
                <a:solidFill>
                  <a:srgbClr val="C00000"/>
                </a:solidFill>
              </a:rPr>
              <a:t> O stable, </a:t>
            </a:r>
            <a:r>
              <a:rPr lang="en-US" sz="2400" baseline="30000" dirty="0" smtClean="0">
                <a:solidFill>
                  <a:srgbClr val="C00000"/>
                </a:solidFill>
              </a:rPr>
              <a:t>17 </a:t>
            </a:r>
            <a:r>
              <a:rPr lang="en-US" sz="2400" dirty="0" smtClean="0">
                <a:solidFill>
                  <a:srgbClr val="C00000"/>
                </a:solidFill>
              </a:rPr>
              <a:t>O unstable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Deuterium H-2, an isotope twice as heavy as hydrogen, is predominantly used in nutrition research, Nitrogen-15 is the most common stable isotope used in agriculture. 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562600"/>
            <a:ext cx="557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C00000"/>
                </a:solidFill>
              </a:rPr>
              <a:t>13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12</a:t>
            </a:r>
            <a:r>
              <a:rPr lang="en-US" sz="2400" dirty="0" smtClean="0">
                <a:solidFill>
                  <a:srgbClr val="C00000"/>
                </a:solidFill>
              </a:rPr>
              <a:t> N: 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Release</a:t>
            </a:r>
          </a:p>
          <a:p>
            <a:r>
              <a:rPr lang="en-US" sz="2400" baseline="30000" dirty="0" smtClean="0">
                <a:solidFill>
                  <a:srgbClr val="C00000"/>
                </a:solidFill>
              </a:rPr>
              <a:t>16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17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18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19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20</a:t>
            </a:r>
            <a:r>
              <a:rPr lang="en-US" sz="2400" dirty="0" smtClean="0">
                <a:solidFill>
                  <a:srgbClr val="C00000"/>
                </a:solidFill>
              </a:rPr>
              <a:t> N, </a:t>
            </a:r>
            <a:r>
              <a:rPr lang="en-US" sz="2400" baseline="30000" dirty="0" smtClean="0">
                <a:solidFill>
                  <a:srgbClr val="C00000"/>
                </a:solidFill>
              </a:rPr>
              <a:t>21</a:t>
            </a:r>
            <a:r>
              <a:rPr lang="en-US" sz="2400" dirty="0" smtClean="0">
                <a:solidFill>
                  <a:srgbClr val="C00000"/>
                </a:solidFill>
              </a:rPr>
              <a:t> N…..: 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 Release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/>
          <a:srcRect t="5404" b="9738"/>
          <a:stretch>
            <a:fillRect/>
          </a:stretch>
        </p:blipFill>
        <p:spPr bwMode="auto">
          <a:xfrm>
            <a:off x="569540" y="1219200"/>
            <a:ext cx="826966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9810" y="392668"/>
            <a:ext cx="331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Use of Radioisotopes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20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APPLICATION OF RADIOISOTOPES IN BIOLOGICAL SCIENCES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Radioisotopes are frequently used for tracing metabolic path ways 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Labeling of nucleic acids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Study of the mechanism &amp; rate of absorption , accumulation &amp; translocation of inorganic &amp; organic compounds in the animal and plants.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Radiolabeled</a:t>
            </a:r>
            <a:r>
              <a:rPr lang="en-US" b="1" dirty="0" smtClean="0">
                <a:solidFill>
                  <a:srgbClr val="002060"/>
                </a:solidFill>
              </a:rPr>
              <a:t> drugs are useful in pharmacokinetic studies (site of accumulation, rate of accumulation, rate of metabolism &amp; metabolic products ).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Virtually any enzyme reaction can be assayed using radioactive tracer methods.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Radioisotopes have been used in study of the mechanism of enzyme action and also in studies of </a:t>
            </a:r>
            <a:r>
              <a:rPr lang="en-US" b="1" dirty="0" err="1" smtClean="0">
                <a:solidFill>
                  <a:srgbClr val="002060"/>
                </a:solidFill>
              </a:rPr>
              <a:t>ligand</a:t>
            </a:r>
            <a:r>
              <a:rPr lang="en-US" b="1" dirty="0" smtClean="0">
                <a:solidFill>
                  <a:srgbClr val="002060"/>
                </a:solidFill>
              </a:rPr>
              <a:t> binding to membrane receptors.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Radioimmuno</a:t>
            </a:r>
            <a:r>
              <a:rPr lang="en-US" b="1" dirty="0" smtClean="0">
                <a:solidFill>
                  <a:srgbClr val="002060"/>
                </a:solidFill>
              </a:rPr>
              <a:t> assays are useful in analysis of hormones, growth factors, </a:t>
            </a:r>
            <a:r>
              <a:rPr lang="en-US" b="1" dirty="0" err="1" smtClean="0">
                <a:solidFill>
                  <a:srgbClr val="002060"/>
                </a:solidFill>
              </a:rPr>
              <a:t>tumour</a:t>
            </a:r>
            <a:r>
              <a:rPr lang="en-US" b="1" dirty="0" smtClean="0">
                <a:solidFill>
                  <a:srgbClr val="002060"/>
                </a:solidFill>
              </a:rPr>
              <a:t> markers, cytokines, bacterial antigens, vitamin D &amp; various biological molecules.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Radioisotopes have role in management of malignancies. </a:t>
            </a:r>
            <a:r>
              <a:rPr lang="en-US" b="1" dirty="0" err="1" smtClean="0">
                <a:solidFill>
                  <a:srgbClr val="002060"/>
                </a:solidFill>
              </a:rPr>
              <a:t>Tumour</a:t>
            </a:r>
            <a:r>
              <a:rPr lang="en-US" b="1" dirty="0" smtClean="0">
                <a:solidFill>
                  <a:srgbClr val="002060"/>
                </a:solidFill>
              </a:rPr>
              <a:t> tissues are attacked by beam of radiation. </a:t>
            </a:r>
            <a:r>
              <a:rPr lang="en-US" b="1" baseline="30000" dirty="0" smtClean="0">
                <a:solidFill>
                  <a:srgbClr val="002060"/>
                </a:solidFill>
              </a:rPr>
              <a:t>131</a:t>
            </a:r>
            <a:r>
              <a:rPr lang="en-US" b="1" dirty="0" smtClean="0">
                <a:solidFill>
                  <a:srgbClr val="002060"/>
                </a:solidFill>
              </a:rPr>
              <a:t>I is used for treatment of thyroid cancer. </a:t>
            </a:r>
            <a:r>
              <a:rPr lang="en-US" b="1" baseline="30000" dirty="0" smtClean="0">
                <a:solidFill>
                  <a:srgbClr val="002060"/>
                </a:solidFill>
              </a:rPr>
              <a:t>60</a:t>
            </a:r>
            <a:r>
              <a:rPr lang="en-US" b="1" dirty="0" smtClean="0">
                <a:solidFill>
                  <a:srgbClr val="002060"/>
                </a:solidFill>
              </a:rPr>
              <a:t>Co is the source of radiation.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 smtClean="0">
                <a:solidFill>
                  <a:srgbClr val="00B050"/>
                </a:solidFill>
              </a:rPr>
              <a:t>The SI unit of radioactive activity is the </a:t>
            </a:r>
            <a:r>
              <a:rPr lang="en-US" sz="2400" b="1" dirty="0" err="1" smtClean="0">
                <a:solidFill>
                  <a:srgbClr val="00B050"/>
                </a:solidFill>
              </a:rPr>
              <a:t>becquerel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), in honor of the scientist Henri Becquerel. One 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 is defined as one transformation, decay, or disintegration per second. Since sensible sizes of radioactive material contain many atoms, a </a:t>
            </a:r>
            <a:r>
              <a:rPr lang="en-US" sz="2400" b="1" dirty="0" err="1" smtClean="0">
                <a:solidFill>
                  <a:srgbClr val="00B050"/>
                </a:solidFill>
              </a:rPr>
              <a:t>Bq</a:t>
            </a:r>
            <a:r>
              <a:rPr lang="en-US" sz="2400" b="1" dirty="0" smtClean="0">
                <a:solidFill>
                  <a:srgbClr val="00B050"/>
                </a:solidFill>
              </a:rPr>
              <a:t> is a tiny measure of activity; amounts giving activities on the order of </a:t>
            </a:r>
            <a:r>
              <a:rPr lang="en-US" sz="2400" b="1" dirty="0" err="1" smtClean="0">
                <a:solidFill>
                  <a:srgbClr val="00B050"/>
                </a:solidFill>
              </a:rPr>
              <a:t>GBq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gigabecquerel</a:t>
            </a:r>
            <a:r>
              <a:rPr lang="en-US" sz="2400" b="1" dirty="0" smtClean="0">
                <a:solidFill>
                  <a:srgbClr val="00B050"/>
                </a:solidFill>
              </a:rPr>
              <a:t>, 1 x 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9</a:t>
            </a:r>
            <a:r>
              <a:rPr lang="en-US" sz="2400" b="1" dirty="0" smtClean="0">
                <a:solidFill>
                  <a:srgbClr val="00B050"/>
                </a:solidFill>
              </a:rPr>
              <a:t> decays per second) or </a:t>
            </a:r>
            <a:r>
              <a:rPr lang="en-US" sz="2400" b="1" dirty="0" err="1" smtClean="0">
                <a:solidFill>
                  <a:srgbClr val="00B050"/>
                </a:solidFill>
              </a:rPr>
              <a:t>TBq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terabecquerel</a:t>
            </a:r>
            <a:r>
              <a:rPr lang="en-US" sz="2400" b="1" dirty="0" smtClean="0">
                <a:solidFill>
                  <a:srgbClr val="00B050"/>
                </a:solidFill>
              </a:rPr>
              <a:t>, 1 x 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12</a:t>
            </a:r>
            <a:r>
              <a:rPr lang="en-US" sz="2400" b="1" dirty="0" smtClean="0">
                <a:solidFill>
                  <a:srgbClr val="00B050"/>
                </a:solidFill>
              </a:rPr>
              <a:t> decays per second) are commonly used.</a:t>
            </a:r>
          </a:p>
          <a:p>
            <a:pPr algn="just" fontAlgn="base"/>
            <a:endParaRPr lang="en-US" sz="2400" b="1" dirty="0" smtClean="0">
              <a:solidFill>
                <a:srgbClr val="00B050"/>
              </a:solidFill>
            </a:endParaRPr>
          </a:p>
          <a:p>
            <a:pPr algn="just" fontAlgn="base"/>
            <a:r>
              <a:rPr lang="en-US" sz="2400" b="1" dirty="0" smtClean="0">
                <a:solidFill>
                  <a:srgbClr val="7030A0"/>
                </a:solidFill>
              </a:rPr>
              <a:t>Another unit of radioactivity is the curie, </a:t>
            </a:r>
            <a:r>
              <a:rPr lang="en-US" sz="2400" b="1" dirty="0" err="1" smtClean="0">
                <a:solidFill>
                  <a:srgbClr val="7030A0"/>
                </a:solidFill>
              </a:rPr>
              <a:t>Ci</a:t>
            </a:r>
            <a:r>
              <a:rPr lang="en-US" sz="2400" b="1" dirty="0" smtClean="0">
                <a:solidFill>
                  <a:srgbClr val="7030A0"/>
                </a:solidFill>
              </a:rPr>
              <a:t>, it is equal, by definition, to the activity of any radionuclide decaying with a disintegration rate of 3.7 × 10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en-US" sz="2400" b="1" dirty="0" err="1" smtClean="0">
                <a:solidFill>
                  <a:srgbClr val="7030A0"/>
                </a:solidFill>
              </a:rPr>
              <a:t>Bq</a:t>
            </a:r>
            <a:r>
              <a:rPr lang="en-US" sz="2400" b="1" dirty="0" smtClean="0">
                <a:solidFill>
                  <a:srgbClr val="7030A0"/>
                </a:solidFill>
              </a:rPr>
              <a:t>, so that 1 curie (</a:t>
            </a:r>
            <a:r>
              <a:rPr lang="en-US" sz="2400" b="1" dirty="0" err="1" smtClean="0">
                <a:solidFill>
                  <a:srgbClr val="7030A0"/>
                </a:solidFill>
              </a:rPr>
              <a:t>Ci</a:t>
            </a:r>
            <a:r>
              <a:rPr lang="en-US" sz="2400" b="1" dirty="0" smtClean="0">
                <a:solidFill>
                  <a:srgbClr val="7030A0"/>
                </a:solidFill>
              </a:rPr>
              <a:t>) = 3.7 × 10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 </a:t>
            </a:r>
            <a:r>
              <a:rPr lang="en-US" sz="2400" b="1" dirty="0" err="1" smtClean="0">
                <a:solidFill>
                  <a:srgbClr val="7030A0"/>
                </a:solidFill>
              </a:rPr>
              <a:t>Bq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US" sz="2400" b="1" dirty="0" smtClean="0">
                <a:solidFill>
                  <a:srgbClr val="7030A0"/>
                </a:solidFill>
              </a:rPr>
              <a:t> </a:t>
            </a:r>
          </a:p>
          <a:p>
            <a:pPr algn="just" fontAlgn="base"/>
            <a:r>
              <a:rPr lang="en-US" sz="2400" b="1" dirty="0" smtClean="0">
                <a:solidFill>
                  <a:srgbClr val="FF0000"/>
                </a:solidFill>
              </a:rPr>
              <a:t>Counts per minute (</a:t>
            </a:r>
            <a:r>
              <a:rPr lang="en-US" sz="2400" b="1" dirty="0" err="1" smtClean="0">
                <a:solidFill>
                  <a:srgbClr val="FF0000"/>
                </a:solidFill>
              </a:rPr>
              <a:t>cpm</a:t>
            </a:r>
            <a:r>
              <a:rPr lang="en-US" sz="2400" b="1" dirty="0" smtClean="0">
                <a:solidFill>
                  <a:srgbClr val="FF0000"/>
                </a:solidFill>
              </a:rPr>
              <a:t>) is a measure of radioactivity. It is the number of atoms in a given quantity of radioactive material that are detected to have decayed in one minute. Disintegrations per minute (</a:t>
            </a:r>
            <a:r>
              <a:rPr lang="en-US" sz="2400" b="1" dirty="0" err="1" smtClean="0">
                <a:solidFill>
                  <a:srgbClr val="FF0000"/>
                </a:solidFill>
              </a:rPr>
              <a:t>dpm</a:t>
            </a:r>
            <a:r>
              <a:rPr lang="en-US" sz="2400" b="1" dirty="0" smtClean="0">
                <a:solidFill>
                  <a:srgbClr val="FF0000"/>
                </a:solidFill>
              </a:rPr>
              <a:t>) is also a measure of radioactivity.</a:t>
            </a:r>
          </a:p>
          <a:p>
            <a:pPr algn="just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5080" y="152400"/>
            <a:ext cx="559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Radioactivity measurement: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371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The Geiger Muller counter (Gas based counter) is an instrument used for measuring ionizing radiation.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 It detects ionizing radiation such as alpha particles, beta particles and gamma rays using the ionization effect produced in a Geiger–</a:t>
            </a:r>
            <a:r>
              <a:rPr lang="en-US" sz="2000" b="1" dirty="0" err="1" smtClean="0">
                <a:solidFill>
                  <a:srgbClr val="002060"/>
                </a:solidFill>
              </a:rPr>
              <a:t>Müller</a:t>
            </a:r>
            <a:r>
              <a:rPr lang="en-US" sz="2000" b="1" dirty="0" smtClean="0">
                <a:solidFill>
                  <a:srgbClr val="002060"/>
                </a:solidFill>
              </a:rPr>
              <a:t> tube.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It is one of the best-known radiation detection instruments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4906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Geiger-Muller counter (G-M Counter)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9698" name="Picture 2" descr="Geiger co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124200"/>
            <a:ext cx="3496783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962400"/>
            <a:ext cx="277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Readout: Count per second</a:t>
            </a:r>
          </a:p>
          <a:p>
            <a:r>
              <a:rPr lang="en-US" b="1" dirty="0" smtClean="0"/>
              <a:t>	Absorbed dose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5135"/>
            <a:ext cx="865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Radioisotopes which are commonly used in the biological research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1" y="2208074"/>
            <a:ext cx="670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33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P,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131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Ca, </a:t>
            </a:r>
            <a:r>
              <a:rPr lang="en-US" sz="5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ATP, [γ-</a:t>
            </a:r>
            <a:r>
              <a:rPr lang="it-IT" sz="2800" b="1" baseline="30000" dirty="0" smtClean="0"/>
              <a:t>32</a:t>
            </a:r>
            <a:r>
              <a:rPr lang="it-IT" sz="2800" b="1" dirty="0" smtClean="0"/>
              <a:t>P]- 1 mCi Perkin Elmer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ATP, [γ-</a:t>
            </a:r>
            <a:r>
              <a:rPr lang="it-IT" b="1" baseline="30000" dirty="0" smtClean="0">
                <a:solidFill>
                  <a:srgbClr val="FF0000"/>
                </a:solidFill>
              </a:rPr>
              <a:t>32</a:t>
            </a:r>
            <a:r>
              <a:rPr lang="it-IT" b="1" dirty="0" smtClean="0">
                <a:solidFill>
                  <a:srgbClr val="FF0000"/>
                </a:solidFill>
              </a:rPr>
              <a:t>P]- 3000Ci/mmol 10mCi/ml EasyTide Lead, 250 µCi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resources.perkinelmer.com/lab-solutions/resources/images_for_resize/32PBottles.jpg"/>
          <p:cNvPicPr>
            <a:picLocks noChangeAspect="1" noChangeArrowheads="1"/>
          </p:cNvPicPr>
          <p:nvPr/>
        </p:nvPicPr>
        <p:blipFill>
          <a:blip r:embed="rId2"/>
          <a:srcRect l="18824" t="29167" r="9020" b="10417"/>
          <a:stretch>
            <a:fillRect/>
          </a:stretch>
        </p:blipFill>
        <p:spPr bwMode="auto">
          <a:xfrm>
            <a:off x="4953000" y="1676400"/>
            <a:ext cx="3505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120" y="95071"/>
            <a:ext cx="4590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Labeling and Detection</a:t>
            </a:r>
          </a:p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of Nucleic acid</a:t>
            </a:r>
          </a:p>
          <a:p>
            <a:endParaRPr lang="en-US" sz="3600" u="sng" dirty="0"/>
          </a:p>
        </p:txBody>
      </p:sp>
      <p:sp>
        <p:nvSpPr>
          <p:cNvPr id="6" name="Rectangle 5"/>
          <p:cNvSpPr/>
          <p:nvPr/>
        </p:nvSpPr>
        <p:spPr>
          <a:xfrm>
            <a:off x="304800" y="1564481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In molecular biology, hybridization (is a phenomenon in which single-stranded deoxyribonucleic acid (</a:t>
            </a:r>
            <a:r>
              <a:rPr lang="en-US" b="1" dirty="0" smtClean="0">
                <a:hlinkClick r:id="rId2" tooltip="DNA"/>
              </a:rPr>
              <a:t>DNA</a:t>
            </a:r>
            <a:r>
              <a:rPr lang="en-US" b="1" dirty="0" smtClean="0"/>
              <a:t>) or ribonucleic acid (</a:t>
            </a:r>
            <a:r>
              <a:rPr lang="en-US" b="1" dirty="0" smtClean="0">
                <a:hlinkClick r:id="rId3" tooltip="RNA"/>
              </a:rPr>
              <a:t>RNA</a:t>
            </a:r>
            <a:r>
              <a:rPr lang="en-US" b="1" dirty="0" smtClean="0"/>
              <a:t>) molecules </a:t>
            </a:r>
            <a:r>
              <a:rPr lang="en-US" b="1" dirty="0" smtClean="0">
                <a:hlinkClick r:id="rId4" tooltip="Nucleic acid thermodynamics"/>
              </a:rPr>
              <a:t>anneal</a:t>
            </a:r>
            <a:r>
              <a:rPr lang="en-US" b="1" dirty="0" smtClean="0"/>
              <a:t> to </a:t>
            </a:r>
            <a:r>
              <a:rPr lang="en-US" b="1" dirty="0" smtClean="0">
                <a:hlinkClick r:id="rId5" tooltip="Complementarity (molecular biology)"/>
              </a:rPr>
              <a:t>complementary DNA or RNA</a:t>
            </a:r>
            <a:r>
              <a:rPr lang="en-US" b="1" dirty="0" smtClean="0"/>
              <a:t>.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Though a double-stranded DNA sequence is generally stable under physiological conditions, changing these conditions in the laboratory (generally by raising the surrounding temperature) will cause the molecules to separate into single strands.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These strands are complementary to each other but may also be complementary to other sequences present in their surroundings. Lowering the surrounding temperature allows the single-stranded molecules to anneal or “hybridize” to each other.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Nucleic acid hybrids can be formed between two strands of DNA, two strands of RNA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or one strand of DNA and one of RNA.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Radioactivity and stable isotopes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of Radioactive decay with units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Geiger-Muller Counter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Nucleic acid hybridization with a labeled probe is the only way to detect a complementary target sequence in a complex nucleic acid mixture.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Nucleic acid probes are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or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polynucleotides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that can bind with high specificity to complementary sequences.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Probes can be complementary to either DNA or RNA and can be from as few as 20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nt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to hundreds of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nt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long.</a:t>
            </a: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DNA probes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RNA probes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probes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Hybrid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9116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Nucleic acid pro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MOLECULAR GENETICS Watson and Crick The structure of"/>
          <p:cNvPicPr>
            <a:picLocks noChangeAspect="1" noChangeArrowheads="1"/>
          </p:cNvPicPr>
          <p:nvPr/>
        </p:nvPicPr>
        <p:blipFill>
          <a:blip r:embed="rId2"/>
          <a:srcRect l="48889" t="20741" b="17037"/>
          <a:stretch>
            <a:fillRect/>
          </a:stretch>
        </p:blipFill>
        <p:spPr bwMode="auto">
          <a:xfrm>
            <a:off x="1828800" y="838200"/>
            <a:ext cx="4953000" cy="452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Oligonucleotide</a:t>
            </a:r>
            <a:r>
              <a:rPr lang="en-US" sz="2000" b="1" dirty="0" smtClean="0"/>
              <a:t> probes are short stretches of single-stranded DNA or RNA used to detect the presence of complementary nucleic acid sequences (target sequences) by hybridization. 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2362200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In </a:t>
            </a:r>
            <a:r>
              <a:rPr lang="en-US" sz="2000" b="1" dirty="0" smtClean="0">
                <a:hlinkClick r:id="rId2" tooltip="Molecular biology"/>
              </a:rPr>
              <a:t>molecular biology</a:t>
            </a:r>
            <a:r>
              <a:rPr lang="en-US" sz="2000" b="1" dirty="0" smtClean="0"/>
              <a:t>, a nucleic acid probe  is a fragment of </a:t>
            </a:r>
            <a:r>
              <a:rPr lang="en-US" sz="2000" b="1" dirty="0" smtClean="0">
                <a:hlinkClick r:id="rId3" tooltip="DNA"/>
              </a:rPr>
              <a:t>DNA</a:t>
            </a:r>
            <a:r>
              <a:rPr lang="en-US" sz="2000" b="1" dirty="0" smtClean="0"/>
              <a:t> or </a:t>
            </a:r>
            <a:r>
              <a:rPr lang="en-US" sz="2000" b="1" dirty="0" smtClean="0">
                <a:hlinkClick r:id="rId4" tooltip="RNA"/>
              </a:rPr>
              <a:t>RNA</a:t>
            </a:r>
            <a:r>
              <a:rPr lang="en-US" sz="2000" b="1" dirty="0" smtClean="0"/>
              <a:t> which can be </a:t>
            </a:r>
            <a:r>
              <a:rPr lang="en-US" sz="2000" b="1" dirty="0" smtClean="0">
                <a:hlinkClick r:id="rId5" tooltip="Radioactive tracer"/>
              </a:rPr>
              <a:t>radioactively</a:t>
            </a:r>
            <a:r>
              <a:rPr lang="en-US" sz="2000" b="1" dirty="0" smtClean="0"/>
              <a:t> or fluorescently labeled. These probes can be used to detect the presence of </a:t>
            </a:r>
            <a:r>
              <a:rPr lang="en-US" sz="2000" b="1" dirty="0" smtClean="0">
                <a:hlinkClick r:id="rId6" tooltip="Nucleotide"/>
              </a:rPr>
              <a:t>nucleotide</a:t>
            </a:r>
            <a:r>
              <a:rPr lang="en-US" sz="2000" b="1" dirty="0" smtClean="0"/>
              <a:t> sequences in analyzed RNA or DNA that are </a:t>
            </a:r>
            <a:r>
              <a:rPr lang="en-US" sz="2000" b="1" dirty="0" smtClean="0">
                <a:hlinkClick r:id="rId7" tooltip="Complementarity (molecular biology)"/>
              </a:rPr>
              <a:t>complementary</a:t>
            </a:r>
            <a:r>
              <a:rPr lang="en-US" sz="2000" b="1" dirty="0" smtClean="0"/>
              <a:t> to the sequence in the probe.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The labeled probe is first </a:t>
            </a:r>
            <a:r>
              <a:rPr lang="en-US" sz="2000" b="1" dirty="0" smtClean="0">
                <a:hlinkClick r:id="rId8" tooltip="Denaturation (biochemistry)"/>
              </a:rPr>
              <a:t>denatured</a:t>
            </a:r>
            <a:r>
              <a:rPr lang="en-US" sz="2000" b="1" dirty="0" smtClean="0"/>
              <a:t> (by heating or under </a:t>
            </a:r>
            <a:r>
              <a:rPr lang="en-US" sz="2000" b="1" dirty="0" smtClean="0">
                <a:hlinkClick r:id="rId9" tooltip="Alkaline"/>
              </a:rPr>
              <a:t>alkaline</a:t>
            </a:r>
            <a:r>
              <a:rPr lang="en-US" sz="2000" b="1" dirty="0" smtClean="0"/>
              <a:t> conditions such as exposure to </a:t>
            </a:r>
            <a:r>
              <a:rPr lang="en-US" sz="2000" b="1" dirty="0" smtClean="0">
                <a:hlinkClick r:id="rId10" tooltip="Sodium hydroxide"/>
              </a:rPr>
              <a:t>sodium hydroxide</a:t>
            </a:r>
            <a:r>
              <a:rPr lang="en-US" sz="2000" b="1" dirty="0" smtClean="0"/>
              <a:t>) into single stranded DNA (</a:t>
            </a:r>
            <a:r>
              <a:rPr lang="en-US" sz="2000" b="1" dirty="0" err="1" smtClean="0"/>
              <a:t>ssDNA</a:t>
            </a:r>
            <a:r>
              <a:rPr lang="en-US" sz="2000" b="1" dirty="0" smtClean="0"/>
              <a:t>) and then hybridized to the target </a:t>
            </a:r>
            <a:r>
              <a:rPr lang="en-US" sz="2000" b="1" dirty="0" err="1" smtClean="0"/>
              <a:t>ssDNA</a:t>
            </a:r>
            <a:r>
              <a:rPr lang="en-US" sz="2000" b="1" dirty="0" smtClean="0"/>
              <a:t> (</a:t>
            </a:r>
            <a:r>
              <a:rPr lang="en-US" sz="2000" b="1" dirty="0" smtClean="0">
                <a:hlinkClick r:id="rId11" tooltip="Southern blot"/>
              </a:rPr>
              <a:t>Southern blotting</a:t>
            </a:r>
            <a:r>
              <a:rPr lang="en-US" sz="2000" b="1" dirty="0" smtClean="0"/>
              <a:t>) or RNA (</a:t>
            </a:r>
            <a:r>
              <a:rPr lang="en-US" sz="2000" b="1" dirty="0" smtClean="0">
                <a:hlinkClick r:id="rId12" tooltip="Northern blot"/>
              </a:rPr>
              <a:t>northern blotting</a:t>
            </a:r>
            <a:r>
              <a:rPr lang="en-US" sz="2000" b="1" dirty="0" smtClean="0"/>
              <a:t>) immobilized on a membrane or </a:t>
            </a:r>
            <a:r>
              <a:rPr lang="en-US" sz="2000" b="1" dirty="0" smtClean="0">
                <a:hlinkClick r:id="rId13" tooltip="Fluorescent in situ hybridization"/>
              </a:rPr>
              <a:t>in situ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DNA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DS OR 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RNA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Oligonucleotide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probes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Heterologous</a:t>
            </a:r>
            <a:r>
              <a:rPr lang="en-US" sz="2400" b="1" dirty="0" smtClean="0">
                <a:solidFill>
                  <a:srgbClr val="0070C0"/>
                </a:solidFill>
              </a:rPr>
              <a:t>  Probe: Probe that is similar, but not exactly the 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</a:rPr>
              <a:t>	same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Mouse probe can be used to search a human genomic library.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2. Homologous: Probe that is exactly complementary to the nucleic acid sequence of interest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63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labeling with radioisotopes or radioactive isotopes is called </a:t>
            </a:r>
            <a:r>
              <a:rPr lang="en-US" b="1" dirty="0" err="1" smtClean="0">
                <a:solidFill>
                  <a:srgbClr val="0070C0"/>
                </a:solidFill>
              </a:rPr>
              <a:t>radiolabelling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Autoradiograph - an overview | ScienceDirect To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What is Autoradiography? - Conduct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7818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1447800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Autoradiography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NA Fingerprinting, X-ray Autoradiograph - Stock Image - C010/5271 -  Science Photo Library"/>
          <p:cNvPicPr>
            <a:picLocks noChangeAspect="1" noChangeArrowheads="1"/>
          </p:cNvPicPr>
          <p:nvPr/>
        </p:nvPicPr>
        <p:blipFill>
          <a:blip r:embed="rId2"/>
          <a:srcRect t="15987" r="39623"/>
          <a:stretch>
            <a:fillRect/>
          </a:stretch>
        </p:blipFill>
        <p:spPr bwMode="auto">
          <a:xfrm>
            <a:off x="5486400" y="1577537"/>
            <a:ext cx="2133600" cy="3604063"/>
          </a:xfrm>
          <a:prstGeom prst="rect">
            <a:avLst/>
          </a:prstGeom>
          <a:noFill/>
        </p:spPr>
      </p:pic>
      <p:pic>
        <p:nvPicPr>
          <p:cNvPr id="36868" name="Picture 4" descr="Autoradiography - an overview | ScienceDirect Topics"/>
          <p:cNvPicPr>
            <a:picLocks noChangeAspect="1" noChangeArrowheads="1"/>
          </p:cNvPicPr>
          <p:nvPr/>
        </p:nvPicPr>
        <p:blipFill>
          <a:blip r:embed="rId3"/>
          <a:srcRect l="18338" b="28986"/>
          <a:stretch>
            <a:fillRect/>
          </a:stretch>
        </p:blipFill>
        <p:spPr bwMode="auto">
          <a:xfrm>
            <a:off x="1219200" y="1447800"/>
            <a:ext cx="2714625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381000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Autoradiography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Label Location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There are two ways to label a DNA molecule –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by the ends (end labeling) </a:t>
            </a:r>
            <a:r>
              <a:rPr lang="en-US" b="1" dirty="0" smtClean="0"/>
              <a:t>OR </a:t>
            </a:r>
            <a:r>
              <a:rPr lang="en-US" b="1" u="sng" dirty="0" smtClean="0">
                <a:solidFill>
                  <a:srgbClr val="C00000"/>
                </a:solidFill>
              </a:rPr>
              <a:t>all along the molecule (uniform labeling)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DNA Nick Translation - an overview | ScienceDirect To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998" y="1643062"/>
            <a:ext cx="4297802" cy="4605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828086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endonuclease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DNase</a:t>
            </a:r>
            <a:r>
              <a:rPr lang="en-US" b="1" dirty="0" smtClean="0">
                <a:solidFill>
                  <a:srgbClr val="7030A0"/>
                </a:solidFill>
              </a:rPr>
              <a:t> I is used to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create nicks at random sites in the strand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of double stranded target DNA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DNA polymerase I is used to add nucleotide residues to the free 3’-hydroxyl ends created during the </a:t>
            </a:r>
            <a:r>
              <a:rPr lang="en-US" b="1" dirty="0" err="1" smtClean="0">
                <a:solidFill>
                  <a:srgbClr val="7030A0"/>
                </a:solidFill>
              </a:rPr>
              <a:t>DNase</a:t>
            </a:r>
            <a:r>
              <a:rPr lang="en-US" b="1" dirty="0" smtClean="0">
                <a:solidFill>
                  <a:srgbClr val="7030A0"/>
                </a:solidFill>
              </a:rPr>
              <a:t> I nicking process.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As the DNA polymerase I  extends the 3’-end, the  5’- to 3’ </a:t>
            </a:r>
            <a:r>
              <a:rPr lang="en-US" b="1" dirty="0" err="1" smtClean="0">
                <a:solidFill>
                  <a:srgbClr val="7030A0"/>
                </a:solidFill>
              </a:rPr>
              <a:t>exonulecase</a:t>
            </a:r>
            <a:r>
              <a:rPr lang="en-US" b="1" dirty="0" smtClean="0">
                <a:solidFill>
                  <a:srgbClr val="7030A0"/>
                </a:solidFill>
              </a:rPr>
              <a:t> activity of the enzyme simultaneously removes bases from the 5’-end of the nick.  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Sequential addition of bases on to 3’-end with the simultaneous removal of bases from the 5’-end results in translation of the nick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Along the DNA molecule.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2933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A. Nick translation</a:t>
            </a:r>
            <a:endParaRPr lang="en-US" sz="2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2406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Uniform labeling: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59741" y="6324600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</a:t>
            </a:r>
            <a:r>
              <a:rPr lang="en-US" dirty="0" err="1" smtClean="0"/>
              <a:t>ligase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8978" y="685800"/>
            <a:ext cx="7409622" cy="5486400"/>
            <a:chOff x="438978" y="685800"/>
            <a:chExt cx="7409622" cy="5486400"/>
          </a:xfrm>
        </p:grpSpPr>
        <p:pic>
          <p:nvPicPr>
            <p:cNvPr id="1026" name="Picture 2" descr="https://ars.els-cdn.com/content/image/1-s2.0-B9780121852511500192-gr5.jpg"/>
            <p:cNvPicPr>
              <a:picLocks noChangeAspect="1" noChangeArrowheads="1"/>
            </p:cNvPicPr>
            <p:nvPr/>
          </p:nvPicPr>
          <p:blipFill>
            <a:blip r:embed="rId2"/>
            <a:srcRect b="33091"/>
            <a:stretch>
              <a:fillRect/>
            </a:stretch>
          </p:blipFill>
          <p:spPr bwMode="auto">
            <a:xfrm>
              <a:off x="438978" y="685800"/>
              <a:ext cx="7409622" cy="5486400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5486400" y="28194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10200" y="2754868"/>
              <a:ext cx="511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exo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726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When performed in the presence of a radioactive ([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en-US" sz="2800" dirty="0" smtClean="0">
                <a:solidFill>
                  <a:srgbClr val="C00000"/>
                </a:solidFill>
              </a:rPr>
              <a:t>-</a:t>
            </a:r>
            <a:r>
              <a:rPr lang="en-US" sz="2800" baseline="30000" dirty="0" smtClean="0">
                <a:solidFill>
                  <a:srgbClr val="C00000"/>
                </a:solidFill>
              </a:rPr>
              <a:t>32</a:t>
            </a:r>
            <a:r>
              <a:rPr lang="en-US" sz="2800" dirty="0" smtClean="0">
                <a:solidFill>
                  <a:srgbClr val="C00000"/>
                </a:solidFill>
              </a:rPr>
              <a:t>P]</a:t>
            </a:r>
            <a:r>
              <a:rPr lang="en-US" sz="2800" dirty="0" err="1" smtClean="0">
                <a:solidFill>
                  <a:srgbClr val="C00000"/>
                </a:solidFill>
              </a:rPr>
              <a:t>dNTP</a:t>
            </a:r>
            <a:r>
              <a:rPr lang="en-US" sz="2800" dirty="0" smtClean="0">
                <a:solidFill>
                  <a:srgbClr val="C00000"/>
                </a:solidFill>
              </a:rPr>
              <a:t>  the newly synthesized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strand becomes radioactivity labeled.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32P label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14750"/>
            <a:ext cx="38100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4236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Pancreatic </a:t>
            </a:r>
            <a:r>
              <a:rPr lang="en-US" sz="3200" dirty="0" err="1" smtClean="0"/>
              <a:t>DNase</a:t>
            </a:r>
            <a:r>
              <a:rPr lang="en-US" sz="3200" dirty="0" smtClean="0"/>
              <a:t> I</a:t>
            </a:r>
          </a:p>
          <a:p>
            <a:r>
              <a:rPr lang="en-US" sz="3200" i="1" dirty="0" smtClean="0"/>
              <a:t>E. coli </a:t>
            </a:r>
            <a:r>
              <a:rPr lang="en-US" sz="3200" dirty="0" smtClean="0"/>
              <a:t>DNA polymerase I</a:t>
            </a:r>
          </a:p>
          <a:p>
            <a:r>
              <a:rPr lang="en-US" sz="3200" dirty="0" smtClean="0"/>
              <a:t>DNA </a:t>
            </a:r>
            <a:r>
              <a:rPr lang="en-US" sz="3200" dirty="0" err="1" smtClean="0"/>
              <a:t>ligase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27652" name="Picture 4" descr="Which Formulation Should I Choose | Application Support Knowledgebase | Lab  Products &amp;amp; Services | PerkinEl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4590704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6237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atom is composed of positively charged nucleus that is surrounded by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negatively charged electrons.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number of electrons is equal to the number of protons = Atomic Number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Sum of protons and neutrons present in the nucleus = Atomic mass</a:t>
            </a:r>
          </a:p>
        </p:txBody>
      </p:sp>
      <p:sp>
        <p:nvSpPr>
          <p:cNvPr id="13314" name="AutoShape 2" descr="The At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The At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Isotopes of Carb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Atoms – E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904205" cy="20924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4191000"/>
            <a:ext cx="90289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Strong nuclear forces holds the positive protons and neutral neutrons together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nucleus.</a:t>
            </a:r>
          </a:p>
          <a:p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stable nuclei, nuclear force is strong enough to hold the nucleus permanently.</a:t>
            </a:r>
          </a:p>
          <a:p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Unstable nuclei (either have too many neutrons or too many protons):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unstable nuclei balance themselves by giving off the excess protons or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neutrons. This is called radioactive decay. Unstable nuclei are radioactive and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emits radiation.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layer.slideplayer.com/26/8448527/data/images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6858000" cy="3343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5638800"/>
            <a:ext cx="483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Nick Translation: Radioactive Phosphate Position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w are radioactive probes produced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925" y="2781300"/>
            <a:ext cx="4726075" cy="3162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B. Random priming: </a:t>
            </a:r>
          </a:p>
          <a:p>
            <a:pPr algn="ctr"/>
            <a:r>
              <a:rPr lang="en-US" sz="2000" b="1" u="sng" dirty="0" smtClean="0"/>
              <a:t>This is an alternative method for</a:t>
            </a:r>
          </a:p>
          <a:p>
            <a:pPr algn="ctr"/>
            <a:r>
              <a:rPr lang="en-US" sz="2000" b="1" u="sng" dirty="0" smtClean="0"/>
              <a:t>preparing uniformly labeled DNA is by </a:t>
            </a:r>
            <a:r>
              <a:rPr lang="en-US" sz="2000" b="1" u="sng" dirty="0" err="1" smtClean="0"/>
              <a:t>oligo</a:t>
            </a:r>
            <a:r>
              <a:rPr lang="en-US" sz="2000" b="1" u="sng" dirty="0" smtClean="0"/>
              <a:t>-nucleotide –primed</a:t>
            </a:r>
          </a:p>
          <a:p>
            <a:pPr algn="ctr"/>
            <a:r>
              <a:rPr lang="en-US" sz="2000" b="1" u="sng" dirty="0" smtClean="0"/>
              <a:t>DNA synthesis with </a:t>
            </a:r>
            <a:r>
              <a:rPr lang="en-US" sz="2000" b="1" u="sng" dirty="0" err="1" smtClean="0"/>
              <a:t>hexanucleotide</a:t>
            </a:r>
            <a:r>
              <a:rPr lang="en-US" sz="2000" b="1" u="sng" dirty="0" smtClean="0"/>
              <a:t> (or longer </a:t>
            </a:r>
            <a:r>
              <a:rPr lang="en-US" sz="2000" b="1" u="sng" dirty="0" err="1" smtClean="0"/>
              <a:t>oligomers</a:t>
            </a:r>
            <a:r>
              <a:rPr lang="en-US" sz="2000" b="1" u="sng" dirty="0" smtClean="0"/>
              <a:t>) of </a:t>
            </a:r>
          </a:p>
          <a:p>
            <a:pPr algn="ctr"/>
            <a:r>
              <a:rPr lang="en-US" sz="2000" b="1" u="sng" dirty="0" smtClean="0"/>
              <a:t>random sequences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3717" y="2743200"/>
            <a:ext cx="4113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 err="1" smtClean="0">
                <a:solidFill>
                  <a:srgbClr val="C00000"/>
                </a:solidFill>
              </a:rPr>
              <a:t>klenow</a:t>
            </a:r>
            <a:r>
              <a:rPr lang="en-US" sz="2000" b="1" dirty="0" smtClean="0">
                <a:solidFill>
                  <a:srgbClr val="C00000"/>
                </a:solidFill>
              </a:rPr>
              <a:t> fragment is used as this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enzyme lacks the 5’-3’ </a:t>
            </a:r>
            <a:r>
              <a:rPr lang="en-US" sz="2000" b="1" dirty="0" err="1" smtClean="0">
                <a:solidFill>
                  <a:srgbClr val="C00000"/>
                </a:solidFill>
              </a:rPr>
              <a:t>exonuclease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activity  of DNA Polymerase I.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It fills gaps between adjacent primers.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Labeled nucleotides are incorporated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Into new DNA that is synthesized.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PTER SIX Nucleic acid hybridization: principles and applications  생물정보학협동과정 강민호. - ppt download"/>
          <p:cNvPicPr>
            <a:picLocks noChangeAspect="1" noChangeArrowheads="1"/>
          </p:cNvPicPr>
          <p:nvPr/>
        </p:nvPicPr>
        <p:blipFill>
          <a:blip r:embed="rId2"/>
          <a:srcRect l="5941" b="8911"/>
          <a:stretch>
            <a:fillRect/>
          </a:stretch>
        </p:blipFill>
        <p:spPr bwMode="auto">
          <a:xfrm>
            <a:off x="1066800" y="3810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diolabeling tech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781800" cy="4562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667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Catalyzed by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′-end labeling of DNA and RNA oligomers using Terminal... | Download  Scientific Diagram"/>
          <p:cNvPicPr>
            <a:picLocks noChangeAspect="1" noChangeArrowheads="1"/>
          </p:cNvPicPr>
          <p:nvPr/>
        </p:nvPicPr>
        <p:blipFill>
          <a:blip r:embed="rId2"/>
          <a:srcRect l="7472" r="18434" b="61380"/>
          <a:stretch>
            <a:fillRect/>
          </a:stretch>
        </p:blipFill>
        <p:spPr bwMode="auto">
          <a:xfrm>
            <a:off x="1752600" y="762000"/>
            <a:ext cx="525780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5 End labeling of DN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8096250" cy="289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B. 5’-end labeling</a:t>
            </a:r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12" y="3426023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337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Alkaline </a:t>
            </a:r>
            <a:r>
              <a:rPr lang="en-US" sz="2400" b="1" dirty="0" err="1" smtClean="0">
                <a:solidFill>
                  <a:srgbClr val="FF0000"/>
                </a:solidFill>
              </a:rPr>
              <a:t>Phosphatase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T4 polynucleotide </a:t>
            </a:r>
            <a:r>
              <a:rPr lang="en-US" sz="2400" b="1" dirty="0" err="1" smtClean="0">
                <a:solidFill>
                  <a:srgbClr val="FF0000"/>
                </a:solidFill>
              </a:rPr>
              <a:t>Kinase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PT - Molecular Biology Techniques – A Primer PowerPoint Presentation -  ID:2938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825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5'-end labeling for DNA we use gamma P, but it is alpha that is used at the 3' end?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1944231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Nucleic acids are readily labeled with tags that facilitate detection or purification. Which of the following components are required for the 3’- end labeling of DNA with radioactive phosphorous?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(A)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Terminal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deoxynucleotidyl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transferase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(gamma) γ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(B)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Polynucleotide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kinase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(gamma) γ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(C)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Terminal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deoxynucleotidyl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transferase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(alpha) α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(D)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Polynucleotide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kinase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(alpha) α –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dNTP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494" y="838200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cksters.com/science/chemistry/isotopes.p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838200"/>
            <a:ext cx="43180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91869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Atoms that have the same amount of protons but differs in neutrons amount are </a:t>
            </a:r>
            <a:r>
              <a:rPr lang="en-US" sz="2000" b="1" dirty="0" smtClean="0"/>
              <a:t>called</a:t>
            </a:r>
            <a:r>
              <a:rPr lang="en-US" sz="2000" b="1" dirty="0"/>
              <a:t> </a:t>
            </a:r>
            <a:r>
              <a:rPr lang="en-US" sz="2000" b="1" dirty="0">
                <a:hlinkClick r:id="rId3"/>
              </a:rPr>
              <a:t>isotopes</a:t>
            </a:r>
            <a:r>
              <a:rPr lang="en-US" sz="20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840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spontaneous degradation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nucleus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transmission of one element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another with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consequent emission of rays ( or ) particles is known as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radioactivity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288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 example, carbon-12, carbon-13, and carbon-14 are three isotopes of the element carbon with mass numbers 12, 13, and 14, respectively. The atomic number of carbon is 6, which means that every carbon atom has 6 protons so that the neutron numbers of</a:t>
            </a:r>
          </a:p>
          <a:p>
            <a:r>
              <a:rPr lang="en-US" b="1" dirty="0" smtClean="0"/>
              <a:t> these isotopes are 6, 7, and 8 respectively.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Three types of Decay:</a:t>
            </a:r>
          </a:p>
          <a:p>
            <a:pPr algn="ctr"/>
            <a:endParaRPr lang="en-US" sz="24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Alpha (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Decay or alpha radiation : Release of 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particle (</a:t>
            </a:r>
            <a:r>
              <a:rPr lang="en-US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Parent nucleus</a:t>
            </a:r>
          </a:p>
          <a:p>
            <a:pPr marL="457200" indent="-457200"/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 alpha particle is identical to the nucleus of a normal Helium atom i.e., doubly ionized helium atom (He</a:t>
            </a:r>
            <a:r>
              <a:rPr lang="en-US" sz="2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1827212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5671" y="1611868"/>
            <a:ext cx="338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Daughter nucleus + alpha particle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75" y="5334000"/>
            <a:ext cx="8661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 smtClean="0"/>
              <a:t>When an atom emits an alpha particle in alpha decay, the </a:t>
            </a:r>
            <a:r>
              <a:rPr lang="en-US" b="1" dirty="0" smtClean="0"/>
              <a:t>atom's mass number decreases </a:t>
            </a:r>
          </a:p>
          <a:p>
            <a:pPr marL="457200" indent="-457200"/>
            <a:r>
              <a:rPr lang="en-US" b="1" dirty="0" smtClean="0"/>
              <a:t>by four</a:t>
            </a:r>
            <a:r>
              <a:rPr lang="en-US" dirty="0" smtClean="0"/>
              <a:t> . </a:t>
            </a:r>
          </a:p>
          <a:p>
            <a:pPr marL="457200" indent="-457200"/>
            <a:r>
              <a:rPr lang="en-US" dirty="0" smtClean="0"/>
              <a:t>The </a:t>
            </a:r>
            <a:r>
              <a:rPr lang="en-US" b="1" dirty="0" smtClean="0"/>
              <a:t>atomic number of the atom goes down by two</a:t>
            </a:r>
            <a:r>
              <a:rPr lang="en-US" dirty="0" smtClean="0"/>
              <a:t>, as a result of the loss of two protons</a:t>
            </a:r>
          </a:p>
          <a:p>
            <a:pPr marL="457200" indent="-457200"/>
            <a:r>
              <a:rPr lang="en-US" dirty="0" smtClean="0"/>
              <a:t> – the atom becomes a new element.</a:t>
            </a:r>
            <a:endParaRPr lang="en-US" dirty="0"/>
          </a:p>
        </p:txBody>
      </p:sp>
      <p:pic>
        <p:nvPicPr>
          <p:cNvPr id="3074" name="Picture 2" descr="Alpha Decay - Explanation, Examples, Gamow Theory of Alpha Decay"/>
          <p:cNvPicPr>
            <a:picLocks noChangeAspect="1" noChangeArrowheads="1"/>
          </p:cNvPicPr>
          <p:nvPr/>
        </p:nvPicPr>
        <p:blipFill>
          <a:blip r:embed="rId2"/>
          <a:srcRect t="13020" r="28334"/>
          <a:stretch>
            <a:fillRect/>
          </a:stretch>
        </p:blipFill>
        <p:spPr bwMode="auto">
          <a:xfrm>
            <a:off x="2743200" y="3053359"/>
            <a:ext cx="3429000" cy="2280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4135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Beta (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Decay or beta radiation</a:t>
            </a:r>
          </a:p>
          <a:p>
            <a:pPr marL="457200" indent="-457200"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(too many neutrons)</a:t>
            </a:r>
          </a:p>
        </p:txBody>
      </p:sp>
      <p:sp>
        <p:nvSpPr>
          <p:cNvPr id="3" name="Oval 2"/>
          <p:cNvSpPr/>
          <p:nvPr/>
        </p:nvSpPr>
        <p:spPr>
          <a:xfrm>
            <a:off x="1981200" y="1219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38400" y="1219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16764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0" y="1219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1219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00600" y="16764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24200" y="1676400"/>
            <a:ext cx="1143000" cy="2286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1443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16109" y="13716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 </a:t>
            </a:r>
            <a:r>
              <a:rPr lang="en-US" sz="2800" b="1" baseline="30000" dirty="0" smtClean="0"/>
              <a:t>-</a:t>
            </a:r>
            <a:endParaRPr lang="en-US" sz="28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438400"/>
            <a:ext cx="866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Lost high energy electron is called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particle.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Atomic mass will be same, however, atomic number will be enhanced by one.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element is formed; one place higher in the periodic table.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CH103 – CHAPTER 3: Radioactivity and Nuclear Chemistry –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H103 – CHAPTER 3: Radioactivity and Nuclear Chemistry –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CH103 – CHAPTER 3: Radioactivity and Nuclear Chemistry –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Atoms and Radioactivity Radioactivity and particles b Radioactivity"/>
          <p:cNvPicPr>
            <a:picLocks noChangeAspect="1" noChangeArrowheads="1"/>
          </p:cNvPicPr>
          <p:nvPr/>
        </p:nvPicPr>
        <p:blipFill>
          <a:blip r:embed="rId2"/>
          <a:srcRect l="4819" t="3614" r="6024" b="8032"/>
          <a:stretch>
            <a:fillRect/>
          </a:stretch>
        </p:blipFill>
        <p:spPr bwMode="auto">
          <a:xfrm>
            <a:off x="1600200" y="3352800"/>
            <a:ext cx="5638800" cy="333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960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Beta (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Decay or positron radiation</a:t>
            </a:r>
          </a:p>
          <a:p>
            <a:pPr marL="457200" indent="-457200"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(too many protons) </a:t>
            </a:r>
          </a:p>
        </p:txBody>
      </p:sp>
      <p:sp>
        <p:nvSpPr>
          <p:cNvPr id="3" name="Oval 2"/>
          <p:cNvSpPr/>
          <p:nvPr/>
        </p:nvSpPr>
        <p:spPr>
          <a:xfrm>
            <a:off x="1981200" y="1524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90800" y="1981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1981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1981200"/>
            <a:ext cx="1143000" cy="2286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17481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16109" y="16764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 </a:t>
            </a:r>
            <a:r>
              <a:rPr lang="en-US" sz="2800" b="1" baseline="30000" dirty="0" smtClean="0"/>
              <a:t>+</a:t>
            </a:r>
            <a:endParaRPr lang="en-US" sz="2800" b="1" baseline="30000" dirty="0"/>
          </a:p>
        </p:txBody>
      </p:sp>
      <p:sp>
        <p:nvSpPr>
          <p:cNvPr id="12" name="Oval 11"/>
          <p:cNvSpPr/>
          <p:nvPr/>
        </p:nvSpPr>
        <p:spPr>
          <a:xfrm>
            <a:off x="2362200" y="15240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28800" y="1981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2362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2200" y="2362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14478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1905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0600" y="19050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19600" y="19050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2286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2860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53000" y="14478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" y="3066871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Beta-plus decay (also called positron emission) occurs when a proton is converted to a neutron, and in the process, emits a positively charged electron (a positron).</a:t>
            </a:r>
          </a:p>
          <a:p>
            <a:r>
              <a:rPr lang="en-US" b="1" dirty="0" smtClean="0"/>
              <a:t>A positron is a particle identical to an electron except that it has a positive charge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Atomic number decreases by one and mass number remains the same . One place lower in the periodic table.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28" name="Picture 4" descr="Nuclear Decay THE DISCOVERY OF RADIATION!!!! What is radioactivity - ppt  download"/>
          <p:cNvPicPr>
            <a:picLocks noChangeAspect="1" noChangeArrowheads="1"/>
          </p:cNvPicPr>
          <p:nvPr/>
        </p:nvPicPr>
        <p:blipFill>
          <a:blip r:embed="rId2"/>
          <a:srcRect l="14811" t="30209" r="44564" b="52083"/>
          <a:stretch>
            <a:fillRect/>
          </a:stretch>
        </p:blipFill>
        <p:spPr bwMode="auto">
          <a:xfrm>
            <a:off x="2209800" y="4953000"/>
            <a:ext cx="3962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 gamma ray is a high-energy photon emitted by a radioisotope.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Often are emitted along with alpha and beta particles.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Gamma radiation doesn’t have a positive or negative charge.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Gamma rays are similar to X-rays, but they have even greater energy.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Gamma radiation can only be stopped by a thick layer of lead or concrete.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1506" name="Picture 2" descr="Gamma Rays: Electromagnetic Spectrum &amp;amp; Protection | SchoolWorkHel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543425" cy="3324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238780"/>
            <a:ext cx="286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Gamma Radiation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21510" name="AutoShape 6" descr="Radioactive Decay: Definition, Formula &amp;amp; Types - Video &amp;amp; Lesson Transcript 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Copy Of Radiactive Decay Series - Lessons - Blendspace"/>
          <p:cNvPicPr>
            <a:picLocks noChangeAspect="1" noChangeArrowheads="1"/>
          </p:cNvPicPr>
          <p:nvPr/>
        </p:nvPicPr>
        <p:blipFill>
          <a:blip r:embed="rId3"/>
          <a:srcRect t="28070"/>
          <a:stretch>
            <a:fillRect/>
          </a:stretch>
        </p:blipFill>
        <p:spPr bwMode="auto">
          <a:xfrm>
            <a:off x="6096000" y="3933824"/>
            <a:ext cx="2809875" cy="1171576"/>
          </a:xfrm>
          <a:prstGeom prst="rect">
            <a:avLst/>
          </a:prstGeom>
          <a:noFill/>
        </p:spPr>
      </p:pic>
      <p:sp>
        <p:nvSpPr>
          <p:cNvPr id="21514" name="AutoShape 10" descr="How cobalt-60 use in treatment of cancer? - The Material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6" name="Picture 12" descr="https://www.thematerialsworld.com/wp-content/uploads/2021/02/Untitled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10" y="5562600"/>
            <a:ext cx="6705590" cy="114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48400" y="3200400"/>
            <a:ext cx="17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Other examples: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Alpha Beta Gamma Rad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Alpha Beta Gamma Rad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www.kentchemistry.com/aplinks/chapters/19nuclear/separa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620000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810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/>
              <a:t>Separating Alpha, Beta, and Gamma Particles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&gt;Alpha and beta particles are deflected in opposite directions- alpha particles toward the negative plate and beta particles toward the positive plate.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&gt;Gamma rays are un-deflected.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040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Path of the beta particle is curved more than the alpha. This is due to the mass.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14875450</TotalTime>
  <Words>1521</Words>
  <Application>Microsoft Office PowerPoint</Application>
  <PresentationFormat>On-screen Show (4:3)</PresentationFormat>
  <Paragraphs>213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59</cp:revision>
  <dcterms:created xsi:type="dcterms:W3CDTF">2022-01-27T11:11:16Z</dcterms:created>
  <dcterms:modified xsi:type="dcterms:W3CDTF">2023-08-07T05:30:40Z</dcterms:modified>
</cp:coreProperties>
</file>