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80" r:id="rId5"/>
    <p:sldId id="282" r:id="rId6"/>
    <p:sldId id="279" r:id="rId7"/>
    <p:sldId id="275" r:id="rId8"/>
    <p:sldId id="281" r:id="rId9"/>
    <p:sldId id="276" r:id="rId10"/>
    <p:sldId id="284" r:id="rId11"/>
    <p:sldId id="277"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1" d="100"/>
          <a:sy n="61" d="100"/>
        </p:scale>
        <p:origin x="-14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4FC0B-4744-4E8C-BC3A-5603FE52AA7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A4FC0B-4744-4E8C-BC3A-5603FE52AA7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A4FC0B-4744-4E8C-BC3A-5603FE52AA78}" type="datetimeFigureOut">
              <a:rPr lang="en-US" smtClean="0"/>
              <a:pPr/>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4FC0B-4744-4E8C-BC3A-5603FE52AA78}" type="datetimeFigureOut">
              <a:rPr lang="en-US" smtClean="0"/>
              <a:pPr/>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4FC0B-4744-4E8C-BC3A-5603FE52AA78}" type="datetimeFigureOut">
              <a:rPr lang="en-US" smtClean="0"/>
              <a:pPr/>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4FC0B-4744-4E8C-BC3A-5603FE52AA78}" type="datetimeFigureOut">
              <a:rPr lang="en-US" smtClean="0"/>
              <a:pPr/>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D48FE-8E98-4183-BED1-AAEA141B4B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Thymine" TargetMode="External"/><Relationship Id="rId3" Type="http://schemas.openxmlformats.org/officeDocument/2006/relationships/hyperlink" Target="https://en.wikipedia.org/wiki/Nucleotides" TargetMode="External"/><Relationship Id="rId7" Type="http://schemas.openxmlformats.org/officeDocument/2006/relationships/hyperlink" Target="https://en.wikipedia.org/wiki/Cytosine" TargetMode="External"/><Relationship Id="rId2" Type="http://schemas.openxmlformats.org/officeDocument/2006/relationships/hyperlink" Target="https://en.wikipedia.org/wiki/Nucleic_acid_sequence" TargetMode="External"/><Relationship Id="rId1" Type="http://schemas.openxmlformats.org/officeDocument/2006/relationships/slideLayout" Target="../slideLayouts/slideLayout1.xml"/><Relationship Id="rId6" Type="http://schemas.openxmlformats.org/officeDocument/2006/relationships/hyperlink" Target="https://en.wikipedia.org/wiki/Guanine" TargetMode="External"/><Relationship Id="rId5" Type="http://schemas.openxmlformats.org/officeDocument/2006/relationships/hyperlink" Target="https://en.wikipedia.org/wiki/Adenine" TargetMode="External"/><Relationship Id="rId10" Type="http://schemas.openxmlformats.org/officeDocument/2006/relationships/hyperlink" Target="https://en.wikipedia.org/wiki/Human_genome" TargetMode="External"/><Relationship Id="rId4" Type="http://schemas.openxmlformats.org/officeDocument/2006/relationships/hyperlink" Target="https://en.wikipedia.org/wiki/DNA" TargetMode="External"/><Relationship Id="rId9" Type="http://schemas.openxmlformats.org/officeDocument/2006/relationships/hyperlink" Target="https://en.wikipedia.org/wiki/Genom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Hamilton_O._Smith" TargetMode="External"/><Relationship Id="rId2" Type="http://schemas.openxmlformats.org/officeDocument/2006/relationships/hyperlink" Target="https://en.wikipedia.org/wiki/Bacteriophage_%CF%86X174" TargetMode="External"/><Relationship Id="rId1" Type="http://schemas.openxmlformats.org/officeDocument/2006/relationships/slideLayout" Target="../slideLayouts/slideLayout7.xml"/><Relationship Id="rId5" Type="http://schemas.openxmlformats.org/officeDocument/2006/relationships/hyperlink" Target="https://en.wikipedia.org/wiki/Haemophilus_influenzae" TargetMode="External"/><Relationship Id="rId4" Type="http://schemas.openxmlformats.org/officeDocument/2006/relationships/hyperlink" Target="https://en.wikipedia.org/wiki/The_Institute_for_Genomic_Resear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rederick_Sanger"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en.wikipedia.org/wiki/Protein_sequenc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llan_Maxam" TargetMode="External"/><Relationship Id="rId7" Type="http://schemas.openxmlformats.org/officeDocument/2006/relationships/hyperlink" Target="https://en.wikipedia.org/wiki/Nucleotide" TargetMode="External"/><Relationship Id="rId2" Type="http://schemas.openxmlformats.org/officeDocument/2006/relationships/hyperlink" Target="https://en.wikipedia.org/wiki/DNA_sequencing" TargetMode="External"/><Relationship Id="rId1" Type="http://schemas.openxmlformats.org/officeDocument/2006/relationships/slideLayout" Target="../slideLayouts/slideLayout7.xml"/><Relationship Id="rId6" Type="http://schemas.openxmlformats.org/officeDocument/2006/relationships/hyperlink" Target="https://en.wikipedia.org/wiki/Bond_cleavage" TargetMode="External"/><Relationship Id="rId5" Type="http://schemas.openxmlformats.org/officeDocument/2006/relationships/hyperlink" Target="https://en.wikipedia.org/wiki/Nucleobase" TargetMode="External"/><Relationship Id="rId4" Type="http://schemas.openxmlformats.org/officeDocument/2006/relationships/hyperlink" Target="https://en.wikipedia.org/wiki/Walter_Gilbe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896070"/>
            <a:ext cx="7924800" cy="923330"/>
          </a:xfrm>
          <a:prstGeom prst="rect">
            <a:avLst/>
          </a:prstGeom>
        </p:spPr>
        <p:txBody>
          <a:bodyPr wrap="square">
            <a:spAutoFit/>
          </a:bodyPr>
          <a:lstStyle/>
          <a:p>
            <a:r>
              <a:rPr lang="en-US" b="1" dirty="0"/>
              <a:t>DNA sequencing</a:t>
            </a:r>
            <a:r>
              <a:rPr lang="en-US" dirty="0"/>
              <a:t> is the process of determining the </a:t>
            </a:r>
            <a:r>
              <a:rPr lang="en-US" dirty="0">
                <a:hlinkClick r:id="rId2" tooltip="Nucleic acid sequence"/>
              </a:rPr>
              <a:t>nucleic acid sequence</a:t>
            </a:r>
            <a:r>
              <a:rPr lang="en-US" dirty="0"/>
              <a:t> – the order of </a:t>
            </a:r>
            <a:r>
              <a:rPr lang="en-US" dirty="0">
                <a:hlinkClick r:id="rId3" tooltip="Nucleotides"/>
              </a:rPr>
              <a:t>nucleotides</a:t>
            </a:r>
            <a:r>
              <a:rPr lang="en-US" dirty="0"/>
              <a:t> in </a:t>
            </a:r>
            <a:r>
              <a:rPr lang="en-US" dirty="0">
                <a:hlinkClick r:id="rId4" tooltip="DNA"/>
              </a:rPr>
              <a:t>DNA</a:t>
            </a:r>
            <a:r>
              <a:rPr lang="en-US" dirty="0"/>
              <a:t>. It includes any method or technology that is used to determine the order of the four bases: </a:t>
            </a:r>
            <a:r>
              <a:rPr lang="en-US" dirty="0">
                <a:hlinkClick r:id="rId5" tooltip="Adenine"/>
              </a:rPr>
              <a:t>adenine</a:t>
            </a:r>
            <a:r>
              <a:rPr lang="en-US" dirty="0"/>
              <a:t>, </a:t>
            </a:r>
            <a:r>
              <a:rPr lang="en-US" dirty="0">
                <a:hlinkClick r:id="rId6" tooltip="Guanine"/>
              </a:rPr>
              <a:t>guanine</a:t>
            </a:r>
            <a:r>
              <a:rPr lang="en-US" dirty="0"/>
              <a:t>, </a:t>
            </a:r>
            <a:r>
              <a:rPr lang="en-US" dirty="0">
                <a:hlinkClick r:id="rId7" tooltip="Cytosine"/>
              </a:rPr>
              <a:t>cytosine</a:t>
            </a:r>
            <a:r>
              <a:rPr lang="en-US" dirty="0"/>
              <a:t>, and </a:t>
            </a:r>
            <a:r>
              <a:rPr lang="en-US" dirty="0">
                <a:hlinkClick r:id="rId8" tooltip="Thymine"/>
              </a:rPr>
              <a:t>thymine</a:t>
            </a:r>
            <a:r>
              <a:rPr lang="en-US" dirty="0"/>
              <a:t>.</a:t>
            </a:r>
          </a:p>
        </p:txBody>
      </p:sp>
      <p:sp>
        <p:nvSpPr>
          <p:cNvPr id="5" name="Rectangle 4"/>
          <p:cNvSpPr/>
          <p:nvPr/>
        </p:nvSpPr>
        <p:spPr>
          <a:xfrm>
            <a:off x="3352800" y="304800"/>
            <a:ext cx="2630848" cy="523220"/>
          </a:xfrm>
          <a:prstGeom prst="rect">
            <a:avLst/>
          </a:prstGeom>
        </p:spPr>
        <p:txBody>
          <a:bodyPr wrap="none">
            <a:spAutoFit/>
          </a:bodyPr>
          <a:lstStyle/>
          <a:p>
            <a:r>
              <a:rPr lang="en-US" sz="2800" b="1" u="sng" dirty="0" smtClean="0">
                <a:solidFill>
                  <a:srgbClr val="FF0000"/>
                </a:solidFill>
              </a:rPr>
              <a:t>DNA sequencing</a:t>
            </a:r>
            <a:endParaRPr lang="en-US" sz="2800" u="sng" dirty="0">
              <a:solidFill>
                <a:srgbClr val="FF0000"/>
              </a:solidFill>
            </a:endParaRPr>
          </a:p>
        </p:txBody>
      </p:sp>
      <p:sp>
        <p:nvSpPr>
          <p:cNvPr id="6" name="Rectangle 5"/>
          <p:cNvSpPr/>
          <p:nvPr/>
        </p:nvSpPr>
        <p:spPr>
          <a:xfrm>
            <a:off x="685800" y="3600271"/>
            <a:ext cx="7924800" cy="1200329"/>
          </a:xfrm>
          <a:prstGeom prst="rect">
            <a:avLst/>
          </a:prstGeom>
        </p:spPr>
        <p:txBody>
          <a:bodyPr wrap="square">
            <a:spAutoFit/>
          </a:bodyPr>
          <a:lstStyle/>
          <a:p>
            <a:r>
              <a:rPr lang="en-US" dirty="0"/>
              <a:t>The rapid speed of sequencing attained with modern DNA sequencing technology has been instrumental in the sequencing of complete DNA sequences, or </a:t>
            </a:r>
            <a:r>
              <a:rPr lang="en-US" dirty="0">
                <a:hlinkClick r:id="rId9" tooltip="Genomes"/>
              </a:rPr>
              <a:t>genomes</a:t>
            </a:r>
            <a:r>
              <a:rPr lang="en-US" dirty="0"/>
              <a:t>, of numerous types and species of life, including the </a:t>
            </a:r>
            <a:r>
              <a:rPr lang="en-US" dirty="0">
                <a:hlinkClick r:id="rId10" tooltip="Human genome"/>
              </a:rPr>
              <a:t>human genome</a:t>
            </a:r>
            <a:r>
              <a:rPr lang="en-US" dirty="0"/>
              <a:t> and other complete DNA sequences of many animal, plant, and microbial species.</a:t>
            </a:r>
          </a:p>
        </p:txBody>
      </p:sp>
      <p:sp>
        <p:nvSpPr>
          <p:cNvPr id="7" name="TextBox 6"/>
          <p:cNvSpPr txBox="1"/>
          <p:nvPr/>
        </p:nvSpPr>
        <p:spPr>
          <a:xfrm>
            <a:off x="609600" y="228600"/>
            <a:ext cx="1117614" cy="523220"/>
          </a:xfrm>
          <a:prstGeom prst="rect">
            <a:avLst/>
          </a:prstGeom>
          <a:noFill/>
        </p:spPr>
        <p:txBody>
          <a:bodyPr wrap="none" rtlCol="0">
            <a:spAutoFit/>
          </a:bodyPr>
          <a:lstStyle/>
          <a:p>
            <a:r>
              <a:rPr lang="en-US" sz="2800" b="1" dirty="0" smtClean="0"/>
              <a:t>Unit V</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839200" cy="2308324"/>
          </a:xfrm>
          <a:prstGeom prst="rect">
            <a:avLst/>
          </a:prstGeom>
        </p:spPr>
        <p:txBody>
          <a:bodyPr wrap="square">
            <a:spAutoFit/>
          </a:bodyPr>
          <a:lstStyle/>
          <a:p>
            <a:pPr fontAlgn="base"/>
            <a:r>
              <a:rPr lang="en-US" b="1" dirty="0" smtClean="0"/>
              <a:t>4 different chemicals cleave DNA at four different positions; hydrazine and hydrazine </a:t>
            </a:r>
            <a:r>
              <a:rPr lang="en-US" b="1" dirty="0" err="1" smtClean="0"/>
              <a:t>NaCl</a:t>
            </a:r>
            <a:r>
              <a:rPr lang="en-US" b="1" dirty="0" smtClean="0"/>
              <a:t> selectively attack </a:t>
            </a:r>
            <a:r>
              <a:rPr lang="en-US" b="1" dirty="0" err="1" smtClean="0"/>
              <a:t>pyrimidine</a:t>
            </a:r>
            <a:r>
              <a:rPr lang="en-US" b="1" dirty="0" smtClean="0"/>
              <a:t> nucleotides while </a:t>
            </a:r>
            <a:r>
              <a:rPr lang="en-US" b="1" dirty="0" err="1" smtClean="0"/>
              <a:t>dimethyl</a:t>
            </a:r>
            <a:r>
              <a:rPr lang="en-US" b="1" dirty="0" smtClean="0"/>
              <a:t> sulfate and </a:t>
            </a:r>
            <a:r>
              <a:rPr lang="en-US" b="1" dirty="0" err="1" smtClean="0"/>
              <a:t>piperidine</a:t>
            </a:r>
            <a:r>
              <a:rPr lang="en-US" b="1" dirty="0" smtClean="0"/>
              <a:t> attack </a:t>
            </a:r>
            <a:r>
              <a:rPr lang="en-US" b="1" dirty="0" err="1" smtClean="0"/>
              <a:t>purine</a:t>
            </a:r>
            <a:r>
              <a:rPr lang="en-US" b="1" dirty="0" smtClean="0"/>
              <a:t> nucleotides. Take a look at the chemistry here. </a:t>
            </a:r>
          </a:p>
          <a:p>
            <a:pPr fontAlgn="base"/>
            <a:endParaRPr lang="en-US" b="1" dirty="0" smtClean="0"/>
          </a:p>
          <a:p>
            <a:pPr marL="342900" indent="-342900" fontAlgn="base">
              <a:buFont typeface="+mj-lt"/>
              <a:buAutoNum type="arabicPeriod"/>
            </a:pPr>
            <a:r>
              <a:rPr lang="en-US" b="1" dirty="0" smtClean="0">
                <a:solidFill>
                  <a:srgbClr val="C00000"/>
                </a:solidFill>
              </a:rPr>
              <a:t>Hydrazine: T + C</a:t>
            </a:r>
          </a:p>
          <a:p>
            <a:pPr marL="342900" indent="-342900" fontAlgn="base">
              <a:buFont typeface="+mj-lt"/>
              <a:buAutoNum type="arabicPeriod"/>
            </a:pPr>
            <a:r>
              <a:rPr lang="en-US" b="1" dirty="0" smtClean="0">
                <a:solidFill>
                  <a:srgbClr val="C00000"/>
                </a:solidFill>
              </a:rPr>
              <a:t>Hydrazine </a:t>
            </a:r>
            <a:r>
              <a:rPr lang="en-US" b="1" dirty="0" err="1" smtClean="0">
                <a:solidFill>
                  <a:srgbClr val="C00000"/>
                </a:solidFill>
              </a:rPr>
              <a:t>NaCl</a:t>
            </a:r>
            <a:r>
              <a:rPr lang="en-US" b="1" dirty="0" smtClean="0">
                <a:solidFill>
                  <a:srgbClr val="C00000"/>
                </a:solidFill>
              </a:rPr>
              <a:t>: C</a:t>
            </a:r>
          </a:p>
          <a:p>
            <a:pPr marL="342900" indent="-342900" fontAlgn="base">
              <a:buFont typeface="+mj-lt"/>
              <a:buAutoNum type="arabicPeriod"/>
            </a:pPr>
            <a:r>
              <a:rPr lang="en-US" b="1" dirty="0" err="1" smtClean="0">
                <a:solidFill>
                  <a:srgbClr val="C00000"/>
                </a:solidFill>
              </a:rPr>
              <a:t>Dimethyl</a:t>
            </a:r>
            <a:r>
              <a:rPr lang="en-US" b="1" dirty="0" smtClean="0">
                <a:solidFill>
                  <a:srgbClr val="C00000"/>
                </a:solidFill>
              </a:rPr>
              <a:t> sulfate: A + G</a:t>
            </a:r>
          </a:p>
          <a:p>
            <a:pPr marL="342900" indent="-342900" fontAlgn="base">
              <a:buFont typeface="+mj-lt"/>
              <a:buAutoNum type="arabicPeriod"/>
            </a:pPr>
            <a:r>
              <a:rPr lang="en-US" b="1" dirty="0" err="1" smtClean="0">
                <a:solidFill>
                  <a:srgbClr val="C00000"/>
                </a:solidFill>
              </a:rPr>
              <a:t>Piperidine</a:t>
            </a:r>
            <a:r>
              <a:rPr lang="en-US" b="1" dirty="0" smtClean="0">
                <a:solidFill>
                  <a:srgbClr val="C00000"/>
                </a:solidFill>
              </a:rPr>
              <a:t>: G</a:t>
            </a:r>
            <a:endParaRPr lang="en-US" b="1" dirty="0">
              <a:solidFill>
                <a:srgbClr val="C00000"/>
              </a:solidFill>
            </a:endParaRPr>
          </a:p>
        </p:txBody>
      </p:sp>
      <p:sp>
        <p:nvSpPr>
          <p:cNvPr id="3" name="Rectangle 2"/>
          <p:cNvSpPr/>
          <p:nvPr/>
        </p:nvSpPr>
        <p:spPr>
          <a:xfrm>
            <a:off x="304800" y="3378875"/>
            <a:ext cx="8077200" cy="2031325"/>
          </a:xfrm>
          <a:prstGeom prst="rect">
            <a:avLst/>
          </a:prstGeom>
        </p:spPr>
        <p:txBody>
          <a:bodyPr wrap="square">
            <a:spAutoFit/>
          </a:bodyPr>
          <a:lstStyle/>
          <a:p>
            <a:r>
              <a:rPr lang="en-US" b="1" dirty="0" smtClean="0"/>
              <a:t>Denatured DNA of equal volume is added to 4 separate tubes containing these 4 different chemicals. Afterward, sample incubation is performed followed by gel electrophoresis using PAGE- </a:t>
            </a:r>
            <a:r>
              <a:rPr lang="en-US" b="1" dirty="0" err="1" smtClean="0"/>
              <a:t>polyacrylamide</a:t>
            </a:r>
            <a:r>
              <a:rPr lang="en-US" b="1" dirty="0" smtClean="0"/>
              <a:t> gel electrophoresis. </a:t>
            </a:r>
          </a:p>
          <a:p>
            <a:endParaRPr lang="en-US" b="1" dirty="0" smtClean="0">
              <a:solidFill>
                <a:srgbClr val="002060"/>
              </a:solidFill>
            </a:endParaRPr>
          </a:p>
          <a:p>
            <a:r>
              <a:rPr lang="en-US" b="1" dirty="0" smtClean="0">
                <a:solidFill>
                  <a:srgbClr val="002060"/>
                </a:solidFill>
              </a:rPr>
              <a:t>The results of chemical cleavage are shown in the illustration given below. To enable visualization autoradiography analysis is carried out. The presence of 32P on the DNA allows us to determine fragments generated by the cleavage.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upload.wikimedia.org/wikipedia/commons/thumb/f/fa/Maxam-Gilbert_sequencing_en.svg/330px-Maxam-Gilbert_sequencing_en.svg.png"/>
          <p:cNvPicPr>
            <a:picLocks noChangeAspect="1" noChangeArrowheads="1"/>
          </p:cNvPicPr>
          <p:nvPr/>
        </p:nvPicPr>
        <p:blipFill>
          <a:blip r:embed="rId2"/>
          <a:srcRect/>
          <a:stretch>
            <a:fillRect/>
          </a:stretch>
        </p:blipFill>
        <p:spPr bwMode="auto">
          <a:xfrm>
            <a:off x="1981200" y="87282"/>
            <a:ext cx="4876800" cy="669451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792069"/>
            <a:ext cx="7620000" cy="646331"/>
          </a:xfrm>
          <a:prstGeom prst="rect">
            <a:avLst/>
          </a:prstGeom>
        </p:spPr>
        <p:txBody>
          <a:bodyPr wrap="square">
            <a:spAutoFit/>
          </a:bodyPr>
          <a:lstStyle/>
          <a:p>
            <a:r>
              <a:rPr lang="en-US" b="1" dirty="0"/>
              <a:t>The first full DNA genome to be sequenced was that of </a:t>
            </a:r>
            <a:r>
              <a:rPr lang="en-US" b="1" dirty="0" err="1">
                <a:hlinkClick r:id="rId2" tooltip="Bacteriophage φX174"/>
              </a:rPr>
              <a:t>bacteriophage</a:t>
            </a:r>
            <a:r>
              <a:rPr lang="en-US" b="1" dirty="0">
                <a:hlinkClick r:id="rId2" tooltip="Bacteriophage φX174"/>
              </a:rPr>
              <a:t> φX174</a:t>
            </a:r>
            <a:r>
              <a:rPr lang="en-US" b="1" dirty="0"/>
              <a:t> in 1977.</a:t>
            </a:r>
          </a:p>
        </p:txBody>
      </p:sp>
      <p:sp>
        <p:nvSpPr>
          <p:cNvPr id="5" name="Rectangle 4"/>
          <p:cNvSpPr/>
          <p:nvPr/>
        </p:nvSpPr>
        <p:spPr>
          <a:xfrm>
            <a:off x="762000" y="2819400"/>
            <a:ext cx="8001000" cy="923330"/>
          </a:xfrm>
          <a:prstGeom prst="rect">
            <a:avLst/>
          </a:prstGeom>
        </p:spPr>
        <p:txBody>
          <a:bodyPr wrap="square">
            <a:spAutoFit/>
          </a:bodyPr>
          <a:lstStyle/>
          <a:p>
            <a:r>
              <a:rPr lang="en-US" b="1" dirty="0"/>
              <a:t>In 1995, Venter, </a:t>
            </a:r>
            <a:r>
              <a:rPr lang="en-US" b="1" dirty="0">
                <a:hlinkClick r:id="rId3" tooltip="Hamilton O. Smith"/>
              </a:rPr>
              <a:t>Hamilton Smith</a:t>
            </a:r>
            <a:r>
              <a:rPr lang="en-US" b="1" dirty="0"/>
              <a:t>, and colleagues at </a:t>
            </a:r>
            <a:r>
              <a:rPr lang="en-US" b="1" dirty="0">
                <a:hlinkClick r:id="rId4" tooltip="The Institute for Genomic Research"/>
              </a:rPr>
              <a:t>The Institute for Genomic Research</a:t>
            </a:r>
            <a:r>
              <a:rPr lang="en-US" b="1" dirty="0"/>
              <a:t> (TIGR) published the first complete genome of a free-living organism, the bacterium </a:t>
            </a:r>
            <a:r>
              <a:rPr lang="en-US" b="1" i="1" u="sng" dirty="0" err="1">
                <a:hlinkClick r:id="rId5"/>
              </a:rPr>
              <a:t>Haemophilus</a:t>
            </a:r>
            <a:r>
              <a:rPr lang="en-US" b="1" i="1" u="sng" dirty="0">
                <a:hlinkClick r:id="rId5"/>
              </a:rPr>
              <a:t> </a:t>
            </a:r>
            <a:r>
              <a:rPr lang="en-US" b="1" i="1" u="sng" dirty="0" err="1">
                <a:hlinkClick r:id="rId5"/>
              </a:rPr>
              <a:t>influenzae</a:t>
            </a:r>
            <a:r>
              <a:rPr lang="en-US" b="1"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f/f8/Frederick_Sanger2.jpg/220px-Frederick_Sanger2.jpg"/>
          <p:cNvPicPr>
            <a:picLocks noChangeAspect="1" noChangeArrowheads="1"/>
          </p:cNvPicPr>
          <p:nvPr/>
        </p:nvPicPr>
        <p:blipFill>
          <a:blip r:embed="rId2"/>
          <a:srcRect/>
          <a:stretch>
            <a:fillRect/>
          </a:stretch>
        </p:blipFill>
        <p:spPr bwMode="auto">
          <a:xfrm>
            <a:off x="838200" y="1409700"/>
            <a:ext cx="2095500" cy="2781300"/>
          </a:xfrm>
          <a:prstGeom prst="rect">
            <a:avLst/>
          </a:prstGeom>
          <a:noFill/>
        </p:spPr>
      </p:pic>
      <p:sp>
        <p:nvSpPr>
          <p:cNvPr id="3" name="Rectangle 2"/>
          <p:cNvSpPr/>
          <p:nvPr/>
        </p:nvSpPr>
        <p:spPr>
          <a:xfrm>
            <a:off x="3276600" y="1871008"/>
            <a:ext cx="5562600" cy="1938992"/>
          </a:xfrm>
          <a:prstGeom prst="rect">
            <a:avLst/>
          </a:prstGeom>
        </p:spPr>
        <p:txBody>
          <a:bodyPr wrap="square">
            <a:spAutoFit/>
          </a:bodyPr>
          <a:lstStyle/>
          <a:p>
            <a:r>
              <a:rPr lang="en-US" sz="2400" b="1" dirty="0">
                <a:hlinkClick r:id="rId3" tooltip="Frederick Sanger"/>
              </a:rPr>
              <a:t>Frederick Sanger</a:t>
            </a:r>
            <a:r>
              <a:rPr lang="en-US" sz="2400" b="1" dirty="0"/>
              <a:t>, a pioneer of sequencing. Sanger is one of the few scientists who was awarded two Nobel prizes, one for the </a:t>
            </a:r>
            <a:r>
              <a:rPr lang="en-US" sz="2400" b="1" dirty="0">
                <a:hlinkClick r:id="rId4" tooltip="Protein sequencing"/>
              </a:rPr>
              <a:t>sequencing of proteins</a:t>
            </a:r>
            <a:r>
              <a:rPr lang="en-US" sz="2400" b="1" dirty="0"/>
              <a:t>, and the other for the </a:t>
            </a:r>
            <a:r>
              <a:rPr lang="en-US" sz="2400" b="1" u="sng" dirty="0">
                <a:solidFill>
                  <a:srgbClr val="FF0000"/>
                </a:solidFill>
              </a:rPr>
              <a:t>sequencing of DNA</a:t>
            </a:r>
            <a:r>
              <a:rPr lang="en-US" sz="2400" b="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0"/>
            <a:ext cx="6102312" cy="954107"/>
          </a:xfrm>
          <a:prstGeom prst="rect">
            <a:avLst/>
          </a:prstGeom>
          <a:noFill/>
        </p:spPr>
        <p:txBody>
          <a:bodyPr wrap="none" rtlCol="0">
            <a:spAutoFit/>
          </a:bodyPr>
          <a:lstStyle/>
          <a:p>
            <a:pPr algn="ctr"/>
            <a:r>
              <a:rPr lang="en-US" sz="2800" b="1" dirty="0" smtClean="0">
                <a:solidFill>
                  <a:srgbClr val="00B050"/>
                </a:solidFill>
              </a:rPr>
              <a:t>Enzymatic Chain Termination Method</a:t>
            </a:r>
          </a:p>
          <a:p>
            <a:pPr algn="ctr"/>
            <a:r>
              <a:rPr lang="en-US" sz="2800" b="1" dirty="0" smtClean="0">
                <a:solidFill>
                  <a:srgbClr val="00B050"/>
                </a:solidFill>
              </a:rPr>
              <a:t>(Sanger sequencing or </a:t>
            </a:r>
            <a:r>
              <a:rPr lang="en-US" sz="2800" b="1" dirty="0" err="1" smtClean="0">
                <a:solidFill>
                  <a:srgbClr val="00B050"/>
                </a:solidFill>
              </a:rPr>
              <a:t>dideoxy</a:t>
            </a:r>
            <a:r>
              <a:rPr lang="en-US" sz="2800" b="1" dirty="0" smtClean="0">
                <a:solidFill>
                  <a:srgbClr val="00B050"/>
                </a:solidFill>
              </a:rPr>
              <a:t> method)</a:t>
            </a:r>
            <a:endParaRPr lang="en-US" sz="2800" b="1" dirty="0">
              <a:solidFill>
                <a:srgbClr val="00B050"/>
              </a:solidFill>
            </a:endParaRPr>
          </a:p>
        </p:txBody>
      </p:sp>
      <p:sp>
        <p:nvSpPr>
          <p:cNvPr id="3" name="TextBox 2"/>
          <p:cNvSpPr txBox="1"/>
          <p:nvPr/>
        </p:nvSpPr>
        <p:spPr>
          <a:xfrm>
            <a:off x="381000" y="1219200"/>
            <a:ext cx="8682505" cy="3416320"/>
          </a:xfrm>
          <a:prstGeom prst="rect">
            <a:avLst/>
          </a:prstGeom>
          <a:noFill/>
        </p:spPr>
        <p:txBody>
          <a:bodyPr wrap="none" rtlCol="0">
            <a:spAutoFit/>
          </a:bodyPr>
          <a:lstStyle/>
          <a:p>
            <a:r>
              <a:rPr lang="en-US" b="1" dirty="0" smtClean="0">
                <a:solidFill>
                  <a:srgbClr val="002060"/>
                </a:solidFill>
              </a:rPr>
              <a:t>Developed by Sanger and coworkers in 1977.</a:t>
            </a:r>
          </a:p>
          <a:p>
            <a:endParaRPr lang="en-US" b="1" dirty="0">
              <a:solidFill>
                <a:srgbClr val="002060"/>
              </a:solidFill>
            </a:endParaRPr>
          </a:p>
          <a:p>
            <a:r>
              <a:rPr lang="en-US" b="1" dirty="0" smtClean="0">
                <a:solidFill>
                  <a:srgbClr val="002060"/>
                </a:solidFill>
              </a:rPr>
              <a:t>This method is based on the DNA polymerase dependent synthesis of a complementary</a:t>
            </a:r>
          </a:p>
          <a:p>
            <a:r>
              <a:rPr lang="en-US" b="1" dirty="0" smtClean="0">
                <a:solidFill>
                  <a:srgbClr val="002060"/>
                </a:solidFill>
              </a:rPr>
              <a:t>DNA strand in the presence of </a:t>
            </a:r>
            <a:r>
              <a:rPr lang="en-US" b="1" dirty="0" err="1" smtClean="0">
                <a:solidFill>
                  <a:srgbClr val="002060"/>
                </a:solidFill>
              </a:rPr>
              <a:t>dNTPs</a:t>
            </a:r>
            <a:r>
              <a:rPr lang="en-US" b="1" dirty="0" smtClean="0">
                <a:solidFill>
                  <a:srgbClr val="002060"/>
                </a:solidFill>
              </a:rPr>
              <a:t> and </a:t>
            </a:r>
            <a:r>
              <a:rPr lang="en-US" b="1" dirty="0" err="1" smtClean="0">
                <a:solidFill>
                  <a:srgbClr val="002060"/>
                </a:solidFill>
              </a:rPr>
              <a:t>dideoxynucleotides</a:t>
            </a:r>
            <a:r>
              <a:rPr lang="en-US" b="1" dirty="0" smtClean="0">
                <a:solidFill>
                  <a:srgbClr val="002060"/>
                </a:solidFill>
              </a:rPr>
              <a:t> (</a:t>
            </a:r>
            <a:r>
              <a:rPr lang="en-US" b="1" dirty="0" err="1" smtClean="0">
                <a:solidFill>
                  <a:srgbClr val="002060"/>
                </a:solidFill>
              </a:rPr>
              <a:t>ddNTPs</a:t>
            </a:r>
            <a:r>
              <a:rPr lang="en-US" b="1" dirty="0" smtClean="0">
                <a:solidFill>
                  <a:srgbClr val="002060"/>
                </a:solidFill>
              </a:rPr>
              <a:t>) that serve</a:t>
            </a:r>
          </a:p>
          <a:p>
            <a:r>
              <a:rPr lang="en-US" b="1" dirty="0">
                <a:solidFill>
                  <a:srgbClr val="002060"/>
                </a:solidFill>
              </a:rPr>
              <a:t>a</a:t>
            </a:r>
            <a:r>
              <a:rPr lang="en-US" b="1" dirty="0" smtClean="0">
                <a:solidFill>
                  <a:srgbClr val="002060"/>
                </a:solidFill>
              </a:rPr>
              <a:t>s terminators.</a:t>
            </a:r>
          </a:p>
          <a:p>
            <a:endParaRPr lang="en-US" b="1" dirty="0">
              <a:solidFill>
                <a:srgbClr val="002060"/>
              </a:solidFill>
            </a:endParaRPr>
          </a:p>
          <a:p>
            <a:r>
              <a:rPr lang="en-US" b="1" dirty="0" smtClean="0">
                <a:solidFill>
                  <a:srgbClr val="002060"/>
                </a:solidFill>
              </a:rPr>
              <a:t>The DNA synthesis reaction is randomly terminated whenever a </a:t>
            </a:r>
            <a:r>
              <a:rPr lang="en-US" b="1" dirty="0" err="1" smtClean="0">
                <a:solidFill>
                  <a:srgbClr val="002060"/>
                </a:solidFill>
              </a:rPr>
              <a:t>ddNTP</a:t>
            </a:r>
            <a:r>
              <a:rPr lang="en-US" b="1" dirty="0" smtClean="0">
                <a:solidFill>
                  <a:srgbClr val="002060"/>
                </a:solidFill>
              </a:rPr>
              <a:t> is added in the</a:t>
            </a:r>
          </a:p>
          <a:p>
            <a:r>
              <a:rPr lang="en-US" b="1" dirty="0" smtClean="0">
                <a:solidFill>
                  <a:srgbClr val="002060"/>
                </a:solidFill>
              </a:rPr>
              <a:t>Growing </a:t>
            </a:r>
            <a:r>
              <a:rPr lang="en-US" b="1" dirty="0" err="1" smtClean="0">
                <a:solidFill>
                  <a:srgbClr val="002060"/>
                </a:solidFill>
              </a:rPr>
              <a:t>oligonucleotide</a:t>
            </a:r>
            <a:r>
              <a:rPr lang="en-US" b="1" dirty="0" smtClean="0">
                <a:solidFill>
                  <a:srgbClr val="002060"/>
                </a:solidFill>
              </a:rPr>
              <a:t> chain, resulting a truncated products of varying lengths with</a:t>
            </a:r>
          </a:p>
          <a:p>
            <a:r>
              <a:rPr lang="en-US" b="1" dirty="0" smtClean="0">
                <a:solidFill>
                  <a:srgbClr val="002060"/>
                </a:solidFill>
              </a:rPr>
              <a:t>an appropriate </a:t>
            </a:r>
            <a:r>
              <a:rPr lang="en-US" b="1" dirty="0" err="1" smtClean="0">
                <a:solidFill>
                  <a:srgbClr val="002060"/>
                </a:solidFill>
              </a:rPr>
              <a:t>ddNTP</a:t>
            </a:r>
            <a:r>
              <a:rPr lang="en-US" b="1" dirty="0" smtClean="0">
                <a:solidFill>
                  <a:srgbClr val="002060"/>
                </a:solidFill>
              </a:rPr>
              <a:t> at their 3’-terminus.</a:t>
            </a:r>
          </a:p>
          <a:p>
            <a:endParaRPr lang="en-US" b="1" dirty="0">
              <a:solidFill>
                <a:srgbClr val="002060"/>
              </a:solidFill>
            </a:endParaRPr>
          </a:p>
          <a:p>
            <a:r>
              <a:rPr lang="en-US" b="1" dirty="0" smtClean="0">
                <a:solidFill>
                  <a:srgbClr val="002060"/>
                </a:solidFill>
              </a:rPr>
              <a:t>The products are separated by using capillary gel electrophoresis and its terminal </a:t>
            </a:r>
            <a:r>
              <a:rPr lang="en-US" b="1" dirty="0" err="1" smtClean="0">
                <a:solidFill>
                  <a:srgbClr val="002060"/>
                </a:solidFill>
              </a:rPr>
              <a:t>ddNTPs</a:t>
            </a:r>
            <a:endParaRPr lang="en-US" b="1" dirty="0" smtClean="0">
              <a:solidFill>
                <a:srgbClr val="002060"/>
              </a:solidFill>
            </a:endParaRPr>
          </a:p>
          <a:p>
            <a:r>
              <a:rPr lang="en-US" b="1" dirty="0" smtClean="0">
                <a:solidFill>
                  <a:srgbClr val="002060"/>
                </a:solidFill>
              </a:rPr>
              <a:t>are used to reveal the DNA sequence of the strand.</a:t>
            </a:r>
            <a:endParaRPr lang="en-US" b="1" dirty="0">
              <a:solidFill>
                <a:srgbClr val="002060"/>
              </a:solidFill>
            </a:endParaRPr>
          </a:p>
        </p:txBody>
      </p:sp>
      <p:pic>
        <p:nvPicPr>
          <p:cNvPr id="16386" name="Picture 2" descr="DNA sequencing (article) | Biotechnology | Khan Academy"/>
          <p:cNvPicPr>
            <a:picLocks noChangeAspect="1" noChangeArrowheads="1"/>
          </p:cNvPicPr>
          <p:nvPr/>
        </p:nvPicPr>
        <p:blipFill>
          <a:blip r:embed="rId2"/>
          <a:srcRect/>
          <a:stretch>
            <a:fillRect/>
          </a:stretch>
        </p:blipFill>
        <p:spPr bwMode="auto">
          <a:xfrm>
            <a:off x="6010275" y="4419600"/>
            <a:ext cx="1990725" cy="2295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rofinsgenomics.eu/media/1612228/sanger-sequencing-schematic.jpg?width=500&amp;height=297.6060935799782"/>
          <p:cNvPicPr>
            <a:picLocks noChangeAspect="1" noChangeArrowheads="1"/>
          </p:cNvPicPr>
          <p:nvPr/>
        </p:nvPicPr>
        <p:blipFill>
          <a:blip r:embed="rId2"/>
          <a:srcRect/>
          <a:stretch>
            <a:fillRect/>
          </a:stretch>
        </p:blipFill>
        <p:spPr bwMode="auto">
          <a:xfrm>
            <a:off x="457200" y="902818"/>
            <a:ext cx="8201984" cy="48883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anger Sequencing: Historical Development of Automated DNA Sequencing |  Methods and Technology for Genetic Analysis"/>
          <p:cNvPicPr>
            <a:picLocks noChangeAspect="1" noChangeArrowheads="1"/>
          </p:cNvPicPr>
          <p:nvPr/>
        </p:nvPicPr>
        <p:blipFill>
          <a:blip r:embed="rId2"/>
          <a:srcRect/>
          <a:stretch>
            <a:fillRect/>
          </a:stretch>
        </p:blipFill>
        <p:spPr bwMode="auto">
          <a:xfrm>
            <a:off x="1524000" y="990600"/>
            <a:ext cx="5324475" cy="4419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924800" cy="1938992"/>
          </a:xfrm>
          <a:prstGeom prst="rect">
            <a:avLst/>
          </a:prstGeom>
        </p:spPr>
        <p:txBody>
          <a:bodyPr wrap="square">
            <a:spAutoFit/>
          </a:bodyPr>
          <a:lstStyle/>
          <a:p>
            <a:pPr algn="just"/>
            <a:r>
              <a:rPr lang="en-US" sz="2400" b="1" dirty="0" smtClean="0"/>
              <a:t>Nowadays, Sanger sequencing is usually automated. Automated sequencing instruments combine sequencing with fluorescently labeled primers or </a:t>
            </a:r>
            <a:r>
              <a:rPr lang="en-US" sz="2400" b="1" dirty="0" err="1" smtClean="0"/>
              <a:t>dideoxy</a:t>
            </a:r>
            <a:r>
              <a:rPr lang="en-US" sz="2400" b="1" dirty="0" smtClean="0"/>
              <a:t> chain terminators with </a:t>
            </a:r>
            <a:r>
              <a:rPr lang="en-US" sz="2400" b="1" dirty="0" err="1" smtClean="0"/>
              <a:t>polyacrylamide</a:t>
            </a:r>
            <a:r>
              <a:rPr lang="en-US" sz="2400" b="1" dirty="0" smtClean="0"/>
              <a:t> gel electrophoresis and computer data capture.</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upload.wikimedia.org/wikipedia/commons/thumb/b/b2/Sanger-sequencing.svg/1024px-Sanger-sequencing.svg.png"/>
          <p:cNvPicPr>
            <a:picLocks noChangeAspect="1" noChangeArrowheads="1"/>
          </p:cNvPicPr>
          <p:nvPr/>
        </p:nvPicPr>
        <p:blipFill>
          <a:blip r:embed="rId2"/>
          <a:srcRect/>
          <a:stretch>
            <a:fillRect/>
          </a:stretch>
        </p:blipFill>
        <p:spPr bwMode="auto">
          <a:xfrm>
            <a:off x="256310" y="228600"/>
            <a:ext cx="8887690" cy="61102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82341"/>
            <a:ext cx="8001000" cy="3046988"/>
          </a:xfrm>
          <a:prstGeom prst="rect">
            <a:avLst/>
          </a:prstGeom>
        </p:spPr>
        <p:txBody>
          <a:bodyPr wrap="square">
            <a:spAutoFit/>
          </a:bodyPr>
          <a:lstStyle/>
          <a:p>
            <a:r>
              <a:rPr lang="en-US" sz="2400" b="1" dirty="0" smtClean="0">
                <a:solidFill>
                  <a:srgbClr val="FF0000"/>
                </a:solidFill>
              </a:rPr>
              <a:t>Sanger DNA sequencing is widely used for research purposes like:</a:t>
            </a:r>
          </a:p>
          <a:p>
            <a:pPr marL="342900" indent="-342900">
              <a:buFont typeface="+mj-lt"/>
              <a:buAutoNum type="arabicPeriod"/>
            </a:pPr>
            <a:r>
              <a:rPr lang="en-US" b="1" dirty="0" smtClean="0"/>
              <a:t>Targeting smaller genomic regions in a larger number of samples</a:t>
            </a:r>
          </a:p>
          <a:p>
            <a:pPr marL="342900" indent="-342900">
              <a:buFont typeface="+mj-lt"/>
              <a:buAutoNum type="arabicPeriod"/>
            </a:pPr>
            <a:r>
              <a:rPr lang="en-US" b="1" dirty="0" smtClean="0"/>
              <a:t>Sequencing of variable regions</a:t>
            </a:r>
          </a:p>
          <a:p>
            <a:pPr marL="342900" indent="-342900">
              <a:buFont typeface="+mj-lt"/>
              <a:buAutoNum type="arabicPeriod"/>
            </a:pPr>
            <a:r>
              <a:rPr lang="en-US" b="1" dirty="0" smtClean="0"/>
              <a:t>Validating results from next-generation sequencing (NGS) studies</a:t>
            </a:r>
          </a:p>
          <a:p>
            <a:pPr marL="342900" indent="-342900">
              <a:buFont typeface="+mj-lt"/>
              <a:buAutoNum type="arabicPeriod"/>
            </a:pPr>
            <a:r>
              <a:rPr lang="en-US" b="1" dirty="0" smtClean="0"/>
              <a:t>Verifying plasmid sequences, inserts, mutations</a:t>
            </a:r>
          </a:p>
          <a:p>
            <a:pPr marL="342900" indent="-342900">
              <a:buFont typeface="+mj-lt"/>
              <a:buAutoNum type="arabicPeriod"/>
            </a:pPr>
            <a:r>
              <a:rPr lang="en-US" b="1" dirty="0" smtClean="0"/>
              <a:t>HLA typing</a:t>
            </a:r>
          </a:p>
          <a:p>
            <a:pPr marL="342900" indent="-342900">
              <a:buFont typeface="+mj-lt"/>
              <a:buAutoNum type="arabicPeriod"/>
            </a:pPr>
            <a:r>
              <a:rPr lang="en-US" b="1" dirty="0" smtClean="0"/>
              <a:t>Genotyping of microsatellite markers</a:t>
            </a:r>
          </a:p>
          <a:p>
            <a:pPr marL="342900" indent="-342900">
              <a:buFont typeface="+mj-lt"/>
              <a:buAutoNum type="arabicPeriod"/>
            </a:pPr>
            <a:r>
              <a:rPr lang="en-US" b="1" dirty="0" smtClean="0"/>
              <a:t>Identifying single disease-causing genetic variants</a:t>
            </a:r>
          </a:p>
          <a:p>
            <a:pPr marL="342900" indent="-342900">
              <a:buFont typeface="+mj-lt"/>
              <a:buAutoNum type="arabicPeriod"/>
            </a:pP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3692357" cy="461665"/>
          </a:xfrm>
          <a:prstGeom prst="rect">
            <a:avLst/>
          </a:prstGeom>
        </p:spPr>
        <p:txBody>
          <a:bodyPr wrap="none">
            <a:spAutoFit/>
          </a:bodyPr>
          <a:lstStyle/>
          <a:p>
            <a:r>
              <a:rPr lang="en-US" sz="2400" b="1" u="sng" dirty="0" err="1"/>
              <a:t>Maxam</a:t>
            </a:r>
            <a:r>
              <a:rPr lang="en-US" sz="2400" b="1" u="sng" dirty="0"/>
              <a:t>–Gilbert sequencing</a:t>
            </a:r>
          </a:p>
        </p:txBody>
      </p:sp>
      <p:sp>
        <p:nvSpPr>
          <p:cNvPr id="3" name="Rectangle 2"/>
          <p:cNvSpPr/>
          <p:nvPr/>
        </p:nvSpPr>
        <p:spPr>
          <a:xfrm>
            <a:off x="457200" y="914400"/>
            <a:ext cx="8458200" cy="2031325"/>
          </a:xfrm>
          <a:prstGeom prst="rect">
            <a:avLst/>
          </a:prstGeom>
        </p:spPr>
        <p:txBody>
          <a:bodyPr wrap="square">
            <a:spAutoFit/>
          </a:bodyPr>
          <a:lstStyle/>
          <a:p>
            <a:r>
              <a:rPr lang="en-US" b="1" dirty="0" err="1"/>
              <a:t>Maxam</a:t>
            </a:r>
            <a:r>
              <a:rPr lang="en-US" b="1" dirty="0"/>
              <a:t>–Gilbert sequencing</a:t>
            </a:r>
            <a:r>
              <a:rPr lang="en-US" dirty="0"/>
              <a:t> is a method of </a:t>
            </a:r>
            <a:r>
              <a:rPr lang="en-US" dirty="0">
                <a:hlinkClick r:id="rId2" tooltip="DNA sequencing"/>
              </a:rPr>
              <a:t>DNA sequencing</a:t>
            </a:r>
            <a:r>
              <a:rPr lang="en-US" dirty="0"/>
              <a:t> developed by </a:t>
            </a:r>
            <a:r>
              <a:rPr lang="en-US" dirty="0">
                <a:hlinkClick r:id="rId3" tooltip="Allan Maxam"/>
              </a:rPr>
              <a:t>Allan </a:t>
            </a:r>
            <a:r>
              <a:rPr lang="en-US" dirty="0" err="1">
                <a:hlinkClick r:id="rId3" tooltip="Allan Maxam"/>
              </a:rPr>
              <a:t>Maxam</a:t>
            </a:r>
            <a:r>
              <a:rPr lang="en-US" dirty="0"/>
              <a:t> and </a:t>
            </a:r>
            <a:r>
              <a:rPr lang="en-US" dirty="0">
                <a:hlinkClick r:id="rId4" tooltip="Walter Gilbert"/>
              </a:rPr>
              <a:t>Walter Gilbert</a:t>
            </a:r>
            <a:r>
              <a:rPr lang="en-US" dirty="0"/>
              <a:t> in 1976–1977. This method is based on </a:t>
            </a:r>
            <a:r>
              <a:rPr lang="en-US" dirty="0" err="1">
                <a:hlinkClick r:id="rId5" tooltip="Nucleobase"/>
              </a:rPr>
              <a:t>nucleobase</a:t>
            </a:r>
            <a:r>
              <a:rPr lang="en-US" dirty="0"/>
              <a:t>-specific partial chemical modification of DNA and subsequent </a:t>
            </a:r>
            <a:r>
              <a:rPr lang="en-US" dirty="0">
                <a:hlinkClick r:id="rId6" tooltip="Bond cleavage"/>
              </a:rPr>
              <a:t>cleavage</a:t>
            </a:r>
            <a:r>
              <a:rPr lang="en-US" dirty="0"/>
              <a:t> of the DNA backbone at sites adjacent to the modified </a:t>
            </a:r>
            <a:r>
              <a:rPr lang="en-US" dirty="0">
                <a:hlinkClick r:id="rId7" tooltip="Nucleotide"/>
              </a:rPr>
              <a:t>nucleotides</a:t>
            </a:r>
            <a:r>
              <a:rPr lang="en-US" dirty="0" smtClean="0"/>
              <a:t>.</a:t>
            </a:r>
          </a:p>
          <a:p>
            <a:endParaRPr lang="en-US" dirty="0"/>
          </a:p>
          <a:p>
            <a:endParaRPr lang="en-US" dirty="0" smtClean="0"/>
          </a:p>
          <a:p>
            <a:endParaRPr lang="en-US" dirty="0"/>
          </a:p>
        </p:txBody>
      </p:sp>
      <p:sp>
        <p:nvSpPr>
          <p:cNvPr id="6" name="Rectangle 5"/>
          <p:cNvSpPr/>
          <p:nvPr/>
        </p:nvSpPr>
        <p:spPr>
          <a:xfrm>
            <a:off x="457200" y="2728079"/>
            <a:ext cx="8153400" cy="3139321"/>
          </a:xfrm>
          <a:prstGeom prst="rect">
            <a:avLst/>
          </a:prstGeom>
        </p:spPr>
        <p:txBody>
          <a:bodyPr wrap="square">
            <a:spAutoFit/>
          </a:bodyPr>
          <a:lstStyle/>
          <a:p>
            <a:r>
              <a:rPr lang="en-US" dirty="0" err="1"/>
              <a:t>Maxam</a:t>
            </a:r>
            <a:r>
              <a:rPr lang="en-US" dirty="0"/>
              <a:t>-Gilbert sequencing requires radioactive labeling at one 5' end of the DNA and purification of the DNA fragment to be sequenced. Chemical treatment then generates breaks at a small proportion of one or two of the four nucleotide bases in each of four reactions (G, A+G, C, C+T). The concentration of the modifying chemicals is controlled to introduce on average one modification per DNA molecule. Thus a series of labeled fragments is generated, from the </a:t>
            </a:r>
            <a:r>
              <a:rPr lang="en-US" dirty="0" err="1"/>
              <a:t>radiolabeled</a:t>
            </a:r>
            <a:r>
              <a:rPr lang="en-US" dirty="0"/>
              <a:t> end to the first "cut" site in each molecule. The fragments in the four reactions are </a:t>
            </a:r>
            <a:r>
              <a:rPr lang="en-US" dirty="0" err="1"/>
              <a:t>electrophoresed</a:t>
            </a:r>
            <a:r>
              <a:rPr lang="en-US" dirty="0"/>
              <a:t> side by side in denaturing </a:t>
            </a:r>
            <a:r>
              <a:rPr lang="en-US" dirty="0" err="1"/>
              <a:t>acrylamide</a:t>
            </a:r>
            <a:r>
              <a:rPr lang="en-US" dirty="0"/>
              <a:t> gels for size separation. To visualize the fragments, the gel is exposed to X-ray film for autoradiography, yielding a series of dark bands each corresponding to a </a:t>
            </a:r>
            <a:r>
              <a:rPr lang="en-US" dirty="0" err="1"/>
              <a:t>radiolabeled</a:t>
            </a:r>
            <a:r>
              <a:rPr lang="en-US" dirty="0"/>
              <a:t> DNA fragment, from which the sequence may be inferred.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7445501</TotalTime>
  <Words>457</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Acer</cp:lastModifiedBy>
  <cp:revision>31</cp:revision>
  <dcterms:created xsi:type="dcterms:W3CDTF">2022-06-13T01:34:10Z</dcterms:created>
  <dcterms:modified xsi:type="dcterms:W3CDTF">2023-04-11T02:40:14Z</dcterms:modified>
</cp:coreProperties>
</file>