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32"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2310B8-7A10-4B0C-AB32-F0F0B59F9A27}"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753780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310B8-7A10-4B0C-AB32-F0F0B59F9A27}"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76014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310B8-7A10-4B0C-AB32-F0F0B59F9A27}"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C253D-FB5D-477F-8ABB-095CFA57FEAB}"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70959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310B8-7A10-4B0C-AB32-F0F0B59F9A27}"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4174356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310B8-7A10-4B0C-AB32-F0F0B59F9A27}"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C253D-FB5D-477F-8ABB-095CFA57FEAB}"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574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310B8-7A10-4B0C-AB32-F0F0B59F9A27}"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2073676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2310B8-7A10-4B0C-AB32-F0F0B59F9A27}"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1047159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2310B8-7A10-4B0C-AB32-F0F0B59F9A27}"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7171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2310B8-7A10-4B0C-AB32-F0F0B59F9A27}"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1086254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310B8-7A10-4B0C-AB32-F0F0B59F9A27}" type="datetimeFigureOut">
              <a:rPr lang="en-IN" smtClean="0"/>
              <a:t>01-03-2023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4067758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2310B8-7A10-4B0C-AB32-F0F0B59F9A27}" type="datetimeFigureOut">
              <a:rPr lang="en-IN" smtClean="0"/>
              <a:t>01-03-2023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904805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2310B8-7A10-4B0C-AB32-F0F0B59F9A27}" type="datetimeFigureOut">
              <a:rPr lang="en-IN" smtClean="0"/>
              <a:t>01-03-2023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394823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2310B8-7A10-4B0C-AB32-F0F0B59F9A27}" type="datetimeFigureOut">
              <a:rPr lang="en-IN" smtClean="0"/>
              <a:t>01-03-2023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1376102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310B8-7A10-4B0C-AB32-F0F0B59F9A27}" type="datetimeFigureOut">
              <a:rPr lang="en-IN" smtClean="0"/>
              <a:t>01-03-2023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153096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310B8-7A10-4B0C-AB32-F0F0B59F9A27}" type="datetimeFigureOut">
              <a:rPr lang="en-IN" smtClean="0"/>
              <a:t>01-03-2023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249116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310B8-7A10-4B0C-AB32-F0F0B59F9A27}" type="datetimeFigureOut">
              <a:rPr lang="en-IN" smtClean="0"/>
              <a:t>01-03-2023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4C253D-FB5D-477F-8ABB-095CFA57FEAB}" type="slidenum">
              <a:rPr lang="en-IN" smtClean="0"/>
              <a:t>‹#›</a:t>
            </a:fld>
            <a:endParaRPr lang="en-IN"/>
          </a:p>
        </p:txBody>
      </p:sp>
    </p:spTree>
    <p:extLst>
      <p:ext uri="{BB962C8B-B14F-4D97-AF65-F5344CB8AC3E}">
        <p14:creationId xmlns:p14="http://schemas.microsoft.com/office/powerpoint/2010/main" val="170262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2310B8-7A10-4B0C-AB32-F0F0B59F9A27}" type="datetimeFigureOut">
              <a:rPr lang="en-IN" smtClean="0"/>
              <a:t>01-03-2023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A4C253D-FB5D-477F-8ABB-095CFA57FEAB}" type="slidenum">
              <a:rPr lang="en-IN" smtClean="0"/>
              <a:t>‹#›</a:t>
            </a:fld>
            <a:endParaRPr lang="en-IN"/>
          </a:p>
        </p:txBody>
      </p:sp>
    </p:spTree>
    <p:extLst>
      <p:ext uri="{BB962C8B-B14F-4D97-AF65-F5344CB8AC3E}">
        <p14:creationId xmlns:p14="http://schemas.microsoft.com/office/powerpoint/2010/main" val="4572060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byjus.com/biology/nutrient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byjus.com/biology/biofertilizer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8229" y="235390"/>
            <a:ext cx="11724237" cy="6001643"/>
          </a:xfrm>
          <a:prstGeom prst="rect">
            <a:avLst/>
          </a:prstGeom>
        </p:spPr>
        <p:txBody>
          <a:bodyPr wrap="square">
            <a:spAutoFit/>
          </a:bodyPr>
          <a:lstStyle/>
          <a:p>
            <a:pPr algn="ctr"/>
            <a:r>
              <a:rPr lang="en-US" sz="2400" b="1" i="0" dirty="0" smtClean="0">
                <a:solidFill>
                  <a:srgbClr val="3B3835"/>
                </a:solidFill>
                <a:effectLst/>
                <a:latin typeface="Bookman Old Style" panose="02050604050505020204" pitchFamily="18" charset="0"/>
              </a:rPr>
              <a:t>INTRODUCTION TO FERTILIZERS </a:t>
            </a:r>
          </a:p>
          <a:p>
            <a:pPr algn="ctr"/>
            <a:endParaRPr lang="en-US" sz="2400" b="1" i="0" dirty="0" smtClean="0">
              <a:solidFill>
                <a:srgbClr val="3B3835"/>
              </a:solidFill>
              <a:effectLst/>
              <a:latin typeface="Bookman Old Style" panose="02050604050505020204" pitchFamily="18" charset="0"/>
            </a:endParaRPr>
          </a:p>
          <a:p>
            <a:r>
              <a:rPr lang="en-US" sz="2400" b="0" i="0" dirty="0" smtClean="0">
                <a:solidFill>
                  <a:srgbClr val="3B3835"/>
                </a:solidFill>
                <a:effectLst/>
                <a:latin typeface="Bookman Old Style" panose="02050604050505020204" pitchFamily="18" charset="0"/>
              </a:rPr>
              <a:t>• In the same way that humans need to eat properly to stay healthy, so plants need certain nutrients to grow properly. </a:t>
            </a:r>
          </a:p>
          <a:p>
            <a:r>
              <a:rPr lang="en-US" sz="2400" b="0" i="0" dirty="0" smtClean="0">
                <a:solidFill>
                  <a:srgbClr val="3B3835"/>
                </a:solidFill>
                <a:effectLst/>
                <a:latin typeface="Bookman Old Style" panose="02050604050505020204" pitchFamily="18" charset="0"/>
              </a:rPr>
              <a:t>• Fertilizer is a substance added to soil to improve plant’s growth and yield. Basically it is a chemical or natural substance is added to soil or land to increase its fertility. </a:t>
            </a:r>
          </a:p>
          <a:p>
            <a:r>
              <a:rPr lang="en-US" sz="2400" b="0" i="0" dirty="0" smtClean="0">
                <a:solidFill>
                  <a:srgbClr val="3B3835"/>
                </a:solidFill>
                <a:effectLst/>
                <a:latin typeface="Bookman Old Style" panose="02050604050505020204" pitchFamily="18" charset="0"/>
              </a:rPr>
              <a:t>• Fertilizers are food supplements for plants and need 16 nutrients to be healthy.</a:t>
            </a:r>
          </a:p>
          <a:p>
            <a:endParaRPr lang="en-US" sz="2400" dirty="0">
              <a:solidFill>
                <a:srgbClr val="3B3835"/>
              </a:solidFill>
              <a:latin typeface="Bookman Old Style" panose="02050604050505020204" pitchFamily="18" charset="0"/>
            </a:endParaRPr>
          </a:p>
          <a:p>
            <a:endParaRPr lang="en-US" sz="2400" dirty="0" smtClean="0">
              <a:solidFill>
                <a:srgbClr val="3B3835"/>
              </a:solidFill>
              <a:latin typeface="Bookman Old Style" panose="02050604050505020204" pitchFamily="18" charset="0"/>
            </a:endParaRPr>
          </a:p>
          <a:p>
            <a:pPr algn="ctr"/>
            <a:r>
              <a:rPr lang="en-US" sz="2400" b="1" dirty="0">
                <a:latin typeface="Bookman Old Style" panose="02050604050505020204" pitchFamily="18" charset="0"/>
              </a:rPr>
              <a:t>WHAT IS A FERTILIZER ? </a:t>
            </a:r>
            <a:endParaRPr lang="en-US" sz="2400" b="1" dirty="0" smtClean="0">
              <a:latin typeface="Bookman Old Style" panose="02050604050505020204" pitchFamily="18" charset="0"/>
            </a:endParaRPr>
          </a:p>
          <a:p>
            <a:endParaRPr lang="en-US" sz="2400" dirty="0">
              <a:latin typeface="Bookman Old Style" panose="02050604050505020204" pitchFamily="18" charset="0"/>
            </a:endParaRPr>
          </a:p>
          <a:p>
            <a:r>
              <a:rPr lang="en-US" sz="2400" dirty="0" smtClean="0">
                <a:latin typeface="Bookman Old Style" panose="02050604050505020204" pitchFamily="18" charset="0"/>
              </a:rPr>
              <a:t>A </a:t>
            </a:r>
            <a:r>
              <a:rPr lang="en-US" sz="2400" dirty="0">
                <a:latin typeface="Bookman Old Style" panose="02050604050505020204" pitchFamily="18" charset="0"/>
              </a:rPr>
              <a:t>fertilizer is any material of natural or synthetic origin that is applied to soils or to plant tissues to supply one or more plant nutrients essential to the growth of plants.</a:t>
            </a:r>
            <a:endParaRPr lang="en-IN" sz="2400" dirty="0">
              <a:latin typeface="Bookman Old Style" panose="02050604050505020204" pitchFamily="18" charset="0"/>
            </a:endParaRPr>
          </a:p>
        </p:txBody>
      </p:sp>
    </p:spTree>
    <p:extLst>
      <p:ext uri="{BB962C8B-B14F-4D97-AF65-F5344CB8AC3E}">
        <p14:creationId xmlns:p14="http://schemas.microsoft.com/office/powerpoint/2010/main" val="60461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4057" t="14538" r="21413" b="21935"/>
          <a:stretch/>
        </p:blipFill>
        <p:spPr>
          <a:xfrm>
            <a:off x="1348965" y="298763"/>
            <a:ext cx="9325487" cy="6111089"/>
          </a:xfrm>
          <a:prstGeom prst="rect">
            <a:avLst/>
          </a:prstGeom>
        </p:spPr>
      </p:pic>
    </p:spTree>
    <p:extLst>
      <p:ext uri="{BB962C8B-B14F-4D97-AF65-F5344CB8AC3E}">
        <p14:creationId xmlns:p14="http://schemas.microsoft.com/office/powerpoint/2010/main" val="718362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854" y="0"/>
            <a:ext cx="11869093" cy="5078313"/>
          </a:xfrm>
          <a:prstGeom prst="rect">
            <a:avLst/>
          </a:prstGeom>
        </p:spPr>
        <p:txBody>
          <a:bodyPr wrap="square">
            <a:spAutoFit/>
          </a:bodyPr>
          <a:lstStyle/>
          <a:p>
            <a:endParaRPr lang="en-US" b="0" i="0" dirty="0" smtClean="0">
              <a:solidFill>
                <a:srgbClr val="813588"/>
              </a:solidFill>
              <a:effectLst/>
              <a:latin typeface="inherit"/>
            </a:endParaRPr>
          </a:p>
          <a:p>
            <a:endParaRPr lang="en-US" dirty="0">
              <a:solidFill>
                <a:srgbClr val="813588"/>
              </a:solidFill>
              <a:latin typeface="inherit"/>
            </a:endParaRPr>
          </a:p>
          <a:p>
            <a:r>
              <a:rPr lang="en-US" b="0" i="0" dirty="0" smtClean="0">
                <a:solidFill>
                  <a:srgbClr val="813588"/>
                </a:solidFill>
                <a:effectLst/>
                <a:latin typeface="inherit"/>
              </a:rPr>
              <a:t>Types Of </a:t>
            </a:r>
            <a:r>
              <a:rPr lang="en-US" b="0" i="0" dirty="0" err="1" smtClean="0">
                <a:solidFill>
                  <a:srgbClr val="813588"/>
                </a:solidFill>
                <a:effectLst/>
                <a:latin typeface="inherit"/>
              </a:rPr>
              <a:t>Fertilisers</a:t>
            </a:r>
            <a:endParaRPr lang="en-US" b="0" i="0" dirty="0" smtClean="0">
              <a:solidFill>
                <a:srgbClr val="813588"/>
              </a:solidFill>
              <a:effectLst/>
              <a:latin typeface="inherit"/>
            </a:endParaRPr>
          </a:p>
          <a:p>
            <a:endParaRPr lang="en-US" b="0" i="0" dirty="0" smtClean="0">
              <a:solidFill>
                <a:srgbClr val="813588"/>
              </a:solidFill>
              <a:effectLst/>
              <a:latin typeface="inherit"/>
            </a:endParaRPr>
          </a:p>
          <a:p>
            <a:pPr algn="just"/>
            <a:r>
              <a:rPr lang="en-US" b="0" i="0" dirty="0" err="1" smtClean="0">
                <a:solidFill>
                  <a:srgbClr val="333333"/>
                </a:solidFill>
                <a:effectLst/>
                <a:latin typeface="Roboto"/>
              </a:rPr>
              <a:t>Fertilisers</a:t>
            </a:r>
            <a:r>
              <a:rPr lang="en-US" b="0" i="0" dirty="0" smtClean="0">
                <a:solidFill>
                  <a:srgbClr val="333333"/>
                </a:solidFill>
                <a:effectLst/>
                <a:latin typeface="Roboto"/>
              </a:rPr>
              <a:t> are mainly classified into two main types, </a:t>
            </a:r>
            <a:r>
              <a:rPr lang="en-US" b="1" i="0" dirty="0" smtClean="0">
                <a:solidFill>
                  <a:srgbClr val="333333"/>
                </a:solidFill>
                <a:effectLst/>
                <a:latin typeface="Roboto"/>
              </a:rPr>
              <a:t>organic </a:t>
            </a:r>
            <a:r>
              <a:rPr lang="en-US" b="0" i="0" dirty="0" smtClean="0">
                <a:solidFill>
                  <a:srgbClr val="333333"/>
                </a:solidFill>
                <a:effectLst/>
                <a:latin typeface="Roboto"/>
              </a:rPr>
              <a:t>and</a:t>
            </a:r>
            <a:r>
              <a:rPr lang="en-US" b="1" i="0" dirty="0" smtClean="0">
                <a:solidFill>
                  <a:srgbClr val="333333"/>
                </a:solidFill>
                <a:effectLst/>
                <a:latin typeface="Roboto"/>
              </a:rPr>
              <a:t> inorganic</a:t>
            </a:r>
            <a:r>
              <a:rPr lang="en-US" b="0" i="0" dirty="0" smtClean="0">
                <a:solidFill>
                  <a:srgbClr val="333333"/>
                </a:solidFill>
                <a:effectLst/>
                <a:latin typeface="Roboto"/>
              </a:rPr>
              <a:t> fertilizers.</a:t>
            </a:r>
          </a:p>
          <a:p>
            <a:endParaRPr lang="en-US" b="0" i="0" dirty="0" smtClean="0">
              <a:solidFill>
                <a:srgbClr val="813588"/>
              </a:solidFill>
              <a:effectLst/>
              <a:latin typeface="Roboto"/>
            </a:endParaRPr>
          </a:p>
          <a:p>
            <a:endParaRPr lang="en-US" dirty="0">
              <a:solidFill>
                <a:srgbClr val="813588"/>
              </a:solidFill>
              <a:latin typeface="Roboto"/>
            </a:endParaRPr>
          </a:p>
          <a:p>
            <a:r>
              <a:rPr lang="en-US" b="0" i="0" dirty="0" smtClean="0">
                <a:solidFill>
                  <a:srgbClr val="813588"/>
                </a:solidFill>
                <a:effectLst/>
                <a:latin typeface="Roboto"/>
              </a:rPr>
              <a:t>Organic Fertilizers</a:t>
            </a:r>
          </a:p>
          <a:p>
            <a:endParaRPr lang="en-US" b="0" i="0" dirty="0" smtClean="0">
              <a:solidFill>
                <a:srgbClr val="813588"/>
              </a:solidFill>
              <a:effectLst/>
              <a:latin typeface="Roboto"/>
            </a:endParaRPr>
          </a:p>
          <a:p>
            <a:r>
              <a:rPr lang="en-US" b="0" i="0" dirty="0" smtClean="0">
                <a:solidFill>
                  <a:srgbClr val="333333"/>
                </a:solidFill>
                <a:effectLst/>
                <a:latin typeface="Roboto"/>
              </a:rPr>
              <a:t>Natural fertilizers derived from plants and animals are known as organic fertilizers. By adding carbonic molecules necessary for plant growth, it enriches the soil. Organic fertilizers boost the amount of organic matter in the soil, encourage microbial reproduction, and alter the physical and chemical composition of the soil. It is regarded as one of the essential elements for foods that are green.</a:t>
            </a:r>
          </a:p>
          <a:p>
            <a:r>
              <a:rPr lang="en-US" b="0" i="0" dirty="0" smtClean="0">
                <a:solidFill>
                  <a:srgbClr val="333333"/>
                </a:solidFill>
                <a:effectLst/>
                <a:latin typeface="Roboto"/>
              </a:rPr>
              <a:t>Organic fertilizers can be obtained from the following products:</a:t>
            </a:r>
          </a:p>
          <a:p>
            <a:pPr lvl="1">
              <a:buFont typeface="Arial" panose="020B0604020202020204" pitchFamily="34" charset="0"/>
              <a:buChar char="•"/>
            </a:pPr>
            <a:r>
              <a:rPr lang="en-US" b="0" i="0" dirty="0" smtClean="0">
                <a:solidFill>
                  <a:srgbClr val="333333"/>
                </a:solidFill>
                <a:effectLst/>
                <a:latin typeface="Roboto"/>
              </a:rPr>
              <a:t>Agricultural Waste</a:t>
            </a:r>
          </a:p>
          <a:p>
            <a:pPr lvl="1">
              <a:buFont typeface="Arial" panose="020B0604020202020204" pitchFamily="34" charset="0"/>
              <a:buChar char="•"/>
            </a:pPr>
            <a:r>
              <a:rPr lang="en-US" b="0" i="0" dirty="0" smtClean="0">
                <a:solidFill>
                  <a:srgbClr val="333333"/>
                </a:solidFill>
                <a:effectLst/>
                <a:latin typeface="Roboto"/>
              </a:rPr>
              <a:t>Livestock Manure</a:t>
            </a:r>
          </a:p>
          <a:p>
            <a:pPr lvl="1">
              <a:buFont typeface="Arial" panose="020B0604020202020204" pitchFamily="34" charset="0"/>
              <a:buChar char="•"/>
            </a:pPr>
            <a:r>
              <a:rPr lang="en-US" b="0" i="0" dirty="0" smtClean="0">
                <a:solidFill>
                  <a:srgbClr val="333333"/>
                </a:solidFill>
                <a:effectLst/>
                <a:latin typeface="Roboto"/>
              </a:rPr>
              <a:t>Industrial Waste</a:t>
            </a:r>
          </a:p>
          <a:p>
            <a:pPr lvl="1">
              <a:buFont typeface="Arial" panose="020B0604020202020204" pitchFamily="34" charset="0"/>
              <a:buChar char="•"/>
            </a:pPr>
            <a:r>
              <a:rPr lang="en-US" b="0" i="0" dirty="0" smtClean="0">
                <a:solidFill>
                  <a:srgbClr val="333333"/>
                </a:solidFill>
                <a:effectLst/>
                <a:latin typeface="Roboto"/>
              </a:rPr>
              <a:t>Municipal Sludge</a:t>
            </a:r>
          </a:p>
        </p:txBody>
      </p:sp>
    </p:spTree>
    <p:extLst>
      <p:ext uri="{BB962C8B-B14F-4D97-AF65-F5344CB8AC3E}">
        <p14:creationId xmlns:p14="http://schemas.microsoft.com/office/powerpoint/2010/main" val="2098131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0368" y="612845"/>
            <a:ext cx="11244404" cy="4247317"/>
          </a:xfrm>
          <a:prstGeom prst="rect">
            <a:avLst/>
          </a:prstGeom>
        </p:spPr>
        <p:txBody>
          <a:bodyPr wrap="square">
            <a:spAutoFit/>
          </a:bodyPr>
          <a:lstStyle/>
          <a:p>
            <a:r>
              <a:rPr lang="en-US" b="0" i="0" dirty="0" smtClean="0">
                <a:solidFill>
                  <a:srgbClr val="813588"/>
                </a:solidFill>
                <a:effectLst/>
                <a:latin typeface="Roboto"/>
              </a:rPr>
              <a:t>Inorganic Fertilizers</a:t>
            </a:r>
          </a:p>
          <a:p>
            <a:endParaRPr lang="en-US" b="0" i="0" dirty="0" smtClean="0">
              <a:solidFill>
                <a:srgbClr val="813588"/>
              </a:solidFill>
              <a:effectLst/>
              <a:latin typeface="Roboto"/>
            </a:endParaRPr>
          </a:p>
          <a:p>
            <a:pPr algn="just"/>
            <a:r>
              <a:rPr lang="en-US" b="0" i="0" dirty="0" smtClean="0">
                <a:solidFill>
                  <a:srgbClr val="333333"/>
                </a:solidFill>
                <a:effectLst/>
                <a:latin typeface="Roboto"/>
              </a:rPr>
              <a:t>Chemical fertilizers generated by chemical techniques that contain nutrients for crop growth are known as inorganic fertilizers. The inorganic fertilizers are of the following types:</a:t>
            </a:r>
          </a:p>
          <a:p>
            <a:pPr algn="just"/>
            <a:endParaRPr lang="en-US" b="0" i="0" dirty="0" smtClean="0">
              <a:solidFill>
                <a:srgbClr val="333333"/>
              </a:solidFill>
              <a:effectLst/>
              <a:latin typeface="Roboto"/>
            </a:endParaRPr>
          </a:p>
          <a:p>
            <a:r>
              <a:rPr lang="en-US" b="1" i="0" dirty="0" smtClean="0">
                <a:solidFill>
                  <a:srgbClr val="333333"/>
                </a:solidFill>
                <a:effectLst/>
                <a:latin typeface="Roboto"/>
              </a:rPr>
              <a:t>Nitrogen Fertilizers</a:t>
            </a:r>
          </a:p>
          <a:p>
            <a:pPr algn="just"/>
            <a:r>
              <a:rPr lang="en-US" b="0" i="0" dirty="0" smtClean="0">
                <a:solidFill>
                  <a:srgbClr val="333333"/>
                </a:solidFill>
                <a:effectLst/>
                <a:latin typeface="Roboto"/>
              </a:rPr>
              <a:t>Nitrogen fertilizers contain nitrogen necessary for the development of crops. Nitrogen, a key constituent of chlorophyll, helps main balance in the process of photosynthesis. It is also a part of amino acids in plants and contains protein. Nitrogen fertilizers improve the production and quality of agricultural products.</a:t>
            </a:r>
          </a:p>
          <a:p>
            <a:pPr algn="just"/>
            <a:endParaRPr lang="en-US" b="0" i="0" dirty="0" smtClean="0">
              <a:solidFill>
                <a:srgbClr val="333333"/>
              </a:solidFill>
              <a:effectLst/>
              <a:latin typeface="Roboto"/>
            </a:endParaRPr>
          </a:p>
          <a:p>
            <a:r>
              <a:rPr lang="en-US" b="1" i="0" dirty="0" smtClean="0">
                <a:solidFill>
                  <a:srgbClr val="333333"/>
                </a:solidFill>
                <a:effectLst/>
                <a:latin typeface="Roboto"/>
              </a:rPr>
              <a:t>Phosphorus Fertilizer</a:t>
            </a:r>
          </a:p>
          <a:p>
            <a:pPr algn="just"/>
            <a:r>
              <a:rPr lang="en-US" b="0" i="0" dirty="0" smtClean="0">
                <a:solidFill>
                  <a:srgbClr val="333333"/>
                </a:solidFill>
                <a:effectLst/>
                <a:latin typeface="Roboto"/>
              </a:rPr>
              <a:t>In a phosphorus fertilizer, phosphorus is the principal nutrient. The effective phosphorus concentration, fertilization techniques, soil characteristics, and crop strains all affect how successful a fertilizer is. The protoplasm of the cell contains phosphorus, which is crucial for cell growth and proliferation. The growth of the plants’ roots is aided by the phosphorus fertilizer.</a:t>
            </a:r>
            <a:endParaRPr lang="en-US" b="0" i="0" dirty="0">
              <a:solidFill>
                <a:srgbClr val="333333"/>
              </a:solidFill>
              <a:effectLst/>
              <a:latin typeface="Roboto"/>
            </a:endParaRPr>
          </a:p>
        </p:txBody>
      </p:sp>
    </p:spTree>
    <p:extLst>
      <p:ext uri="{BB962C8B-B14F-4D97-AF65-F5344CB8AC3E}">
        <p14:creationId xmlns:p14="http://schemas.microsoft.com/office/powerpoint/2010/main" val="2210656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229" y="84860"/>
            <a:ext cx="5323437" cy="5078313"/>
          </a:xfrm>
          <a:prstGeom prst="rect">
            <a:avLst/>
          </a:prstGeom>
        </p:spPr>
        <p:txBody>
          <a:bodyPr wrap="square">
            <a:spAutoFit/>
          </a:bodyPr>
          <a:lstStyle/>
          <a:p>
            <a:pPr algn="ctr"/>
            <a:r>
              <a:rPr lang="en-US" b="0" i="0" dirty="0" smtClean="0">
                <a:solidFill>
                  <a:srgbClr val="813588"/>
                </a:solidFill>
                <a:effectLst/>
                <a:latin typeface="inherit"/>
              </a:rPr>
              <a:t>Advantages Of </a:t>
            </a:r>
            <a:r>
              <a:rPr lang="en-US" b="0" i="0" dirty="0" err="1" smtClean="0">
                <a:solidFill>
                  <a:srgbClr val="813588"/>
                </a:solidFill>
                <a:effectLst/>
                <a:latin typeface="inherit"/>
              </a:rPr>
              <a:t>Fertilisers</a:t>
            </a:r>
            <a:endParaRPr lang="en-US" b="0" i="0" dirty="0" smtClean="0">
              <a:solidFill>
                <a:srgbClr val="813588"/>
              </a:solidFill>
              <a:effectLst/>
              <a:latin typeface="inherit"/>
            </a:endParaRPr>
          </a:p>
          <a:p>
            <a:endParaRPr lang="en-US" b="0" i="0" dirty="0" smtClean="0">
              <a:solidFill>
                <a:srgbClr val="813588"/>
              </a:solidFill>
              <a:effectLst/>
              <a:latin typeface="inherit"/>
            </a:endParaRPr>
          </a:p>
          <a:p>
            <a:pPr algn="just"/>
            <a:r>
              <a:rPr lang="en-US" b="0" i="0" dirty="0" smtClean="0">
                <a:solidFill>
                  <a:srgbClr val="333333"/>
                </a:solidFill>
                <a:effectLst/>
                <a:latin typeface="Roboto"/>
              </a:rPr>
              <a:t>The advantages of </a:t>
            </a:r>
            <a:r>
              <a:rPr lang="en-US" b="0" i="0" dirty="0" err="1" smtClean="0">
                <a:solidFill>
                  <a:srgbClr val="333333"/>
                </a:solidFill>
                <a:effectLst/>
                <a:latin typeface="Roboto"/>
              </a:rPr>
              <a:t>fertilisers</a:t>
            </a:r>
            <a:r>
              <a:rPr lang="en-US" b="0" i="0" dirty="0" smtClean="0">
                <a:solidFill>
                  <a:srgbClr val="333333"/>
                </a:solidFill>
                <a:effectLst/>
                <a:latin typeface="Roboto"/>
              </a:rPr>
              <a:t> are mentioned below:</a:t>
            </a:r>
          </a:p>
          <a:p>
            <a:pPr algn="just"/>
            <a:endParaRPr lang="en-US" b="0" i="0" dirty="0" smtClean="0">
              <a:solidFill>
                <a:srgbClr val="333333"/>
              </a:solidFill>
              <a:effectLst/>
              <a:latin typeface="Roboto"/>
            </a:endParaRPr>
          </a:p>
          <a:p>
            <a:pPr algn="just">
              <a:buFont typeface="Arial" panose="020B0604020202020204" pitchFamily="34" charset="0"/>
              <a:buChar char="•"/>
            </a:pPr>
            <a:r>
              <a:rPr lang="en-US" b="0" i="0" dirty="0" smtClean="0">
                <a:solidFill>
                  <a:srgbClr val="333333"/>
                </a:solidFill>
                <a:effectLst/>
                <a:latin typeface="Roboto"/>
              </a:rPr>
              <a:t>Easy to transport, store, and apply</a:t>
            </a:r>
          </a:p>
          <a:p>
            <a:pPr algn="just">
              <a:buFont typeface="Arial" panose="020B0604020202020204" pitchFamily="34" charset="0"/>
              <a:buChar char="•"/>
            </a:pPr>
            <a:endParaRPr lang="en-US" b="0" i="0" dirty="0" smtClean="0">
              <a:solidFill>
                <a:srgbClr val="333333"/>
              </a:solidFill>
              <a:effectLst/>
              <a:latin typeface="Roboto"/>
            </a:endParaRPr>
          </a:p>
          <a:p>
            <a:pPr algn="just">
              <a:buFont typeface="Arial" panose="020B0604020202020204" pitchFamily="34" charset="0"/>
              <a:buChar char="•"/>
            </a:pPr>
            <a:r>
              <a:rPr lang="en-US" b="0" i="0" dirty="0" smtClean="0">
                <a:solidFill>
                  <a:srgbClr val="333333"/>
                </a:solidFill>
                <a:effectLst/>
                <a:latin typeface="Roboto"/>
              </a:rPr>
              <a:t>For supplying a specific </a:t>
            </a:r>
            <a:r>
              <a:rPr lang="en-US" b="0" i="0" u="none" strike="noStrike" dirty="0" smtClean="0">
                <a:solidFill>
                  <a:srgbClr val="73AD21"/>
                </a:solidFill>
                <a:effectLst/>
                <a:latin typeface="Roboto"/>
                <a:hlinkClick r:id="rId2"/>
              </a:rPr>
              <a:t>nutrient</a:t>
            </a:r>
            <a:r>
              <a:rPr lang="en-US" b="0" i="0" dirty="0" smtClean="0">
                <a:solidFill>
                  <a:srgbClr val="333333"/>
                </a:solidFill>
                <a:effectLst/>
                <a:latin typeface="Roboto"/>
              </a:rPr>
              <a:t> we can select a specific </a:t>
            </a:r>
            <a:r>
              <a:rPr lang="en-US" b="0" i="0" dirty="0" err="1" smtClean="0">
                <a:solidFill>
                  <a:srgbClr val="333333"/>
                </a:solidFill>
                <a:effectLst/>
                <a:latin typeface="Roboto"/>
              </a:rPr>
              <a:t>fertiliser</a:t>
            </a:r>
            <a:r>
              <a:rPr lang="en-US" b="0" i="0" dirty="0" smtClean="0">
                <a:solidFill>
                  <a:srgbClr val="333333"/>
                </a:solidFill>
                <a:effectLst/>
                <a:latin typeface="Roboto"/>
              </a:rPr>
              <a:t> due to its nutrient specific nature</a:t>
            </a:r>
          </a:p>
          <a:p>
            <a:pPr algn="just">
              <a:buFont typeface="Arial" panose="020B0604020202020204" pitchFamily="34" charset="0"/>
              <a:buChar char="•"/>
            </a:pPr>
            <a:endParaRPr lang="en-US" b="0" i="0" dirty="0" smtClean="0">
              <a:solidFill>
                <a:srgbClr val="333333"/>
              </a:solidFill>
              <a:effectLst/>
              <a:latin typeface="Roboto"/>
            </a:endParaRPr>
          </a:p>
          <a:p>
            <a:pPr algn="just">
              <a:buFont typeface="Arial" panose="020B0604020202020204" pitchFamily="34" charset="0"/>
              <a:buChar char="•"/>
            </a:pPr>
            <a:r>
              <a:rPr lang="en-US" b="0" i="0" dirty="0" smtClean="0">
                <a:solidFill>
                  <a:srgbClr val="333333"/>
                </a:solidFill>
                <a:effectLst/>
                <a:latin typeface="Roboto"/>
              </a:rPr>
              <a:t>Water-soluble and can easily dissolve in the soil. Hence, they are easily absorbed by the plants</a:t>
            </a:r>
          </a:p>
          <a:p>
            <a:pPr algn="just">
              <a:buFont typeface="Arial" panose="020B0604020202020204" pitchFamily="34" charset="0"/>
              <a:buChar char="•"/>
            </a:pPr>
            <a:endParaRPr lang="en-US" b="0" i="0" dirty="0" smtClean="0">
              <a:solidFill>
                <a:srgbClr val="333333"/>
              </a:solidFill>
              <a:effectLst/>
              <a:latin typeface="Roboto"/>
            </a:endParaRPr>
          </a:p>
          <a:p>
            <a:pPr algn="just">
              <a:buFont typeface="Arial" panose="020B0604020202020204" pitchFamily="34" charset="0"/>
              <a:buChar char="•"/>
            </a:pPr>
            <a:r>
              <a:rPr lang="en-US" b="0" i="0" dirty="0" smtClean="0">
                <a:solidFill>
                  <a:srgbClr val="333333"/>
                </a:solidFill>
                <a:effectLst/>
                <a:latin typeface="Roboto"/>
              </a:rPr>
              <a:t>They have a rapid effect on the crops</a:t>
            </a:r>
          </a:p>
          <a:p>
            <a:pPr algn="just">
              <a:buFont typeface="Arial" panose="020B0604020202020204" pitchFamily="34" charset="0"/>
              <a:buChar char="•"/>
            </a:pPr>
            <a:endParaRPr lang="en-US" b="0" i="0" dirty="0" smtClean="0">
              <a:solidFill>
                <a:srgbClr val="333333"/>
              </a:solidFill>
              <a:effectLst/>
              <a:latin typeface="Roboto"/>
            </a:endParaRPr>
          </a:p>
          <a:p>
            <a:pPr algn="just">
              <a:buFont typeface="Arial" panose="020B0604020202020204" pitchFamily="34" charset="0"/>
              <a:buChar char="•"/>
            </a:pPr>
            <a:r>
              <a:rPr lang="en-US" b="0" i="0" dirty="0" smtClean="0">
                <a:solidFill>
                  <a:srgbClr val="333333"/>
                </a:solidFill>
                <a:effectLst/>
                <a:latin typeface="Roboto"/>
              </a:rPr>
              <a:t>Increase the crop yield and provide enough food to feed the large population</a:t>
            </a:r>
          </a:p>
          <a:p>
            <a:pPr algn="just">
              <a:buFont typeface="Arial" panose="020B0604020202020204" pitchFamily="34" charset="0"/>
              <a:buChar char="•"/>
            </a:pPr>
            <a:endParaRPr lang="en-US" b="0" i="0" dirty="0" smtClean="0">
              <a:solidFill>
                <a:srgbClr val="333333"/>
              </a:solidFill>
              <a:effectLst/>
              <a:latin typeface="Roboto"/>
            </a:endParaRPr>
          </a:p>
          <a:p>
            <a:pPr algn="just">
              <a:buFont typeface="Arial" panose="020B0604020202020204" pitchFamily="34" charset="0"/>
              <a:buChar char="•"/>
            </a:pPr>
            <a:r>
              <a:rPr lang="en-US" b="0" i="0" dirty="0" smtClean="0">
                <a:solidFill>
                  <a:srgbClr val="333333"/>
                </a:solidFill>
                <a:effectLst/>
                <a:latin typeface="Roboto"/>
              </a:rPr>
              <a:t>Predictable and reliable</a:t>
            </a:r>
            <a:endParaRPr lang="en-US" b="0" i="0" dirty="0">
              <a:solidFill>
                <a:srgbClr val="333333"/>
              </a:solidFill>
              <a:effectLst/>
              <a:latin typeface="Roboto"/>
            </a:endParaRPr>
          </a:p>
        </p:txBody>
      </p:sp>
      <p:sp>
        <p:nvSpPr>
          <p:cNvPr id="3" name="Rectangle 2"/>
          <p:cNvSpPr/>
          <p:nvPr/>
        </p:nvSpPr>
        <p:spPr>
          <a:xfrm>
            <a:off x="5610130" y="84860"/>
            <a:ext cx="6430979" cy="4801314"/>
          </a:xfrm>
          <a:prstGeom prst="rect">
            <a:avLst/>
          </a:prstGeom>
        </p:spPr>
        <p:txBody>
          <a:bodyPr wrap="square">
            <a:spAutoFit/>
          </a:bodyPr>
          <a:lstStyle/>
          <a:p>
            <a:pPr algn="ctr"/>
            <a:r>
              <a:rPr lang="en-US" b="0" i="0" dirty="0" smtClean="0">
                <a:solidFill>
                  <a:srgbClr val="813588"/>
                </a:solidFill>
                <a:effectLst/>
                <a:latin typeface="inherit"/>
              </a:rPr>
              <a:t>Disadvantages Of </a:t>
            </a:r>
            <a:r>
              <a:rPr lang="en-US" b="0" i="0" dirty="0" err="1" smtClean="0">
                <a:solidFill>
                  <a:srgbClr val="813588"/>
                </a:solidFill>
                <a:effectLst/>
                <a:latin typeface="inherit"/>
              </a:rPr>
              <a:t>Fertilisers</a:t>
            </a:r>
            <a:endParaRPr lang="en-US" b="0" i="0" dirty="0" smtClean="0">
              <a:solidFill>
                <a:srgbClr val="813588"/>
              </a:solidFill>
              <a:effectLst/>
              <a:latin typeface="inherit"/>
            </a:endParaRPr>
          </a:p>
          <a:p>
            <a:pPr algn="ctr"/>
            <a:endParaRPr lang="en-US" b="0" i="0" dirty="0" smtClean="0">
              <a:solidFill>
                <a:srgbClr val="813588"/>
              </a:solidFill>
              <a:effectLst/>
              <a:latin typeface="inherit"/>
            </a:endParaRPr>
          </a:p>
          <a:p>
            <a:pPr algn="just"/>
            <a:r>
              <a:rPr lang="en-US" b="0" i="0" dirty="0" err="1" smtClean="0">
                <a:solidFill>
                  <a:srgbClr val="333333"/>
                </a:solidFill>
                <a:effectLst/>
                <a:latin typeface="Roboto"/>
              </a:rPr>
              <a:t>Fertilisers</a:t>
            </a:r>
            <a:r>
              <a:rPr lang="en-US" b="0" i="0" dirty="0" smtClean="0">
                <a:solidFill>
                  <a:srgbClr val="333333"/>
                </a:solidFill>
                <a:effectLst/>
                <a:latin typeface="Roboto"/>
              </a:rPr>
              <a:t> have the following disadvantages:</a:t>
            </a:r>
          </a:p>
          <a:p>
            <a:pPr algn="just"/>
            <a:endParaRPr lang="en-US" b="0" i="0" dirty="0" smtClean="0">
              <a:solidFill>
                <a:srgbClr val="333333"/>
              </a:solidFill>
              <a:effectLst/>
              <a:latin typeface="Roboto"/>
            </a:endParaRPr>
          </a:p>
          <a:p>
            <a:pPr algn="just">
              <a:buFont typeface="Arial" panose="020B0604020202020204" pitchFamily="34" charset="0"/>
              <a:buChar char="•"/>
            </a:pPr>
            <a:r>
              <a:rPr lang="en-US" b="0" i="0" dirty="0" smtClean="0">
                <a:solidFill>
                  <a:srgbClr val="333333"/>
                </a:solidFill>
                <a:effectLst/>
                <a:latin typeface="Roboto"/>
              </a:rPr>
              <a:t>Expensive</a:t>
            </a:r>
          </a:p>
          <a:p>
            <a:pPr algn="just">
              <a:buFont typeface="Arial" panose="020B0604020202020204" pitchFamily="34" charset="0"/>
              <a:buChar char="•"/>
            </a:pPr>
            <a:endParaRPr lang="en-US" b="0" i="0" dirty="0" smtClean="0">
              <a:solidFill>
                <a:srgbClr val="333333"/>
              </a:solidFill>
              <a:effectLst/>
              <a:latin typeface="Roboto"/>
            </a:endParaRPr>
          </a:p>
          <a:p>
            <a:pPr algn="just">
              <a:buFont typeface="Arial" panose="020B0604020202020204" pitchFamily="34" charset="0"/>
              <a:buChar char="•"/>
            </a:pPr>
            <a:r>
              <a:rPr lang="en-US" b="0" i="0" dirty="0" smtClean="0">
                <a:solidFill>
                  <a:srgbClr val="333333"/>
                </a:solidFill>
                <a:effectLst/>
                <a:latin typeface="Roboto"/>
              </a:rPr>
              <a:t>The ingredients in the fertilizers are toxic to the skin and respiratory system</a:t>
            </a:r>
          </a:p>
          <a:p>
            <a:pPr algn="just">
              <a:buFont typeface="Arial" panose="020B0604020202020204" pitchFamily="34" charset="0"/>
              <a:buChar char="•"/>
            </a:pPr>
            <a:endParaRPr lang="en-US" b="0" i="0" dirty="0" smtClean="0">
              <a:solidFill>
                <a:srgbClr val="333333"/>
              </a:solidFill>
              <a:effectLst/>
              <a:latin typeface="Roboto"/>
            </a:endParaRPr>
          </a:p>
          <a:p>
            <a:pPr algn="just">
              <a:buFont typeface="Arial" panose="020B0604020202020204" pitchFamily="34" charset="0"/>
              <a:buChar char="•"/>
            </a:pPr>
            <a:r>
              <a:rPr lang="en-US" b="0" i="0" dirty="0" smtClean="0">
                <a:solidFill>
                  <a:srgbClr val="333333"/>
                </a:solidFill>
                <a:effectLst/>
                <a:latin typeface="Roboto"/>
              </a:rPr>
              <a:t>Excessive use of </a:t>
            </a:r>
            <a:r>
              <a:rPr lang="en-US" b="0" i="0" dirty="0" err="1" smtClean="0">
                <a:solidFill>
                  <a:srgbClr val="333333"/>
                </a:solidFill>
                <a:effectLst/>
                <a:latin typeface="Roboto"/>
              </a:rPr>
              <a:t>fertilisers</a:t>
            </a:r>
            <a:r>
              <a:rPr lang="en-US" b="0" i="0" dirty="0" smtClean="0">
                <a:solidFill>
                  <a:srgbClr val="333333"/>
                </a:solidFill>
                <a:effectLst/>
                <a:latin typeface="Roboto"/>
              </a:rPr>
              <a:t> damages the plants and reduces soil fertility</a:t>
            </a:r>
          </a:p>
          <a:p>
            <a:pPr algn="just">
              <a:buFont typeface="Arial" panose="020B0604020202020204" pitchFamily="34" charset="0"/>
              <a:buChar char="•"/>
            </a:pPr>
            <a:endParaRPr lang="en-US" b="0" i="0" dirty="0" smtClean="0">
              <a:solidFill>
                <a:srgbClr val="333333"/>
              </a:solidFill>
              <a:effectLst/>
              <a:latin typeface="Roboto"/>
            </a:endParaRPr>
          </a:p>
          <a:p>
            <a:pPr algn="just">
              <a:buFont typeface="Arial" panose="020B0604020202020204" pitchFamily="34" charset="0"/>
              <a:buChar char="•"/>
            </a:pPr>
            <a:r>
              <a:rPr lang="en-US" b="0" i="0" dirty="0" smtClean="0">
                <a:solidFill>
                  <a:srgbClr val="333333"/>
                </a:solidFill>
                <a:effectLst/>
                <a:latin typeface="Roboto"/>
              </a:rPr>
              <a:t>Leaching occurs and the </a:t>
            </a:r>
            <a:r>
              <a:rPr lang="en-US" b="0" i="0" dirty="0" err="1" smtClean="0">
                <a:solidFill>
                  <a:srgbClr val="333333"/>
                </a:solidFill>
                <a:effectLst/>
                <a:latin typeface="Roboto"/>
              </a:rPr>
              <a:t>fertilisers</a:t>
            </a:r>
            <a:r>
              <a:rPr lang="en-US" b="0" i="0" dirty="0" smtClean="0">
                <a:solidFill>
                  <a:srgbClr val="333333"/>
                </a:solidFill>
                <a:effectLst/>
                <a:latin typeface="Roboto"/>
              </a:rPr>
              <a:t> reach the rivers causing eutrophication</a:t>
            </a:r>
          </a:p>
          <a:p>
            <a:pPr algn="just">
              <a:buFont typeface="Arial" panose="020B0604020202020204" pitchFamily="34" charset="0"/>
              <a:buChar char="•"/>
            </a:pPr>
            <a:endParaRPr lang="en-US" b="0" i="0" dirty="0" smtClean="0">
              <a:solidFill>
                <a:srgbClr val="333333"/>
              </a:solidFill>
              <a:effectLst/>
              <a:latin typeface="Roboto"/>
            </a:endParaRPr>
          </a:p>
          <a:p>
            <a:pPr algn="just">
              <a:buFont typeface="Arial" panose="020B0604020202020204" pitchFamily="34" charset="0"/>
              <a:buChar char="•"/>
            </a:pPr>
            <a:r>
              <a:rPr lang="en-US" b="0" i="0" dirty="0" smtClean="0">
                <a:solidFill>
                  <a:srgbClr val="333333"/>
                </a:solidFill>
                <a:effectLst/>
                <a:latin typeface="Roboto"/>
              </a:rPr>
              <a:t>Long term use reduces the microbial activity and disturbs the pH of the soil</a:t>
            </a:r>
            <a:endParaRPr lang="en-US" b="0" i="0" dirty="0">
              <a:solidFill>
                <a:srgbClr val="333333"/>
              </a:solidFill>
              <a:effectLst/>
              <a:latin typeface="Roboto"/>
            </a:endParaRPr>
          </a:p>
        </p:txBody>
      </p:sp>
    </p:spTree>
    <p:extLst>
      <p:ext uri="{BB962C8B-B14F-4D97-AF65-F5344CB8AC3E}">
        <p14:creationId xmlns:p14="http://schemas.microsoft.com/office/powerpoint/2010/main" val="4132162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796" y="416458"/>
            <a:ext cx="10637822" cy="5139869"/>
          </a:xfrm>
          <a:prstGeom prst="rect">
            <a:avLst/>
          </a:prstGeom>
        </p:spPr>
        <p:txBody>
          <a:bodyPr wrap="square">
            <a:spAutoFit/>
          </a:bodyPr>
          <a:lstStyle/>
          <a:p>
            <a:pPr algn="ctr"/>
            <a:r>
              <a:rPr lang="en-US" sz="2800" b="0" i="0" dirty="0" smtClean="0">
                <a:solidFill>
                  <a:srgbClr val="813588"/>
                </a:solidFill>
                <a:effectLst/>
                <a:latin typeface="inherit"/>
              </a:rPr>
              <a:t>Uses Of </a:t>
            </a:r>
            <a:r>
              <a:rPr lang="en-US" sz="2800" b="0" i="0" dirty="0" err="1" smtClean="0">
                <a:solidFill>
                  <a:srgbClr val="813588"/>
                </a:solidFill>
                <a:effectLst/>
                <a:latin typeface="inherit"/>
              </a:rPr>
              <a:t>Fertilisers</a:t>
            </a:r>
            <a:endParaRPr lang="en-US" sz="2800" b="0" i="0" dirty="0" smtClean="0">
              <a:solidFill>
                <a:srgbClr val="813588"/>
              </a:solidFill>
              <a:effectLst/>
              <a:latin typeface="inherit"/>
            </a:endParaRPr>
          </a:p>
          <a:p>
            <a:pPr algn="ctr"/>
            <a:endParaRPr lang="en-US" sz="2000" b="0" i="0" dirty="0" smtClean="0">
              <a:solidFill>
                <a:srgbClr val="813588"/>
              </a:solidFill>
              <a:effectLst/>
              <a:latin typeface="inherit"/>
            </a:endParaRPr>
          </a:p>
          <a:p>
            <a:pPr algn="just"/>
            <a:r>
              <a:rPr lang="en-US" sz="2800" b="0" i="0" dirty="0" err="1" smtClean="0">
                <a:solidFill>
                  <a:srgbClr val="333333"/>
                </a:solidFill>
                <a:effectLst/>
                <a:latin typeface="Roboto"/>
              </a:rPr>
              <a:t>Fertilisers</a:t>
            </a:r>
            <a:r>
              <a:rPr lang="en-US" sz="2800" b="0" i="0" dirty="0" smtClean="0">
                <a:solidFill>
                  <a:srgbClr val="333333"/>
                </a:solidFill>
                <a:effectLst/>
                <a:latin typeface="Roboto"/>
              </a:rPr>
              <a:t> are used for various purposes. The uses of </a:t>
            </a:r>
            <a:r>
              <a:rPr lang="en-US" sz="2800" b="0" i="0" dirty="0" err="1" smtClean="0">
                <a:solidFill>
                  <a:srgbClr val="333333"/>
                </a:solidFill>
                <a:effectLst/>
                <a:latin typeface="Roboto"/>
              </a:rPr>
              <a:t>fertilisers</a:t>
            </a:r>
            <a:r>
              <a:rPr lang="en-US" sz="2800" b="0" i="0" dirty="0" smtClean="0">
                <a:solidFill>
                  <a:srgbClr val="333333"/>
                </a:solidFill>
                <a:effectLst/>
                <a:latin typeface="Roboto"/>
              </a:rPr>
              <a:t> are mentioned below:</a:t>
            </a:r>
          </a:p>
          <a:p>
            <a:pPr lvl="1" algn="just">
              <a:buFont typeface="Arial" panose="020B0604020202020204" pitchFamily="34" charset="0"/>
              <a:buChar char="•"/>
            </a:pPr>
            <a:r>
              <a:rPr lang="en-US" sz="2800" b="0" i="0" dirty="0" smtClean="0">
                <a:solidFill>
                  <a:srgbClr val="333333"/>
                </a:solidFill>
                <a:effectLst/>
                <a:latin typeface="Roboto"/>
              </a:rPr>
              <a:t>Used to provide additional nutrients to the plants</a:t>
            </a:r>
          </a:p>
          <a:p>
            <a:pPr lvl="1" algn="just">
              <a:buFont typeface="Arial" panose="020B0604020202020204" pitchFamily="34" charset="0"/>
              <a:buChar char="•"/>
            </a:pPr>
            <a:r>
              <a:rPr lang="en-US" sz="2800" b="0" i="0" dirty="0" smtClean="0">
                <a:solidFill>
                  <a:srgbClr val="333333"/>
                </a:solidFill>
                <a:effectLst/>
                <a:latin typeface="Roboto"/>
              </a:rPr>
              <a:t>They are added to improve the yield of the crops</a:t>
            </a:r>
          </a:p>
          <a:p>
            <a:pPr lvl="1" algn="just">
              <a:buFont typeface="Arial" panose="020B0604020202020204" pitchFamily="34" charset="0"/>
              <a:buChar char="•"/>
            </a:pPr>
            <a:r>
              <a:rPr lang="en-US" sz="2800" b="0" i="0" dirty="0" smtClean="0">
                <a:solidFill>
                  <a:srgbClr val="333333"/>
                </a:solidFill>
                <a:effectLst/>
                <a:latin typeface="Roboto"/>
              </a:rPr>
              <a:t>Nitrogen-rich </a:t>
            </a:r>
            <a:r>
              <a:rPr lang="en-US" sz="2800" b="0" i="0" dirty="0" err="1" smtClean="0">
                <a:solidFill>
                  <a:srgbClr val="333333"/>
                </a:solidFill>
                <a:effectLst/>
                <a:latin typeface="Roboto"/>
              </a:rPr>
              <a:t>fertilisers</a:t>
            </a:r>
            <a:r>
              <a:rPr lang="en-US" sz="2800" b="0" i="0" dirty="0" smtClean="0">
                <a:solidFill>
                  <a:srgbClr val="333333"/>
                </a:solidFill>
                <a:effectLst/>
                <a:latin typeface="Roboto"/>
              </a:rPr>
              <a:t> are used for the greening of lawns</a:t>
            </a:r>
          </a:p>
          <a:p>
            <a:pPr lvl="1" algn="just">
              <a:buFont typeface="Arial" panose="020B0604020202020204" pitchFamily="34" charset="0"/>
              <a:buChar char="•"/>
            </a:pPr>
            <a:r>
              <a:rPr lang="en-US" sz="2800" b="0" i="0" dirty="0" smtClean="0">
                <a:solidFill>
                  <a:srgbClr val="333333"/>
                </a:solidFill>
                <a:effectLst/>
                <a:latin typeface="Roboto"/>
              </a:rPr>
              <a:t>Organic </a:t>
            </a:r>
            <a:r>
              <a:rPr lang="en-US" sz="2800" b="0" i="0" dirty="0" err="1" smtClean="0">
                <a:solidFill>
                  <a:srgbClr val="333333"/>
                </a:solidFill>
                <a:effectLst/>
                <a:latin typeface="Roboto"/>
              </a:rPr>
              <a:t>fertilisers</a:t>
            </a:r>
            <a:r>
              <a:rPr lang="en-US" sz="2800" b="0" i="0" dirty="0" smtClean="0">
                <a:solidFill>
                  <a:srgbClr val="333333"/>
                </a:solidFill>
                <a:effectLst/>
                <a:latin typeface="Roboto"/>
              </a:rPr>
              <a:t> improve the texture and fertility of the soil</a:t>
            </a:r>
          </a:p>
          <a:p>
            <a:pPr lvl="1" algn="just">
              <a:buFont typeface="Arial" panose="020B0604020202020204" pitchFamily="34" charset="0"/>
              <a:buChar char="•"/>
            </a:pPr>
            <a:r>
              <a:rPr lang="en-US" sz="2800" b="0" i="0" dirty="0" smtClean="0">
                <a:solidFill>
                  <a:srgbClr val="333333"/>
                </a:solidFill>
                <a:effectLst/>
                <a:latin typeface="Roboto"/>
              </a:rPr>
              <a:t>Gardeners use </a:t>
            </a:r>
            <a:r>
              <a:rPr lang="en-US" sz="2800" b="0" i="0" dirty="0" err="1" smtClean="0">
                <a:solidFill>
                  <a:srgbClr val="333333"/>
                </a:solidFill>
                <a:effectLst/>
                <a:latin typeface="Roboto"/>
              </a:rPr>
              <a:t>fertilisers</a:t>
            </a:r>
            <a:r>
              <a:rPr lang="en-US" sz="2800" b="0" i="0" dirty="0" smtClean="0">
                <a:solidFill>
                  <a:srgbClr val="333333"/>
                </a:solidFill>
                <a:effectLst/>
                <a:latin typeface="Roboto"/>
              </a:rPr>
              <a:t> to address certain needs of the plants such as nutritional needs</a:t>
            </a:r>
          </a:p>
          <a:p>
            <a:pPr lvl="1" algn="just">
              <a:buFont typeface="Arial" panose="020B0604020202020204" pitchFamily="34" charset="0"/>
              <a:buChar char="•"/>
            </a:pPr>
            <a:r>
              <a:rPr lang="en-US" sz="2800" b="0" i="0" dirty="0" err="1" smtClean="0">
                <a:solidFill>
                  <a:srgbClr val="333333"/>
                </a:solidFill>
                <a:effectLst/>
                <a:latin typeface="Roboto"/>
              </a:rPr>
              <a:t>Fertilisers</a:t>
            </a:r>
            <a:r>
              <a:rPr lang="en-US" sz="2800" b="0" i="0" dirty="0" smtClean="0">
                <a:solidFill>
                  <a:srgbClr val="333333"/>
                </a:solidFill>
                <a:effectLst/>
                <a:latin typeface="Roboto"/>
              </a:rPr>
              <a:t> are added to potted plants to replace the lost nutrients</a:t>
            </a:r>
            <a:endParaRPr lang="en-US" sz="2800" b="0" i="0" dirty="0">
              <a:solidFill>
                <a:srgbClr val="333333"/>
              </a:solidFill>
              <a:effectLst/>
              <a:latin typeface="Roboto"/>
            </a:endParaRPr>
          </a:p>
        </p:txBody>
      </p:sp>
    </p:spTree>
    <p:extLst>
      <p:ext uri="{BB962C8B-B14F-4D97-AF65-F5344CB8AC3E}">
        <p14:creationId xmlns:p14="http://schemas.microsoft.com/office/powerpoint/2010/main" val="2497323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689" y="244536"/>
            <a:ext cx="11334939" cy="6186309"/>
          </a:xfrm>
          <a:prstGeom prst="rect">
            <a:avLst/>
          </a:prstGeom>
        </p:spPr>
        <p:txBody>
          <a:bodyPr wrap="square">
            <a:spAutoFit/>
          </a:bodyPr>
          <a:lstStyle/>
          <a:p>
            <a:pPr algn="ctr"/>
            <a:endParaRPr lang="en-US" b="0" i="0" dirty="0" smtClean="0">
              <a:solidFill>
                <a:srgbClr val="813588"/>
              </a:solidFill>
              <a:effectLst/>
              <a:latin typeface="inherit"/>
            </a:endParaRPr>
          </a:p>
          <a:p>
            <a:pPr algn="ctr"/>
            <a:r>
              <a:rPr lang="en-US" b="0" i="0" dirty="0" smtClean="0">
                <a:solidFill>
                  <a:srgbClr val="813588"/>
                </a:solidFill>
                <a:effectLst/>
                <a:latin typeface="inherit"/>
              </a:rPr>
              <a:t>Importance Of Fertilizers</a:t>
            </a:r>
          </a:p>
          <a:p>
            <a:pPr algn="ctr"/>
            <a:endParaRPr lang="en-US" b="0" i="0" dirty="0" smtClean="0">
              <a:solidFill>
                <a:srgbClr val="813588"/>
              </a:solidFill>
              <a:effectLst/>
              <a:latin typeface="inherit"/>
            </a:endParaRPr>
          </a:p>
          <a:p>
            <a:pPr algn="just"/>
            <a:r>
              <a:rPr lang="en-US" b="0" i="0" dirty="0" smtClean="0">
                <a:solidFill>
                  <a:srgbClr val="333333"/>
                </a:solidFill>
                <a:effectLst/>
                <a:latin typeface="Roboto"/>
              </a:rPr>
              <a:t>With such limited resources, it is quite challenging to meet the demands of the expanding population. Agriculture output has declined due to pests, a shortage of fertilizers, and declining soil fertility. The significance of fertilizers in agriculture has expanded as a result.</a:t>
            </a:r>
          </a:p>
          <a:p>
            <a:pPr algn="just"/>
            <a:endParaRPr lang="en-US" b="0" i="0" dirty="0" smtClean="0">
              <a:solidFill>
                <a:srgbClr val="333333"/>
              </a:solidFill>
              <a:effectLst/>
              <a:latin typeface="Roboto"/>
            </a:endParaRPr>
          </a:p>
          <a:p>
            <a:pPr algn="just"/>
            <a:r>
              <a:rPr lang="en-US" b="0" i="0" dirty="0" smtClean="0">
                <a:solidFill>
                  <a:srgbClr val="333333"/>
                </a:solidFill>
                <a:effectLst/>
                <a:latin typeface="Roboto"/>
              </a:rPr>
              <a:t>Fertilizers can be essential to plants in the following ways:</a:t>
            </a:r>
          </a:p>
          <a:p>
            <a:pPr lvl="1" algn="just">
              <a:buFont typeface="Arial" panose="020B0604020202020204" pitchFamily="34" charset="0"/>
              <a:buChar char="•"/>
            </a:pPr>
            <a:r>
              <a:rPr lang="en-US" b="0" i="0" dirty="0" smtClean="0">
                <a:solidFill>
                  <a:srgbClr val="333333"/>
                </a:solidFill>
                <a:effectLst/>
                <a:latin typeface="Roboto"/>
              </a:rPr>
              <a:t>Fertilizers make plants more resistant to pests. As a result, they are using fewer insecticides and herbicides, which results in healthier crops. Hence, fewer illnesses are present, giving the crops an aesthetic value.</a:t>
            </a:r>
          </a:p>
          <a:p>
            <a:pPr lvl="1" algn="just">
              <a:buFont typeface="Arial" panose="020B0604020202020204" pitchFamily="34" charset="0"/>
              <a:buChar char="•"/>
            </a:pPr>
            <a:r>
              <a:rPr lang="en-US" b="0" i="0" dirty="0" smtClean="0">
                <a:solidFill>
                  <a:srgbClr val="333333"/>
                </a:solidFill>
                <a:effectLst/>
                <a:latin typeface="Roboto"/>
              </a:rPr>
              <a:t>Fertilizers improve the water holding capacity of the plants and increase root depth.</a:t>
            </a:r>
          </a:p>
          <a:p>
            <a:pPr lvl="1" algn="just">
              <a:buFont typeface="Arial" panose="020B0604020202020204" pitchFamily="34" charset="0"/>
              <a:buChar char="•"/>
            </a:pPr>
            <a:r>
              <a:rPr lang="en-US" b="0" i="0" dirty="0" smtClean="0">
                <a:solidFill>
                  <a:srgbClr val="333333"/>
                </a:solidFill>
                <a:effectLst/>
                <a:latin typeface="Roboto"/>
              </a:rPr>
              <a:t>The potassium content present in the fertilizers strengthens the straws and stalks of the plants.</a:t>
            </a:r>
          </a:p>
          <a:p>
            <a:pPr lvl="1" algn="just">
              <a:buFont typeface="Arial" panose="020B0604020202020204" pitchFamily="34" charset="0"/>
              <a:buChar char="•"/>
            </a:pPr>
            <a:r>
              <a:rPr lang="en-US" b="0" i="0" dirty="0" smtClean="0">
                <a:solidFill>
                  <a:srgbClr val="333333"/>
                </a:solidFill>
                <a:effectLst/>
                <a:latin typeface="Roboto"/>
              </a:rPr>
              <a:t>The phosphorus present in the fertilizers helps in faster development of roots and formation of seeds in plants.</a:t>
            </a:r>
          </a:p>
          <a:p>
            <a:pPr lvl="1" algn="just">
              <a:buFont typeface="Arial" panose="020B0604020202020204" pitchFamily="34" charset="0"/>
              <a:buChar char="•"/>
            </a:pPr>
            <a:r>
              <a:rPr lang="en-US" b="0" i="0" dirty="0" smtClean="0">
                <a:solidFill>
                  <a:srgbClr val="333333"/>
                </a:solidFill>
                <a:effectLst/>
                <a:latin typeface="Roboto"/>
              </a:rPr>
              <a:t>Nitrogen in the fertilizers promotes plant growth, which is seen in the green </a:t>
            </a:r>
            <a:r>
              <a:rPr lang="en-US" b="0" i="0" dirty="0" err="1" smtClean="0">
                <a:solidFill>
                  <a:srgbClr val="333333"/>
                </a:solidFill>
                <a:effectLst/>
                <a:latin typeface="Roboto"/>
              </a:rPr>
              <a:t>colour</a:t>
            </a:r>
            <a:r>
              <a:rPr lang="en-US" b="0" i="0" dirty="0" smtClean="0">
                <a:solidFill>
                  <a:srgbClr val="333333"/>
                </a:solidFill>
                <a:effectLst/>
                <a:latin typeface="Roboto"/>
              </a:rPr>
              <a:t> of the plants</a:t>
            </a:r>
          </a:p>
          <a:p>
            <a:pPr lvl="1" algn="just">
              <a:buFont typeface="Arial" panose="020B0604020202020204" pitchFamily="34" charset="0"/>
              <a:buChar char="•"/>
            </a:pPr>
            <a:endParaRPr lang="en-US" b="0" i="0" dirty="0" smtClean="0">
              <a:solidFill>
                <a:srgbClr val="333333"/>
              </a:solidFill>
              <a:effectLst/>
              <a:latin typeface="Roboto"/>
            </a:endParaRPr>
          </a:p>
          <a:p>
            <a:pPr algn="just"/>
            <a:r>
              <a:rPr lang="en-US" b="0" i="0" dirty="0" smtClean="0">
                <a:solidFill>
                  <a:srgbClr val="333333"/>
                </a:solidFill>
                <a:effectLst/>
                <a:latin typeface="Roboto"/>
              </a:rPr>
              <a:t>Since chemical fertilizers adversely affect soil fertility, </a:t>
            </a:r>
            <a:r>
              <a:rPr lang="en-US" b="0" i="0" u="none" strike="noStrike" dirty="0" smtClean="0">
                <a:solidFill>
                  <a:srgbClr val="73AD21"/>
                </a:solidFill>
                <a:effectLst/>
                <a:latin typeface="Roboto"/>
                <a:hlinkClick r:id="rId2"/>
              </a:rPr>
              <a:t>bio fertilizers</a:t>
            </a:r>
            <a:r>
              <a:rPr lang="en-US" b="0" i="0" dirty="0" smtClean="0">
                <a:solidFill>
                  <a:srgbClr val="333333"/>
                </a:solidFill>
                <a:effectLst/>
                <a:latin typeface="Roboto"/>
              </a:rPr>
              <a:t> were brought into use. These are substances that contain living or latent cells, and even micro-organisms. They provide the soil with the necessary nutrients and microbes for the growth of the plants. They help the soil to retain its fertility. They are environment-friendly and also destroy pathogenic components responsible for causing disease in plants. </a:t>
            </a:r>
            <a:r>
              <a:rPr lang="en-US" b="1" i="0" dirty="0" err="1" smtClean="0">
                <a:solidFill>
                  <a:srgbClr val="333333"/>
                </a:solidFill>
                <a:effectLst/>
                <a:latin typeface="Roboto"/>
              </a:rPr>
              <a:t>Acetobacter</a:t>
            </a:r>
            <a:r>
              <a:rPr lang="en-US" b="1" i="0" dirty="0" smtClean="0">
                <a:solidFill>
                  <a:srgbClr val="333333"/>
                </a:solidFill>
                <a:effectLst/>
                <a:latin typeface="Roboto"/>
              </a:rPr>
              <a:t> </a:t>
            </a:r>
            <a:r>
              <a:rPr lang="en-US" b="0" i="0" dirty="0" smtClean="0">
                <a:solidFill>
                  <a:srgbClr val="333333"/>
                </a:solidFill>
                <a:effectLst/>
                <a:latin typeface="Roboto"/>
              </a:rPr>
              <a:t>and</a:t>
            </a:r>
            <a:r>
              <a:rPr lang="en-US" b="1" i="0" dirty="0" smtClean="0">
                <a:solidFill>
                  <a:srgbClr val="333333"/>
                </a:solidFill>
                <a:effectLst/>
                <a:latin typeface="Roboto"/>
              </a:rPr>
              <a:t> Rhizobium</a:t>
            </a:r>
            <a:r>
              <a:rPr lang="en-US" b="0" i="0" dirty="0" smtClean="0">
                <a:solidFill>
                  <a:srgbClr val="333333"/>
                </a:solidFill>
                <a:effectLst/>
                <a:latin typeface="Roboto"/>
              </a:rPr>
              <a:t> are two such widely used </a:t>
            </a:r>
            <a:r>
              <a:rPr lang="en-US" b="0" i="0" dirty="0" err="1" smtClean="0">
                <a:solidFill>
                  <a:srgbClr val="333333"/>
                </a:solidFill>
                <a:effectLst/>
                <a:latin typeface="Roboto"/>
              </a:rPr>
              <a:t>biofertilisers</a:t>
            </a:r>
            <a:r>
              <a:rPr lang="en-US" b="0" i="0" dirty="0" smtClean="0">
                <a:solidFill>
                  <a:srgbClr val="333333"/>
                </a:solidFill>
                <a:effectLst/>
                <a:latin typeface="Roboto"/>
              </a:rPr>
              <a:t>.</a:t>
            </a:r>
            <a:endParaRPr lang="en-US" b="0" i="0" dirty="0">
              <a:solidFill>
                <a:srgbClr val="333333"/>
              </a:solidFill>
              <a:effectLst/>
              <a:latin typeface="Roboto"/>
            </a:endParaRPr>
          </a:p>
        </p:txBody>
      </p:sp>
    </p:spTree>
    <p:extLst>
      <p:ext uri="{BB962C8B-B14F-4D97-AF65-F5344CB8AC3E}">
        <p14:creationId xmlns:p14="http://schemas.microsoft.com/office/powerpoint/2010/main" val="3912192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TotalTime>
  <Words>592</Words>
  <Application>Microsoft Office PowerPoint</Application>
  <PresentationFormat>Widescreen</PresentationFormat>
  <Paragraphs>84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Bookman Old Style</vt:lpstr>
      <vt:lpstr>inherit</vt:lpstr>
      <vt:lpstr>Roboto</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6</cp:revision>
  <dcterms:created xsi:type="dcterms:W3CDTF">2023-03-01T07:37:34Z</dcterms:created>
  <dcterms:modified xsi:type="dcterms:W3CDTF">2023-03-01T09:06:43Z</dcterms:modified>
</cp:coreProperties>
</file>