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6" r:id="rId2"/>
    <p:sldId id="287" r:id="rId3"/>
    <p:sldId id="256" r:id="rId4"/>
    <p:sldId id="264" r:id="rId5"/>
    <p:sldId id="266" r:id="rId6"/>
    <p:sldId id="265" r:id="rId7"/>
    <p:sldId id="267" r:id="rId8"/>
    <p:sldId id="268" r:id="rId9"/>
    <p:sldId id="269" r:id="rId10"/>
    <p:sldId id="271" r:id="rId11"/>
    <p:sldId id="270" r:id="rId12"/>
    <p:sldId id="272" r:id="rId13"/>
    <p:sldId id="277" r:id="rId14"/>
    <p:sldId id="273" r:id="rId15"/>
    <p:sldId id="274" r:id="rId16"/>
    <p:sldId id="275" r:id="rId17"/>
    <p:sldId id="276" r:id="rId18"/>
    <p:sldId id="278" r:id="rId19"/>
    <p:sldId id="282" r:id="rId20"/>
    <p:sldId id="281" r:id="rId21"/>
    <p:sldId id="279" r:id="rId22"/>
    <p:sldId id="283" r:id="rId23"/>
    <p:sldId id="284" r:id="rId24"/>
    <p:sldId id="280" r:id="rId25"/>
    <p:sldId id="28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40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5E6ED8-77D0-426E-BAA2-CD87ACCA6E5B}" type="datetimeFigureOut">
              <a:rPr lang="en-US" smtClean="0"/>
              <a:pPr/>
              <a:t>5/23/2023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EB6AA1-1A0E-4AE2-8F94-A58D56A75E1C}" type="slidenum">
              <a:rPr lang="en-US" smtClean="0"/>
              <a:pPr/>
              <a:t>‹#›</a:t>
            </a:fld>
            <a:endParaRPr lang="en-US"/>
          </a:p>
        </p:txBody>
      </p:sp>
    </p:spTree>
    <p:extLst>
      <p:ext uri="{BB962C8B-B14F-4D97-AF65-F5344CB8AC3E}">
        <p14:creationId xmlns:p14="http://schemas.microsoft.com/office/powerpoint/2010/main" val="413137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EB6AA1-1A0E-4AE2-8F94-A58D56A75E1C}"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01BAE2-BA6E-47B6-9059-1D340524EA1D}" type="datetimeFigureOut">
              <a:rPr lang="en-US" smtClean="0"/>
              <a:pPr/>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8145C-62BE-4BDB-8242-7B42DF42D21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01BAE2-BA6E-47B6-9059-1D340524EA1D}" type="datetimeFigureOut">
              <a:rPr lang="en-US" smtClean="0"/>
              <a:pPr/>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8145C-62BE-4BDB-8242-7B42DF42D2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01BAE2-BA6E-47B6-9059-1D340524EA1D}" type="datetimeFigureOut">
              <a:rPr lang="en-US" smtClean="0"/>
              <a:pPr/>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8145C-62BE-4BDB-8242-7B42DF42D21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01BAE2-BA6E-47B6-9059-1D340524EA1D}" type="datetimeFigureOut">
              <a:rPr lang="en-US" smtClean="0"/>
              <a:pPr/>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8145C-62BE-4BDB-8242-7B42DF42D21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01BAE2-BA6E-47B6-9059-1D340524EA1D}" type="datetimeFigureOut">
              <a:rPr lang="en-US" smtClean="0"/>
              <a:pPr/>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8145C-62BE-4BDB-8242-7B42DF42D21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01BAE2-BA6E-47B6-9059-1D340524EA1D}" type="datetimeFigureOut">
              <a:rPr lang="en-US" smtClean="0"/>
              <a:pPr/>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8145C-62BE-4BDB-8242-7B42DF42D21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01BAE2-BA6E-47B6-9059-1D340524EA1D}" type="datetimeFigureOut">
              <a:rPr lang="en-US" smtClean="0"/>
              <a:pPr/>
              <a:t>5/23/2023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58145C-62BE-4BDB-8242-7B42DF42D21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01BAE2-BA6E-47B6-9059-1D340524EA1D}" type="datetimeFigureOut">
              <a:rPr lang="en-US" smtClean="0"/>
              <a:pPr/>
              <a:t>5/23/2023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58145C-62BE-4BDB-8242-7B42DF42D21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01BAE2-BA6E-47B6-9059-1D340524EA1D}" type="datetimeFigureOut">
              <a:rPr lang="en-US" smtClean="0"/>
              <a:pPr/>
              <a:t>5/23/2023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58145C-62BE-4BDB-8242-7B42DF42D2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01BAE2-BA6E-47B6-9059-1D340524EA1D}" type="datetimeFigureOut">
              <a:rPr lang="en-US" smtClean="0"/>
              <a:pPr/>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8145C-62BE-4BDB-8242-7B42DF42D21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01BAE2-BA6E-47B6-9059-1D340524EA1D}" type="datetimeFigureOut">
              <a:rPr lang="en-US" smtClean="0"/>
              <a:pPr/>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8145C-62BE-4BDB-8242-7B42DF42D21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01BAE2-BA6E-47B6-9059-1D340524EA1D}" type="datetimeFigureOut">
              <a:rPr lang="en-US" smtClean="0"/>
              <a:pPr/>
              <a:t>5/23/2023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58145C-62BE-4BDB-8242-7B42DF42D21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en.wikipedia.org/wiki/Public_domain"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Genetic_engineering" TargetMode="External"/><Relationship Id="rId7" Type="http://schemas.openxmlformats.org/officeDocument/2006/relationships/image" Target="../media/image8.jpeg"/><Relationship Id="rId2" Type="http://schemas.openxmlformats.org/officeDocument/2006/relationships/hyperlink" Target="https://en.wikipedia.org/wiki/Oryza_sativa" TargetMode="External"/><Relationship Id="rId1" Type="http://schemas.openxmlformats.org/officeDocument/2006/relationships/slideLayout" Target="../slideLayouts/slideLayout7.xml"/><Relationship Id="rId6" Type="http://schemas.openxmlformats.org/officeDocument/2006/relationships/hyperlink" Target="https://en.wikipedia.org/wiki/Retinol" TargetMode="External"/><Relationship Id="rId5" Type="http://schemas.openxmlformats.org/officeDocument/2006/relationships/hyperlink" Target="https://en.wikipedia.org/wiki/Beta-carotene" TargetMode="External"/><Relationship Id="rId4" Type="http://schemas.openxmlformats.org/officeDocument/2006/relationships/hyperlink" Target="https://en.wikipedia.org/wiki/Biosynthesis"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en.wikipedia.org/wiki/Erwinia" TargetMode="External"/><Relationship Id="rId13" Type="http://schemas.openxmlformats.org/officeDocument/2006/relationships/hyperlink" Target="https://en.wikipedia.org/wiki/Enzyme" TargetMode="External"/><Relationship Id="rId3" Type="http://schemas.openxmlformats.org/officeDocument/2006/relationships/hyperlink" Target="https://en.wikipedia.org/wiki/Transformation_(genetics)" TargetMode="External"/><Relationship Id="rId7" Type="http://schemas.openxmlformats.org/officeDocument/2006/relationships/hyperlink" Target="https://en.wikipedia.org/wiki/Phytoene_desaturase_(lycopene-forming)" TargetMode="External"/><Relationship Id="rId12" Type="http://schemas.openxmlformats.org/officeDocument/2006/relationships/hyperlink" Target="https://en.wikipedia.org/wiki/Carotenoid" TargetMode="External"/><Relationship Id="rId17" Type="http://schemas.openxmlformats.org/officeDocument/2006/relationships/image" Target="../media/image11.png"/><Relationship Id="rId2" Type="http://schemas.openxmlformats.org/officeDocument/2006/relationships/image" Target="../media/image9.png"/><Relationship Id="rId16" Type="http://schemas.openxmlformats.org/officeDocument/2006/relationships/hyperlink" Target="https://en.wikipedia.org/wiki/Retinol" TargetMode="External"/><Relationship Id="rId1" Type="http://schemas.openxmlformats.org/officeDocument/2006/relationships/slideLayout" Target="../slideLayouts/slideLayout7.xml"/><Relationship Id="rId6" Type="http://schemas.openxmlformats.org/officeDocument/2006/relationships/hyperlink" Target="https://en.wikipedia.org/wiki/Narcissus_pseudonarcissus" TargetMode="External"/><Relationship Id="rId11" Type="http://schemas.openxmlformats.org/officeDocument/2006/relationships/image" Target="../media/image10.jpeg"/><Relationship Id="rId5" Type="http://schemas.openxmlformats.org/officeDocument/2006/relationships/hyperlink" Target="https://en.wikipedia.org/wiki/Daffodil" TargetMode="External"/><Relationship Id="rId15" Type="http://schemas.openxmlformats.org/officeDocument/2006/relationships/hyperlink" Target="https://en.wikipedia.org/wiki/Geranylgeranyl_diphosphate" TargetMode="External"/><Relationship Id="rId10" Type="http://schemas.openxmlformats.org/officeDocument/2006/relationships/hyperlink" Target="https://en.wikipedia.org/wiki/Lycopene_beta-cyclase" TargetMode="External"/><Relationship Id="rId4" Type="http://schemas.openxmlformats.org/officeDocument/2006/relationships/hyperlink" Target="https://en.wikipedia.org/wiki/Phytoene_synthase" TargetMode="External"/><Relationship Id="rId9" Type="http://schemas.openxmlformats.org/officeDocument/2006/relationships/hyperlink" Target="https://en.wikipedia.org/w/index.php?title=Erwinia_uredovora&amp;action=edit&amp;redlink=1" TargetMode="External"/><Relationship Id="rId14" Type="http://schemas.openxmlformats.org/officeDocument/2006/relationships/hyperlink" Target="https://en.wikipedia.org/wiki/Endosper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Biofue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en.wikipedia.org/wiki/Jatropha"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Phenylalanine" TargetMode="External"/><Relationship Id="rId2" Type="http://schemas.openxmlformats.org/officeDocument/2006/relationships/hyperlink" Target="https://en.wikipedia.org/wiki/Essential_amino_acid" TargetMode="External"/><Relationship Id="rId1" Type="http://schemas.openxmlformats.org/officeDocument/2006/relationships/slideLayout" Target="../slideLayouts/slideLayout7.xml"/><Relationship Id="rId5" Type="http://schemas.openxmlformats.org/officeDocument/2006/relationships/hyperlink" Target="https://en.wikipedia.org/wiki/Tryptophan" TargetMode="External"/><Relationship Id="rId4" Type="http://schemas.openxmlformats.org/officeDocument/2006/relationships/hyperlink" Target="https://en.wikipedia.org/wiki/Tyrosin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499646"/>
            <a:ext cx="6934200" cy="338554"/>
          </a:xfrm>
          <a:prstGeom prst="rect">
            <a:avLst/>
          </a:prstGeom>
        </p:spPr>
        <p:txBody>
          <a:bodyPr wrap="square">
            <a:spAutoFit/>
          </a:bodyPr>
          <a:lstStyle/>
          <a:p>
            <a:pPr algn="ctr"/>
            <a:r>
              <a:rPr lang="en-US" sz="1600" b="1" u="sng" dirty="0" smtClean="0">
                <a:solidFill>
                  <a:srgbClr val="FF0000"/>
                </a:solidFill>
              </a:rPr>
              <a:t>A simple experimental procedure for </a:t>
            </a:r>
            <a:r>
              <a:rPr lang="en-US" sz="1600" b="1" i="1" u="sng" dirty="0" err="1" smtClean="0">
                <a:solidFill>
                  <a:srgbClr val="FF0000"/>
                </a:solidFill>
              </a:rPr>
              <a:t>Agrobacterium</a:t>
            </a:r>
            <a:r>
              <a:rPr lang="en-US" sz="1600" b="1" i="1" u="sng" dirty="0" smtClean="0">
                <a:solidFill>
                  <a:srgbClr val="FF0000"/>
                </a:solidFill>
              </a:rPr>
              <a:t>-mediated </a:t>
            </a:r>
            <a:r>
              <a:rPr lang="en-US" sz="1600" b="1" u="sng" dirty="0" smtClean="0">
                <a:solidFill>
                  <a:srgbClr val="FF0000"/>
                </a:solidFill>
              </a:rPr>
              <a:t>transformation</a:t>
            </a:r>
          </a:p>
        </p:txBody>
      </p:sp>
      <p:pic>
        <p:nvPicPr>
          <p:cNvPr id="1026" name="Picture 2"/>
          <p:cNvPicPr>
            <a:picLocks noChangeAspect="1" noChangeArrowheads="1"/>
          </p:cNvPicPr>
          <p:nvPr/>
        </p:nvPicPr>
        <p:blipFill>
          <a:blip r:embed="rId2"/>
          <a:srcRect/>
          <a:stretch>
            <a:fillRect/>
          </a:stretch>
        </p:blipFill>
        <p:spPr bwMode="auto">
          <a:xfrm>
            <a:off x="700087" y="990600"/>
            <a:ext cx="7834313" cy="54919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534400" cy="5632311"/>
          </a:xfrm>
          <a:prstGeom prst="rect">
            <a:avLst/>
          </a:prstGeom>
        </p:spPr>
        <p:txBody>
          <a:bodyPr wrap="square">
            <a:spAutoFit/>
          </a:bodyPr>
          <a:lstStyle/>
          <a:p>
            <a:pPr marL="342900" indent="-342900">
              <a:buAutoNum type="alphaUcPeriod"/>
            </a:pPr>
            <a:r>
              <a:rPr lang="en-US" b="1" dirty="0" smtClean="0">
                <a:solidFill>
                  <a:srgbClr val="7030A0"/>
                </a:solidFill>
              </a:rPr>
              <a:t>Glycine </a:t>
            </a:r>
            <a:r>
              <a:rPr lang="en-US" b="1" dirty="0" err="1">
                <a:solidFill>
                  <a:srgbClr val="7030A0"/>
                </a:solidFill>
              </a:rPr>
              <a:t>Betaine</a:t>
            </a:r>
            <a:r>
              <a:rPr lang="en-US" b="1" dirty="0">
                <a:solidFill>
                  <a:srgbClr val="7030A0"/>
                </a:solidFill>
              </a:rPr>
              <a:t> and the </a:t>
            </a:r>
            <a:r>
              <a:rPr lang="en-US" b="1" i="1" dirty="0" err="1">
                <a:solidFill>
                  <a:srgbClr val="7030A0"/>
                </a:solidFill>
              </a:rPr>
              <a:t>codA</a:t>
            </a:r>
            <a:r>
              <a:rPr lang="en-US" b="1" dirty="0">
                <a:solidFill>
                  <a:srgbClr val="7030A0"/>
                </a:solidFill>
              </a:rPr>
              <a:t> </a:t>
            </a:r>
            <a:r>
              <a:rPr lang="en-US" b="1" dirty="0" smtClean="0">
                <a:solidFill>
                  <a:srgbClr val="7030A0"/>
                </a:solidFill>
              </a:rPr>
              <a:t>Gene</a:t>
            </a:r>
          </a:p>
          <a:p>
            <a:pPr marL="342900" indent="-342900"/>
            <a:endParaRPr lang="en-US" b="1" dirty="0">
              <a:solidFill>
                <a:srgbClr val="C00000"/>
              </a:solidFill>
            </a:endParaRPr>
          </a:p>
          <a:p>
            <a:pPr marL="342900" indent="-342900"/>
            <a:r>
              <a:rPr lang="en-US" b="1" dirty="0" smtClean="0">
                <a:solidFill>
                  <a:srgbClr val="C00000"/>
                </a:solidFill>
              </a:rPr>
              <a:t>	Glycine </a:t>
            </a:r>
            <a:r>
              <a:rPr lang="en-US" b="1" dirty="0" err="1">
                <a:solidFill>
                  <a:srgbClr val="C00000"/>
                </a:solidFill>
              </a:rPr>
              <a:t>betaine</a:t>
            </a:r>
            <a:r>
              <a:rPr lang="en-US" b="1" dirty="0">
                <a:solidFill>
                  <a:srgbClr val="C00000"/>
                </a:solidFill>
              </a:rPr>
              <a:t> (GB) is one of the most important </a:t>
            </a:r>
            <a:r>
              <a:rPr lang="en-US" b="1" dirty="0" err="1">
                <a:solidFill>
                  <a:srgbClr val="C00000"/>
                </a:solidFill>
              </a:rPr>
              <a:t>osmoprotectants</a:t>
            </a:r>
            <a:r>
              <a:rPr lang="en-US" b="1" dirty="0">
                <a:solidFill>
                  <a:srgbClr val="C00000"/>
                </a:solidFill>
              </a:rPr>
              <a:t> that provides protection to vital cellular organelles during plant adaptation to abiotic </a:t>
            </a:r>
            <a:r>
              <a:rPr lang="en-US" b="1" dirty="0" smtClean="0">
                <a:solidFill>
                  <a:srgbClr val="C00000"/>
                </a:solidFill>
              </a:rPr>
              <a:t>stress.</a:t>
            </a:r>
          </a:p>
          <a:p>
            <a:pPr marL="342900" indent="-342900"/>
            <a:r>
              <a:rPr lang="en-US" b="1" dirty="0">
                <a:solidFill>
                  <a:srgbClr val="C00000"/>
                </a:solidFill>
              </a:rPr>
              <a:t>	</a:t>
            </a:r>
            <a:endParaRPr lang="en-US" b="1" dirty="0" smtClean="0">
              <a:solidFill>
                <a:srgbClr val="C00000"/>
              </a:solidFill>
            </a:endParaRPr>
          </a:p>
          <a:p>
            <a:pPr marL="342900" indent="-342900"/>
            <a:r>
              <a:rPr lang="en-US" b="1" dirty="0">
                <a:solidFill>
                  <a:srgbClr val="C00000"/>
                </a:solidFill>
              </a:rPr>
              <a:t>	</a:t>
            </a:r>
            <a:r>
              <a:rPr lang="en-US" b="1" dirty="0" smtClean="0">
                <a:solidFill>
                  <a:srgbClr val="C00000"/>
                </a:solidFill>
              </a:rPr>
              <a:t>The </a:t>
            </a:r>
            <a:r>
              <a:rPr lang="en-US" b="1" dirty="0">
                <a:solidFill>
                  <a:srgbClr val="C00000"/>
                </a:solidFill>
              </a:rPr>
              <a:t>protective role of GB has been demonstrated in a number of transgenic plants engineered with genes involved in various biosynthetic pathways of </a:t>
            </a:r>
            <a:r>
              <a:rPr lang="en-US" b="1" dirty="0" smtClean="0">
                <a:solidFill>
                  <a:srgbClr val="C00000"/>
                </a:solidFill>
              </a:rPr>
              <a:t>GB</a:t>
            </a:r>
          </a:p>
          <a:p>
            <a:pPr marL="342900" indent="-342900"/>
            <a:endParaRPr lang="en-US" dirty="0">
              <a:solidFill>
                <a:srgbClr val="FF0000"/>
              </a:solidFill>
            </a:endParaRPr>
          </a:p>
          <a:p>
            <a:pPr marL="342900" indent="-342900"/>
            <a:r>
              <a:rPr lang="en-US" b="1" dirty="0" smtClean="0">
                <a:solidFill>
                  <a:srgbClr val="7030A0"/>
                </a:solidFill>
              </a:rPr>
              <a:t>B. </a:t>
            </a:r>
            <a:r>
              <a:rPr lang="en-US" b="1" dirty="0">
                <a:solidFill>
                  <a:srgbClr val="7030A0"/>
                </a:solidFill>
              </a:rPr>
              <a:t>DREB-Transgenic </a:t>
            </a:r>
            <a:r>
              <a:rPr lang="en-US" b="1" dirty="0" smtClean="0">
                <a:solidFill>
                  <a:srgbClr val="7030A0"/>
                </a:solidFill>
              </a:rPr>
              <a:t>Plants</a:t>
            </a:r>
          </a:p>
          <a:p>
            <a:pPr marL="342900" indent="-342900"/>
            <a:endParaRPr lang="en-US" b="1" dirty="0" smtClean="0">
              <a:solidFill>
                <a:srgbClr val="7030A0"/>
              </a:solidFill>
            </a:endParaRPr>
          </a:p>
          <a:p>
            <a:pPr marL="342900" indent="-342900"/>
            <a:r>
              <a:rPr lang="en-US" b="1" i="1" dirty="0" smtClean="0">
                <a:solidFill>
                  <a:srgbClr val="C00000"/>
                </a:solidFill>
              </a:rPr>
              <a:t>	DREB</a:t>
            </a:r>
            <a:r>
              <a:rPr lang="en-US" b="1" dirty="0">
                <a:solidFill>
                  <a:srgbClr val="C00000"/>
                </a:solidFill>
              </a:rPr>
              <a:t> genes encode transcription factors which act as master switches to regulate the expression of many down-stream abiotic stress tolerance-responsive </a:t>
            </a:r>
            <a:r>
              <a:rPr lang="en-US" b="1" dirty="0" smtClean="0">
                <a:solidFill>
                  <a:srgbClr val="C00000"/>
                </a:solidFill>
              </a:rPr>
              <a:t>genes</a:t>
            </a:r>
          </a:p>
          <a:p>
            <a:pPr marL="342900" indent="-342900"/>
            <a:endParaRPr lang="en-US" b="1" dirty="0">
              <a:solidFill>
                <a:srgbClr val="C00000"/>
              </a:solidFill>
            </a:endParaRPr>
          </a:p>
          <a:p>
            <a:pPr marL="342900" indent="-342900"/>
            <a:r>
              <a:rPr lang="en-US" b="1" dirty="0" smtClean="0">
                <a:solidFill>
                  <a:srgbClr val="7030A0"/>
                </a:solidFill>
              </a:rPr>
              <a:t>C. </a:t>
            </a:r>
            <a:r>
              <a:rPr lang="en-US" b="1" dirty="0">
                <a:solidFill>
                  <a:srgbClr val="7030A0"/>
                </a:solidFill>
              </a:rPr>
              <a:t>Na</a:t>
            </a:r>
            <a:r>
              <a:rPr lang="en-US" b="1" baseline="30000" dirty="0">
                <a:solidFill>
                  <a:srgbClr val="7030A0"/>
                </a:solidFill>
              </a:rPr>
              <a:t>+</a:t>
            </a:r>
            <a:r>
              <a:rPr lang="en-US" b="1" dirty="0">
                <a:solidFill>
                  <a:srgbClr val="7030A0"/>
                </a:solidFill>
              </a:rPr>
              <a:t>/H</a:t>
            </a:r>
            <a:r>
              <a:rPr lang="en-US" b="1" baseline="30000" dirty="0">
                <a:solidFill>
                  <a:srgbClr val="7030A0"/>
                </a:solidFill>
              </a:rPr>
              <a:t>+</a:t>
            </a:r>
            <a:r>
              <a:rPr lang="en-US" b="1" dirty="0">
                <a:solidFill>
                  <a:srgbClr val="7030A0"/>
                </a:solidFill>
              </a:rPr>
              <a:t> </a:t>
            </a:r>
            <a:r>
              <a:rPr lang="en-US" b="1" dirty="0" err="1">
                <a:solidFill>
                  <a:srgbClr val="7030A0"/>
                </a:solidFill>
              </a:rPr>
              <a:t>Antiporter</a:t>
            </a:r>
            <a:r>
              <a:rPr lang="en-US" b="1" dirty="0">
                <a:solidFill>
                  <a:srgbClr val="7030A0"/>
                </a:solidFill>
              </a:rPr>
              <a:t> Genes in GM </a:t>
            </a:r>
            <a:r>
              <a:rPr lang="en-US" b="1" dirty="0" smtClean="0">
                <a:solidFill>
                  <a:srgbClr val="7030A0"/>
                </a:solidFill>
              </a:rPr>
              <a:t>Plants / NHX1</a:t>
            </a:r>
          </a:p>
          <a:p>
            <a:pPr marL="342900" indent="-342900"/>
            <a:endParaRPr lang="en-US" b="1" dirty="0">
              <a:solidFill>
                <a:srgbClr val="7030A0"/>
              </a:solidFill>
            </a:endParaRPr>
          </a:p>
          <a:p>
            <a:pPr marL="342900" indent="-342900"/>
            <a:r>
              <a:rPr lang="en-US" dirty="0" smtClean="0"/>
              <a:t>	</a:t>
            </a:r>
            <a:r>
              <a:rPr lang="en-US" b="1" dirty="0" smtClean="0">
                <a:solidFill>
                  <a:srgbClr val="C00000"/>
                </a:solidFill>
              </a:rPr>
              <a:t>In </a:t>
            </a:r>
            <a:r>
              <a:rPr lang="en-US" b="1" dirty="0">
                <a:solidFill>
                  <a:srgbClr val="C00000"/>
                </a:solidFill>
              </a:rPr>
              <a:t>the wake of increasing soil and water </a:t>
            </a:r>
            <a:r>
              <a:rPr lang="en-US" b="1" dirty="0" err="1">
                <a:solidFill>
                  <a:srgbClr val="C00000"/>
                </a:solidFill>
              </a:rPr>
              <a:t>salinization</a:t>
            </a:r>
            <a:r>
              <a:rPr lang="en-US" b="1" dirty="0">
                <a:solidFill>
                  <a:srgbClr val="C00000"/>
                </a:solidFill>
              </a:rPr>
              <a:t>, the role of Na</a:t>
            </a:r>
            <a:r>
              <a:rPr lang="en-US" b="1" baseline="30000" dirty="0">
                <a:solidFill>
                  <a:srgbClr val="C00000"/>
                </a:solidFill>
              </a:rPr>
              <a:t>+</a:t>
            </a:r>
            <a:r>
              <a:rPr lang="en-US" b="1" dirty="0">
                <a:solidFill>
                  <a:srgbClr val="C00000"/>
                </a:solidFill>
              </a:rPr>
              <a:t>/H</a:t>
            </a:r>
            <a:r>
              <a:rPr lang="en-US" b="1" baseline="30000" dirty="0">
                <a:solidFill>
                  <a:srgbClr val="C00000"/>
                </a:solidFill>
              </a:rPr>
              <a:t>+</a:t>
            </a:r>
            <a:r>
              <a:rPr lang="en-US" b="1" dirty="0">
                <a:solidFill>
                  <a:srgbClr val="C00000"/>
                </a:solidFill>
              </a:rPr>
              <a:t> </a:t>
            </a:r>
            <a:r>
              <a:rPr lang="en-US" b="1" dirty="0" err="1">
                <a:solidFill>
                  <a:srgbClr val="C00000"/>
                </a:solidFill>
              </a:rPr>
              <a:t>antiporters</a:t>
            </a:r>
            <a:r>
              <a:rPr lang="en-US" b="1" dirty="0">
                <a:solidFill>
                  <a:srgbClr val="C00000"/>
                </a:solidFill>
              </a:rPr>
              <a:t> is of tremendous importance. Over the last several years, transgenic plants with expression of </a:t>
            </a:r>
            <a:r>
              <a:rPr lang="en-US" b="1" dirty="0" err="1">
                <a:solidFill>
                  <a:srgbClr val="C00000"/>
                </a:solidFill>
              </a:rPr>
              <a:t>antiporter</a:t>
            </a:r>
            <a:r>
              <a:rPr lang="en-US" b="1" dirty="0">
                <a:solidFill>
                  <a:srgbClr val="C00000"/>
                </a:solidFill>
              </a:rPr>
              <a:t> genes demonstrated improved salt tolerance</a:t>
            </a:r>
          </a:p>
          <a:p>
            <a:pPr marL="342900" indent="-342900"/>
            <a:endParaRPr lang="en-US" b="1" dirty="0">
              <a:solidFill>
                <a:srgbClr val="C00000"/>
              </a:solidFill>
            </a:endParaRPr>
          </a:p>
          <a:p>
            <a:pPr marL="342900" indent="-342900"/>
            <a:endParaRPr lang="en-US"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www.frontiersin.org/files/Articles/187867/fpls-07-00792-HTML/image_m/fpls-07-00792-t001.jpg"/>
          <p:cNvPicPr>
            <a:picLocks noChangeAspect="1" noChangeArrowheads="1"/>
          </p:cNvPicPr>
          <p:nvPr/>
        </p:nvPicPr>
        <p:blipFill>
          <a:blip r:embed="rId2"/>
          <a:srcRect/>
          <a:stretch>
            <a:fillRect/>
          </a:stretch>
        </p:blipFill>
        <p:spPr bwMode="auto">
          <a:xfrm>
            <a:off x="126157" y="0"/>
            <a:ext cx="8865443" cy="678592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382000" cy="1569660"/>
          </a:xfrm>
          <a:prstGeom prst="rect">
            <a:avLst/>
          </a:prstGeom>
        </p:spPr>
        <p:txBody>
          <a:bodyPr wrap="square">
            <a:spAutoFit/>
          </a:bodyPr>
          <a:lstStyle/>
          <a:p>
            <a:r>
              <a:rPr lang="en-US" sz="2400" b="1" dirty="0">
                <a:solidFill>
                  <a:srgbClr val="C00000"/>
                </a:solidFill>
              </a:rPr>
              <a:t>High temperature tolerance in transgenic plants has largely been achieved either by over-expressing heat shock protein genes or by altering levels of heat shock factors that regulate expression of heat shock and non-heat shock genes</a:t>
            </a:r>
          </a:p>
        </p:txBody>
      </p:sp>
      <p:sp>
        <p:nvSpPr>
          <p:cNvPr id="3" name="Rectangle 2"/>
          <p:cNvSpPr/>
          <p:nvPr/>
        </p:nvSpPr>
        <p:spPr>
          <a:xfrm>
            <a:off x="228600" y="2559546"/>
            <a:ext cx="8763000" cy="3231654"/>
          </a:xfrm>
          <a:prstGeom prst="rect">
            <a:avLst/>
          </a:prstGeom>
        </p:spPr>
        <p:txBody>
          <a:bodyPr wrap="square">
            <a:spAutoFit/>
          </a:bodyPr>
          <a:lstStyle/>
          <a:p>
            <a:r>
              <a:rPr lang="en-US" sz="2400" b="1" u="sng" dirty="0">
                <a:solidFill>
                  <a:srgbClr val="002060"/>
                </a:solidFill>
              </a:rPr>
              <a:t>Submergence </a:t>
            </a:r>
            <a:r>
              <a:rPr lang="en-US" sz="2400" b="1" u="sng" dirty="0" smtClean="0">
                <a:solidFill>
                  <a:srgbClr val="002060"/>
                </a:solidFill>
              </a:rPr>
              <a:t>resistance</a:t>
            </a:r>
            <a:endParaRPr lang="en-US" sz="2400" b="1" u="sng" dirty="0">
              <a:solidFill>
                <a:srgbClr val="002060"/>
              </a:solidFill>
            </a:endParaRPr>
          </a:p>
          <a:p>
            <a:r>
              <a:rPr lang="en-US" b="1" dirty="0">
                <a:solidFill>
                  <a:srgbClr val="002060"/>
                </a:solidFill>
              </a:rPr>
              <a:t>While rice grows in water, it cannot survive floods which in 2010 led to loss of 4 millions of tons of rice in India and Bangladesh alone. </a:t>
            </a:r>
            <a:endParaRPr lang="en-US" b="1" dirty="0" smtClean="0">
              <a:solidFill>
                <a:srgbClr val="002060"/>
              </a:solidFill>
            </a:endParaRPr>
          </a:p>
          <a:p>
            <a:endParaRPr lang="en-US" b="1" dirty="0" smtClean="0">
              <a:solidFill>
                <a:srgbClr val="002060"/>
              </a:solidFill>
            </a:endParaRPr>
          </a:p>
          <a:p>
            <a:r>
              <a:rPr lang="en-US" b="1" dirty="0" smtClean="0">
                <a:solidFill>
                  <a:srgbClr val="002060"/>
                </a:solidFill>
              </a:rPr>
              <a:t>Addition </a:t>
            </a:r>
            <a:r>
              <a:rPr lang="en-US" b="1" dirty="0">
                <a:solidFill>
                  <a:srgbClr val="002060"/>
                </a:solidFill>
              </a:rPr>
              <a:t>of a single gene </a:t>
            </a:r>
            <a:r>
              <a:rPr lang="en-US" b="1" dirty="0" smtClean="0">
                <a:solidFill>
                  <a:srgbClr val="002060"/>
                </a:solidFill>
              </a:rPr>
              <a:t>Sub1A</a:t>
            </a:r>
            <a:r>
              <a:rPr lang="en-US" b="1" baseline="30000" dirty="0">
                <a:solidFill>
                  <a:srgbClr val="002060"/>
                </a:solidFill>
              </a:rPr>
              <a:t> </a:t>
            </a:r>
            <a:r>
              <a:rPr lang="en-US" b="1" dirty="0" smtClean="0">
                <a:solidFill>
                  <a:srgbClr val="002060"/>
                </a:solidFill>
              </a:rPr>
              <a:t>was </a:t>
            </a:r>
            <a:r>
              <a:rPr lang="en-US" b="1" dirty="0">
                <a:solidFill>
                  <a:srgbClr val="002060"/>
                </a:solidFill>
              </a:rPr>
              <a:t>sufficient to allow rice to survive underwater for up to two weeks. The gene is in the </a:t>
            </a:r>
            <a:r>
              <a:rPr lang="en-US" b="1" dirty="0">
                <a:solidFill>
                  <a:srgbClr val="002060"/>
                </a:solidFill>
                <a:hlinkClick r:id="rId2" tooltip="Public domain"/>
              </a:rPr>
              <a:t>public domain</a:t>
            </a:r>
            <a:r>
              <a:rPr lang="en-US" b="1" dirty="0" smtClean="0">
                <a:solidFill>
                  <a:srgbClr val="002060"/>
                </a:solidFill>
              </a:rPr>
              <a:t>.</a:t>
            </a:r>
          </a:p>
          <a:p>
            <a:endParaRPr lang="en-US" b="1" dirty="0">
              <a:solidFill>
                <a:srgbClr val="002060"/>
              </a:solidFill>
            </a:endParaRPr>
          </a:p>
          <a:p>
            <a:r>
              <a:rPr lang="en-US" dirty="0"/>
              <a:t>Sub1A is </a:t>
            </a:r>
            <a:r>
              <a:rPr lang="en-US" b="1" dirty="0"/>
              <a:t>an ethylene-response-factor-like gene that confers submergence tolerance to rice</a:t>
            </a:r>
            <a:r>
              <a:rPr lang="en-US" dirty="0" smtClean="0"/>
              <a:t>.</a:t>
            </a:r>
          </a:p>
          <a:p>
            <a:endParaRPr lang="en-US" b="1" dirty="0">
              <a:solidFill>
                <a:srgbClr val="002060"/>
              </a:solidFill>
            </a:endParaRPr>
          </a:p>
          <a:p>
            <a:r>
              <a:rPr lang="en-US" dirty="0"/>
              <a:t>Submergence tolerance is defined as </a:t>
            </a:r>
            <a:r>
              <a:rPr lang="en-US" b="1" dirty="0"/>
              <a:t>the ability of a rice plant to survive and continue growing after being completely submerged in water for several days</a:t>
            </a:r>
            <a:r>
              <a:rPr lang="en-US" dirty="0"/>
              <a:t>. </a:t>
            </a:r>
            <a:endParaRPr lang="en-US" b="1" dirty="0">
              <a:solidFill>
                <a:srgbClr val="00206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Swarna (right) and Swarna-Sub1 (left) after 10 days of submergence at... |  Download Scientific Diagram"/>
          <p:cNvPicPr>
            <a:picLocks noChangeAspect="1" noChangeArrowheads="1"/>
          </p:cNvPicPr>
          <p:nvPr/>
        </p:nvPicPr>
        <p:blipFill>
          <a:blip r:embed="rId2"/>
          <a:srcRect/>
          <a:stretch>
            <a:fillRect/>
          </a:stretch>
        </p:blipFill>
        <p:spPr bwMode="auto">
          <a:xfrm>
            <a:off x="609600" y="762000"/>
            <a:ext cx="8096250" cy="50863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8052717" cy="369332"/>
          </a:xfrm>
          <a:prstGeom prst="rect">
            <a:avLst/>
          </a:prstGeom>
          <a:noFill/>
        </p:spPr>
        <p:txBody>
          <a:bodyPr wrap="none" rtlCol="0">
            <a:spAutoFit/>
          </a:bodyPr>
          <a:lstStyle/>
          <a:p>
            <a:r>
              <a:rPr lang="en-US" b="1" dirty="0" smtClean="0">
                <a:solidFill>
                  <a:srgbClr val="00B050"/>
                </a:solidFill>
              </a:rPr>
              <a:t>3. Modification of plant nutritional content like amino acid, lipid, vitamin and iron.</a:t>
            </a:r>
            <a:endParaRPr lang="en-US" b="1" dirty="0">
              <a:solidFill>
                <a:srgbClr val="00B050"/>
              </a:solidFill>
            </a:endParaRPr>
          </a:p>
        </p:txBody>
      </p:sp>
      <p:sp>
        <p:nvSpPr>
          <p:cNvPr id="3" name="TextBox 2"/>
          <p:cNvSpPr txBox="1"/>
          <p:nvPr/>
        </p:nvSpPr>
        <p:spPr>
          <a:xfrm>
            <a:off x="457200" y="1447800"/>
            <a:ext cx="7696200" cy="923330"/>
          </a:xfrm>
          <a:prstGeom prst="rect">
            <a:avLst/>
          </a:prstGeom>
          <a:noFill/>
        </p:spPr>
        <p:txBody>
          <a:bodyPr wrap="square" rtlCol="0">
            <a:spAutoFit/>
          </a:bodyPr>
          <a:lstStyle/>
          <a:p>
            <a:r>
              <a:rPr lang="en-US" b="1" dirty="0" smtClean="0"/>
              <a:t>a. </a:t>
            </a:r>
            <a:r>
              <a:rPr lang="en-US" b="1" dirty="0"/>
              <a:t>Golden Rice</a:t>
            </a:r>
            <a:r>
              <a:rPr lang="en-US" dirty="0"/>
              <a:t> is a variety of rice (</a:t>
            </a:r>
            <a:r>
              <a:rPr lang="en-US" i="1" dirty="0" err="1">
                <a:hlinkClick r:id="rId2" tooltip="Oryza sativa"/>
              </a:rPr>
              <a:t>Oryza</a:t>
            </a:r>
            <a:r>
              <a:rPr lang="en-US" i="1" dirty="0">
                <a:hlinkClick r:id="rId2" tooltip="Oryza sativa"/>
              </a:rPr>
              <a:t> sativa</a:t>
            </a:r>
            <a:r>
              <a:rPr lang="en-US" dirty="0"/>
              <a:t>) produced through </a:t>
            </a:r>
            <a:r>
              <a:rPr lang="en-US" dirty="0">
                <a:hlinkClick r:id="rId3" tooltip="Genetic engineering"/>
              </a:rPr>
              <a:t>genetic engineering</a:t>
            </a:r>
            <a:r>
              <a:rPr lang="en-US" dirty="0"/>
              <a:t> to </a:t>
            </a:r>
            <a:r>
              <a:rPr lang="en-US" dirty="0">
                <a:hlinkClick r:id="rId4" tooltip="Biosynthesis"/>
              </a:rPr>
              <a:t>biosynthesize</a:t>
            </a:r>
            <a:r>
              <a:rPr lang="en-US" dirty="0"/>
              <a:t> </a:t>
            </a:r>
            <a:r>
              <a:rPr lang="en-US" dirty="0">
                <a:hlinkClick r:id="rId5" tooltip="Beta-carotene"/>
              </a:rPr>
              <a:t>beta-carotene</a:t>
            </a:r>
            <a:r>
              <a:rPr lang="en-US" dirty="0"/>
              <a:t>, a precursor of </a:t>
            </a:r>
            <a:r>
              <a:rPr lang="en-US" dirty="0">
                <a:hlinkClick r:id="rId6" tooltip="Retinol"/>
              </a:rPr>
              <a:t>vitamin A</a:t>
            </a:r>
            <a:r>
              <a:rPr lang="en-US" dirty="0"/>
              <a:t>, in the edible parts of the rice.</a:t>
            </a:r>
          </a:p>
        </p:txBody>
      </p:sp>
      <p:pic>
        <p:nvPicPr>
          <p:cNvPr id="28674" name="Picture 2" descr="Golden Rice.jpg"/>
          <p:cNvPicPr>
            <a:picLocks noChangeAspect="1" noChangeArrowheads="1"/>
          </p:cNvPicPr>
          <p:nvPr/>
        </p:nvPicPr>
        <p:blipFill>
          <a:blip r:embed="rId7"/>
          <a:srcRect/>
          <a:stretch>
            <a:fillRect/>
          </a:stretch>
        </p:blipFill>
        <p:spPr bwMode="auto">
          <a:xfrm>
            <a:off x="1981200" y="2667000"/>
            <a:ext cx="4991100" cy="331227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upload.wikimedia.org/wikipedia/commons/thumb/5/52/Carotenoidsynthesis.svg/330px-Carotenoidsynthesis.svg.png"/>
          <p:cNvPicPr>
            <a:picLocks noChangeAspect="1" noChangeArrowheads="1"/>
          </p:cNvPicPr>
          <p:nvPr/>
        </p:nvPicPr>
        <p:blipFill>
          <a:blip r:embed="rId2"/>
          <a:srcRect/>
          <a:stretch>
            <a:fillRect/>
          </a:stretch>
        </p:blipFill>
        <p:spPr bwMode="auto">
          <a:xfrm>
            <a:off x="762000" y="304800"/>
            <a:ext cx="3143250" cy="2362200"/>
          </a:xfrm>
          <a:prstGeom prst="rect">
            <a:avLst/>
          </a:prstGeom>
          <a:noFill/>
        </p:spPr>
      </p:pic>
      <p:sp>
        <p:nvSpPr>
          <p:cNvPr id="3" name="Rectangle 2"/>
          <p:cNvSpPr/>
          <p:nvPr/>
        </p:nvSpPr>
        <p:spPr>
          <a:xfrm>
            <a:off x="762000" y="2743200"/>
            <a:ext cx="7696200" cy="1754326"/>
          </a:xfrm>
          <a:prstGeom prst="rect">
            <a:avLst/>
          </a:prstGeom>
        </p:spPr>
        <p:txBody>
          <a:bodyPr wrap="square">
            <a:spAutoFit/>
          </a:bodyPr>
          <a:lstStyle/>
          <a:p>
            <a:r>
              <a:rPr lang="en-US" dirty="0"/>
              <a:t>Golden rice was created by </a:t>
            </a:r>
            <a:r>
              <a:rPr lang="en-US" dirty="0">
                <a:hlinkClick r:id="rId3" tooltip="Transformation (genetics)"/>
              </a:rPr>
              <a:t>transforming</a:t>
            </a:r>
            <a:r>
              <a:rPr lang="en-US" dirty="0"/>
              <a:t> rice with two beta-carotene biosynthesis genes:</a:t>
            </a:r>
          </a:p>
          <a:p>
            <a:r>
              <a:rPr lang="en-US" i="1" dirty="0" smtClean="0"/>
              <a:t>1. </a:t>
            </a:r>
            <a:r>
              <a:rPr lang="en-US" i="1" dirty="0" err="1" smtClean="0"/>
              <a:t>psy</a:t>
            </a:r>
            <a:r>
              <a:rPr lang="en-US" dirty="0"/>
              <a:t> (</a:t>
            </a:r>
            <a:r>
              <a:rPr lang="en-US" dirty="0" err="1">
                <a:hlinkClick r:id="rId4" tooltip="Phytoene synthase"/>
              </a:rPr>
              <a:t>phytoene</a:t>
            </a:r>
            <a:r>
              <a:rPr lang="en-US" dirty="0">
                <a:hlinkClick r:id="rId4" tooltip="Phytoene synthase"/>
              </a:rPr>
              <a:t> </a:t>
            </a:r>
            <a:r>
              <a:rPr lang="en-US" dirty="0" err="1">
                <a:hlinkClick r:id="rId4" tooltip="Phytoene synthase"/>
              </a:rPr>
              <a:t>synthase</a:t>
            </a:r>
            <a:r>
              <a:rPr lang="en-US" dirty="0"/>
              <a:t>) from </a:t>
            </a:r>
            <a:r>
              <a:rPr lang="en-US" dirty="0">
                <a:hlinkClick r:id="rId5" tooltip="Daffodil"/>
              </a:rPr>
              <a:t>daffodil</a:t>
            </a:r>
            <a:r>
              <a:rPr lang="en-US" dirty="0"/>
              <a:t> (</a:t>
            </a:r>
            <a:r>
              <a:rPr lang="en-US" i="1" u="sng" dirty="0">
                <a:hlinkClick r:id="rId6"/>
              </a:rPr>
              <a:t>Narcissus </a:t>
            </a:r>
            <a:r>
              <a:rPr lang="en-US" i="1" u="sng" dirty="0" err="1">
                <a:hlinkClick r:id="rId6"/>
              </a:rPr>
              <a:t>pseudonarcissus</a:t>
            </a:r>
            <a:r>
              <a:rPr lang="en-US" dirty="0"/>
              <a:t>)</a:t>
            </a:r>
          </a:p>
          <a:p>
            <a:r>
              <a:rPr lang="en-US" i="1" dirty="0" smtClean="0"/>
              <a:t>2. </a:t>
            </a:r>
            <a:r>
              <a:rPr lang="en-US" i="1" dirty="0" err="1" smtClean="0"/>
              <a:t>crtI</a:t>
            </a:r>
            <a:r>
              <a:rPr lang="en-US" dirty="0"/>
              <a:t> (</a:t>
            </a:r>
            <a:r>
              <a:rPr lang="en-US" dirty="0" err="1">
                <a:hlinkClick r:id="rId7" tooltip="Phytoene desaturase (lycopene-forming)"/>
              </a:rPr>
              <a:t>phytoene</a:t>
            </a:r>
            <a:r>
              <a:rPr lang="en-US" dirty="0">
                <a:hlinkClick r:id="rId7" tooltip="Phytoene desaturase (lycopene-forming)"/>
              </a:rPr>
              <a:t> </a:t>
            </a:r>
            <a:r>
              <a:rPr lang="en-US" dirty="0" err="1">
                <a:hlinkClick r:id="rId7" tooltip="Phytoene desaturase (lycopene-forming)"/>
              </a:rPr>
              <a:t>desaturase</a:t>
            </a:r>
            <a:r>
              <a:rPr lang="en-US" dirty="0"/>
              <a:t>) from the soil bacterium </a:t>
            </a:r>
            <a:r>
              <a:rPr lang="en-US" i="1" dirty="0" err="1">
                <a:hlinkClick r:id="rId8" tooltip="Erwinia"/>
              </a:rPr>
              <a:t>Erwinia</a:t>
            </a:r>
            <a:r>
              <a:rPr lang="en-US" i="1" dirty="0"/>
              <a:t> </a:t>
            </a:r>
            <a:r>
              <a:rPr lang="en-US" i="1" dirty="0" err="1">
                <a:hlinkClick r:id="rId9" tooltip="Erwinia uredovora (page does not exist)"/>
              </a:rPr>
              <a:t>uredovora</a:t>
            </a:r>
            <a:endParaRPr lang="en-US" dirty="0"/>
          </a:p>
          <a:p>
            <a:r>
              <a:rPr lang="en-US" dirty="0"/>
              <a:t>(The insertion of a </a:t>
            </a:r>
            <a:r>
              <a:rPr lang="en-US" i="1" dirty="0" err="1"/>
              <a:t>lcy</a:t>
            </a:r>
            <a:r>
              <a:rPr lang="en-US" dirty="0"/>
              <a:t> (</a:t>
            </a:r>
            <a:r>
              <a:rPr lang="en-US" dirty="0" err="1">
                <a:hlinkClick r:id="rId10" tooltip="Lycopene beta-cyclase"/>
              </a:rPr>
              <a:t>lycopene</a:t>
            </a:r>
            <a:r>
              <a:rPr lang="en-US" dirty="0">
                <a:hlinkClick r:id="rId10" tooltip="Lycopene beta-cyclase"/>
              </a:rPr>
              <a:t> </a:t>
            </a:r>
            <a:r>
              <a:rPr lang="en-US" dirty="0" err="1">
                <a:hlinkClick r:id="rId10" tooltip="Lycopene beta-cyclase"/>
              </a:rPr>
              <a:t>cyclase</a:t>
            </a:r>
            <a:r>
              <a:rPr lang="en-US" dirty="0"/>
              <a:t>) gene was thought to be needed, but further research showed it is already produced in wild-type rice endosperm.)</a:t>
            </a:r>
          </a:p>
        </p:txBody>
      </p:sp>
      <p:pic>
        <p:nvPicPr>
          <p:cNvPr id="31748" name="Picture 4" descr="https://upload.wikimedia.org/wikipedia/commons/thumb/a/a4/Narcissus_pseudonarcissus_flower_300303.jpg/480px-Narcissus_pseudonarcissus_flower_300303.jpg"/>
          <p:cNvPicPr>
            <a:picLocks noChangeAspect="1" noChangeArrowheads="1"/>
          </p:cNvPicPr>
          <p:nvPr/>
        </p:nvPicPr>
        <p:blipFill>
          <a:blip r:embed="rId11"/>
          <a:srcRect/>
          <a:stretch>
            <a:fillRect/>
          </a:stretch>
        </p:blipFill>
        <p:spPr bwMode="auto">
          <a:xfrm>
            <a:off x="228600" y="4572000"/>
            <a:ext cx="2209800" cy="1873727"/>
          </a:xfrm>
          <a:prstGeom prst="rect">
            <a:avLst/>
          </a:prstGeom>
          <a:noFill/>
        </p:spPr>
      </p:pic>
      <p:sp>
        <p:nvSpPr>
          <p:cNvPr id="5" name="Rectangle 4"/>
          <p:cNvSpPr/>
          <p:nvPr/>
        </p:nvSpPr>
        <p:spPr>
          <a:xfrm>
            <a:off x="4191000" y="228600"/>
            <a:ext cx="4572000" cy="2308324"/>
          </a:xfrm>
          <a:prstGeom prst="rect">
            <a:avLst/>
          </a:prstGeom>
        </p:spPr>
        <p:txBody>
          <a:bodyPr>
            <a:spAutoFit/>
          </a:bodyPr>
          <a:lstStyle/>
          <a:p>
            <a:r>
              <a:rPr lang="en-US" b="1" dirty="0" err="1" smtClean="0">
                <a:hlinkClick r:id="rId12" tooltip="Carotenoid"/>
              </a:rPr>
              <a:t>carotenoid</a:t>
            </a:r>
            <a:r>
              <a:rPr lang="en-US" b="1" dirty="0"/>
              <a:t> biosynthesis pathway in golden rice. The </a:t>
            </a:r>
            <a:r>
              <a:rPr lang="en-US" b="1" dirty="0">
                <a:hlinkClick r:id="rId13" tooltip="Enzyme"/>
              </a:rPr>
              <a:t>enzymes</a:t>
            </a:r>
            <a:r>
              <a:rPr lang="en-US" b="1" dirty="0"/>
              <a:t> expressed in the </a:t>
            </a:r>
            <a:r>
              <a:rPr lang="en-US" b="1" dirty="0">
                <a:hlinkClick r:id="rId14" tooltip="Endosperm"/>
              </a:rPr>
              <a:t>endosperm</a:t>
            </a:r>
            <a:r>
              <a:rPr lang="en-US" b="1" dirty="0"/>
              <a:t> of golden rice, shown in red, </a:t>
            </a:r>
            <a:r>
              <a:rPr lang="en-US" b="1" dirty="0" err="1"/>
              <a:t>catalyse</a:t>
            </a:r>
            <a:r>
              <a:rPr lang="en-US" b="1" dirty="0"/>
              <a:t> the </a:t>
            </a:r>
            <a:r>
              <a:rPr lang="en-US" b="1" dirty="0" err="1"/>
              <a:t>biosyntheis</a:t>
            </a:r>
            <a:r>
              <a:rPr lang="en-US" b="1" dirty="0"/>
              <a:t> of beta-carotene from </a:t>
            </a:r>
            <a:r>
              <a:rPr lang="en-US" b="1" dirty="0" err="1">
                <a:hlinkClick r:id="rId15" tooltip="Geranylgeranyl diphosphate"/>
              </a:rPr>
              <a:t>geranylgeranyl</a:t>
            </a:r>
            <a:r>
              <a:rPr lang="en-US" b="1" dirty="0">
                <a:hlinkClick r:id="rId15" tooltip="Geranylgeranyl diphosphate"/>
              </a:rPr>
              <a:t> </a:t>
            </a:r>
            <a:r>
              <a:rPr lang="en-US" b="1" dirty="0" err="1">
                <a:hlinkClick r:id="rId15" tooltip="Geranylgeranyl diphosphate"/>
              </a:rPr>
              <a:t>diphosphate</a:t>
            </a:r>
            <a:r>
              <a:rPr lang="en-US" b="1" dirty="0"/>
              <a:t>. Beta-carotene is assumed to be converted to retinal and subsequently </a:t>
            </a:r>
            <a:r>
              <a:rPr lang="en-US" b="1" dirty="0">
                <a:hlinkClick r:id="rId16" tooltip="Retinol"/>
              </a:rPr>
              <a:t>retinol</a:t>
            </a:r>
            <a:r>
              <a:rPr lang="en-US" b="1" dirty="0"/>
              <a:t> (vitamin A) in the animal gut</a:t>
            </a:r>
          </a:p>
        </p:txBody>
      </p:sp>
      <p:sp>
        <p:nvSpPr>
          <p:cNvPr id="31750" name="AutoShape 6" descr="Erwinia bacteria, SEM - Stock Image - C020/7200 - Science Photo Libr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2" name="AutoShape 8" descr="Erwinia bacteria, SEM - Stock Image - C020/7200 - Science Photo Libr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4" name="AutoShape 10" descr="Image result for Erwin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6" name="AutoShape 12" descr="First Report of Pantoea ananatis (Syn. Erwinia uredovora) Being Associated  with Peanut Rust in Geor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8" name="AutoShape 14" descr="Erwinia Bacteria, Sem Photograph by Power And Syred | Pixe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60" name="AutoShape 16" descr="Erwinia Bacteria Photograph by Steve Gschmeissner | Pixe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5211280" y="4648200"/>
            <a:ext cx="1494320" cy="369332"/>
          </a:xfrm>
          <a:prstGeom prst="rect">
            <a:avLst/>
          </a:prstGeom>
        </p:spPr>
        <p:txBody>
          <a:bodyPr wrap="none">
            <a:spAutoFit/>
          </a:bodyPr>
          <a:lstStyle/>
          <a:p>
            <a:r>
              <a:rPr lang="en-US" b="1" dirty="0"/>
              <a:t>Golden Rice 2</a:t>
            </a:r>
          </a:p>
        </p:txBody>
      </p:sp>
      <p:sp>
        <p:nvSpPr>
          <p:cNvPr id="31762" name="AutoShape 18" descr="Golden Rice Projec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64" name="AutoShape 20" descr="Golden Rice Projec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66" name="AutoShape 22" descr="Deceptive IRRI strategy to get Golden Rice approv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68" name="Picture 24" descr="Wild type and transgenic rice grains containing T-DNA from daffodil psy...  | Download Scientific Diagram"/>
          <p:cNvPicPr>
            <a:picLocks noChangeAspect="1" noChangeArrowheads="1"/>
          </p:cNvPicPr>
          <p:nvPr/>
        </p:nvPicPr>
        <p:blipFill>
          <a:blip r:embed="rId17"/>
          <a:srcRect/>
          <a:stretch>
            <a:fillRect/>
          </a:stretch>
        </p:blipFill>
        <p:spPr bwMode="auto">
          <a:xfrm>
            <a:off x="2971800" y="4572000"/>
            <a:ext cx="5839456" cy="197167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01219"/>
            <a:ext cx="8229600" cy="4708981"/>
          </a:xfrm>
          <a:prstGeom prst="rect">
            <a:avLst/>
          </a:prstGeom>
        </p:spPr>
        <p:txBody>
          <a:bodyPr wrap="square">
            <a:spAutoFit/>
          </a:bodyPr>
          <a:lstStyle/>
          <a:p>
            <a:r>
              <a:rPr lang="en-US" sz="2000" b="1" dirty="0" smtClean="0">
                <a:solidFill>
                  <a:schemeClr val="accent6">
                    <a:lumMod val="75000"/>
                  </a:schemeClr>
                </a:solidFill>
              </a:rPr>
              <a:t>&gt; The </a:t>
            </a:r>
            <a:r>
              <a:rPr lang="en-US" sz="2000" b="1" dirty="0">
                <a:solidFill>
                  <a:schemeClr val="accent6">
                    <a:lumMod val="75000"/>
                  </a:schemeClr>
                </a:solidFill>
              </a:rPr>
              <a:t>first transgenic approach to increase Fe concentration in rice seeds is the enhancement of Fe accumulation in rice seeds by </a:t>
            </a:r>
            <a:r>
              <a:rPr lang="en-US" sz="2000" b="1" dirty="0" err="1">
                <a:solidFill>
                  <a:schemeClr val="accent6">
                    <a:lumMod val="75000"/>
                  </a:schemeClr>
                </a:solidFill>
              </a:rPr>
              <a:t>ferritin</a:t>
            </a:r>
            <a:r>
              <a:rPr lang="en-US" sz="2000" b="1" dirty="0">
                <a:solidFill>
                  <a:schemeClr val="accent6">
                    <a:lumMod val="75000"/>
                  </a:schemeClr>
                </a:solidFill>
              </a:rPr>
              <a:t> gene expression under the control of endosperm-specific promoters</a:t>
            </a:r>
            <a:r>
              <a:rPr lang="en-US" sz="2000" b="1" dirty="0" smtClean="0">
                <a:solidFill>
                  <a:schemeClr val="accent6">
                    <a:lumMod val="75000"/>
                  </a:schemeClr>
                </a:solidFill>
              </a:rPr>
              <a:t>.</a:t>
            </a:r>
          </a:p>
          <a:p>
            <a:endParaRPr lang="en-US" sz="2000" b="1" dirty="0">
              <a:solidFill>
                <a:srgbClr val="7030A0"/>
              </a:solidFill>
            </a:endParaRPr>
          </a:p>
          <a:p>
            <a:r>
              <a:rPr lang="en-US" sz="2000" b="1" dirty="0" smtClean="0">
                <a:solidFill>
                  <a:srgbClr val="7030A0"/>
                </a:solidFill>
              </a:rPr>
              <a:t>&gt; Among </a:t>
            </a:r>
            <a:r>
              <a:rPr lang="en-US" sz="2000" b="1" dirty="0">
                <a:solidFill>
                  <a:srgbClr val="7030A0"/>
                </a:solidFill>
              </a:rPr>
              <a:t>the essential amino acids, Lys, </a:t>
            </a:r>
            <a:r>
              <a:rPr lang="en-US" sz="2000" b="1" dirty="0" err="1">
                <a:solidFill>
                  <a:srgbClr val="7030A0"/>
                </a:solidFill>
              </a:rPr>
              <a:t>Trp</a:t>
            </a:r>
            <a:r>
              <a:rPr lang="en-US" sz="2000" b="1" dirty="0">
                <a:solidFill>
                  <a:srgbClr val="7030A0"/>
                </a:solidFill>
              </a:rPr>
              <a:t>, and Met have received the most attention because they are most limiting in cereals (particularly Lys and </a:t>
            </a:r>
            <a:r>
              <a:rPr lang="en-US" sz="2000" b="1" dirty="0" err="1">
                <a:solidFill>
                  <a:srgbClr val="7030A0"/>
                </a:solidFill>
              </a:rPr>
              <a:t>Trp</a:t>
            </a:r>
            <a:r>
              <a:rPr lang="en-US" sz="2000" b="1" dirty="0">
                <a:solidFill>
                  <a:srgbClr val="7030A0"/>
                </a:solidFill>
              </a:rPr>
              <a:t>) and legumes crops (particularly Met), which represent the major sources of human food and animal feed worldwide. </a:t>
            </a:r>
            <a:endParaRPr lang="en-US" sz="2000" b="1" dirty="0" smtClean="0">
              <a:solidFill>
                <a:srgbClr val="7030A0"/>
              </a:solidFill>
            </a:endParaRPr>
          </a:p>
          <a:p>
            <a:endParaRPr lang="en-US" sz="2000" b="1" dirty="0"/>
          </a:p>
          <a:p>
            <a:r>
              <a:rPr lang="en-US" sz="2000" b="1" dirty="0" smtClean="0">
                <a:solidFill>
                  <a:srgbClr val="002060"/>
                </a:solidFill>
              </a:rPr>
              <a:t>&gt; Soybean</a:t>
            </a:r>
            <a:r>
              <a:rPr lang="en-US" sz="2000" b="1" dirty="0">
                <a:solidFill>
                  <a:srgbClr val="002060"/>
                </a:solidFill>
              </a:rPr>
              <a:t> </a:t>
            </a:r>
            <a:r>
              <a:rPr lang="en-US" sz="2000" b="1" i="1" dirty="0">
                <a:solidFill>
                  <a:srgbClr val="002060"/>
                </a:solidFill>
              </a:rPr>
              <a:t>GmMYB73</a:t>
            </a:r>
            <a:r>
              <a:rPr lang="en-US" sz="2000" b="1" dirty="0">
                <a:solidFill>
                  <a:srgbClr val="002060"/>
                </a:solidFill>
              </a:rPr>
              <a:t> promotes lipid accumulation in transgenic plants</a:t>
            </a:r>
          </a:p>
          <a:p>
            <a:endParaRPr lang="en-US" sz="2000" b="1" dirty="0" smtClean="0">
              <a:solidFill>
                <a:srgbClr val="002060"/>
              </a:solidFill>
            </a:endParaRPr>
          </a:p>
          <a:p>
            <a:r>
              <a:rPr lang="en-US" sz="2000" b="1" dirty="0" err="1" smtClean="0">
                <a:solidFill>
                  <a:srgbClr val="002060"/>
                </a:solidFill>
              </a:rPr>
              <a:t>Jatropha</a:t>
            </a:r>
            <a:r>
              <a:rPr lang="en-US" sz="2000" b="1" dirty="0" smtClean="0">
                <a:solidFill>
                  <a:srgbClr val="002060"/>
                </a:solidFill>
              </a:rPr>
              <a:t> Seed lipid enhancement</a:t>
            </a:r>
          </a:p>
          <a:p>
            <a:endParaRPr lang="en-US" sz="2000" b="1" dirty="0">
              <a:solidFill>
                <a:srgbClr val="002060"/>
              </a:solidFill>
            </a:endParaRPr>
          </a:p>
          <a:p>
            <a:r>
              <a:rPr lang="en-US" sz="2000" b="1" dirty="0">
                <a:solidFill>
                  <a:srgbClr val="002060"/>
                </a:solidFill>
                <a:hlinkClick r:id="rId3" tooltip="Biofuel"/>
              </a:rPr>
              <a:t>Biofuel</a:t>
            </a:r>
            <a:r>
              <a:rPr lang="en-US" sz="2000" b="1" dirty="0">
                <a:solidFill>
                  <a:srgbClr val="002060"/>
                </a:solidFill>
              </a:rPr>
              <a:t> development in India </a:t>
            </a:r>
            <a:r>
              <a:rPr lang="en-US" sz="2000" b="1" dirty="0" smtClean="0">
                <a:solidFill>
                  <a:srgbClr val="002060"/>
                </a:solidFill>
              </a:rPr>
              <a:t>centers </a:t>
            </a:r>
            <a:r>
              <a:rPr lang="en-US" sz="2000" b="1" dirty="0">
                <a:solidFill>
                  <a:srgbClr val="002060"/>
                </a:solidFill>
              </a:rPr>
              <a:t>mainly around the cultivation and processing of </a:t>
            </a:r>
            <a:r>
              <a:rPr lang="en-US" sz="2000" b="1" dirty="0" err="1">
                <a:solidFill>
                  <a:srgbClr val="002060"/>
                </a:solidFill>
                <a:hlinkClick r:id="rId4" tooltip="Jatropha"/>
              </a:rPr>
              <a:t>Jatropha</a:t>
            </a:r>
            <a:r>
              <a:rPr lang="en-US" sz="2000" b="1" dirty="0">
                <a:solidFill>
                  <a:srgbClr val="002060"/>
                </a:solidFill>
              </a:rPr>
              <a:t> plant seeds which are very rich in oil (40%).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descr="Deceptive IRRI strategy to get Golden Rice approv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533400" y="457200"/>
            <a:ext cx="6673750" cy="461665"/>
          </a:xfrm>
          <a:prstGeom prst="rect">
            <a:avLst/>
          </a:prstGeom>
          <a:noFill/>
        </p:spPr>
        <p:txBody>
          <a:bodyPr wrap="none" rtlCol="0">
            <a:spAutoFit/>
          </a:bodyPr>
          <a:lstStyle/>
          <a:p>
            <a:r>
              <a:rPr lang="en-US" sz="2400" b="1" dirty="0" smtClean="0"/>
              <a:t>4. Plants as bioreactor for production of antibodies</a:t>
            </a:r>
            <a:endParaRPr lang="en-US" sz="2400" b="1" dirty="0"/>
          </a:p>
        </p:txBody>
      </p:sp>
      <p:sp>
        <p:nvSpPr>
          <p:cNvPr id="4" name="TextBox 3"/>
          <p:cNvSpPr txBox="1"/>
          <p:nvPr/>
        </p:nvSpPr>
        <p:spPr>
          <a:xfrm>
            <a:off x="381000" y="914400"/>
            <a:ext cx="8077200" cy="1477328"/>
          </a:xfrm>
          <a:prstGeom prst="rect">
            <a:avLst/>
          </a:prstGeom>
          <a:noFill/>
        </p:spPr>
        <p:txBody>
          <a:bodyPr wrap="square" rtlCol="0">
            <a:spAutoFit/>
          </a:bodyPr>
          <a:lstStyle/>
          <a:p>
            <a:r>
              <a:rPr lang="en-US" b="1" dirty="0">
                <a:solidFill>
                  <a:srgbClr val="FF0000"/>
                </a:solidFill>
              </a:rPr>
              <a:t>A </a:t>
            </a:r>
            <a:r>
              <a:rPr lang="en-US" b="1" dirty="0" err="1">
                <a:solidFill>
                  <a:srgbClr val="FF0000"/>
                </a:solidFill>
              </a:rPr>
              <a:t>plantibody</a:t>
            </a:r>
            <a:r>
              <a:rPr lang="en-US" b="1" dirty="0">
                <a:solidFill>
                  <a:srgbClr val="FF0000"/>
                </a:solidFill>
              </a:rPr>
              <a:t> is an antibody that is produced by plants that have been genetically engineered with animal DNA encoding a specific human antibody known to neutralize a particular pathogen or toxin</a:t>
            </a:r>
            <a:r>
              <a:rPr lang="en-US" b="1" dirty="0" smtClean="0">
                <a:solidFill>
                  <a:srgbClr val="FF0000"/>
                </a:solidFill>
              </a:rPr>
              <a:t>.</a:t>
            </a:r>
          </a:p>
          <a:p>
            <a:endParaRPr lang="en-US" b="1" dirty="0">
              <a:solidFill>
                <a:srgbClr val="FF0000"/>
              </a:solidFill>
            </a:endParaRPr>
          </a:p>
          <a:p>
            <a:r>
              <a:rPr lang="en-US" b="1" dirty="0" smtClean="0">
                <a:solidFill>
                  <a:srgbClr val="FF0000"/>
                </a:solidFill>
              </a:rPr>
              <a:t>Plants are easy to grow and can generate considerable biomass.</a:t>
            </a:r>
            <a:endParaRPr lang="en-US" b="1" dirty="0">
              <a:solidFill>
                <a:srgbClr val="FF0000"/>
              </a:solidFill>
            </a:endParaRPr>
          </a:p>
        </p:txBody>
      </p:sp>
      <p:pic>
        <p:nvPicPr>
          <p:cNvPr id="5122" name="Picture 2" descr="Use of plantibodies for Ebola virus treatment. | Download Scientific Diagram"/>
          <p:cNvPicPr>
            <a:picLocks noChangeAspect="1" noChangeArrowheads="1"/>
          </p:cNvPicPr>
          <p:nvPr/>
        </p:nvPicPr>
        <p:blipFill>
          <a:blip r:embed="rId2"/>
          <a:srcRect/>
          <a:stretch>
            <a:fillRect/>
          </a:stretch>
        </p:blipFill>
        <p:spPr bwMode="auto">
          <a:xfrm>
            <a:off x="381001" y="2667000"/>
            <a:ext cx="5791478" cy="3733800"/>
          </a:xfrm>
          <a:prstGeom prst="rect">
            <a:avLst/>
          </a:prstGeom>
          <a:noFill/>
        </p:spPr>
      </p:pic>
      <p:sp>
        <p:nvSpPr>
          <p:cNvPr id="6" name="TextBox 5"/>
          <p:cNvSpPr txBox="1"/>
          <p:nvPr/>
        </p:nvSpPr>
        <p:spPr>
          <a:xfrm>
            <a:off x="6477000" y="3676471"/>
            <a:ext cx="2590800" cy="1200329"/>
          </a:xfrm>
          <a:prstGeom prst="rect">
            <a:avLst/>
          </a:prstGeom>
          <a:noFill/>
        </p:spPr>
        <p:txBody>
          <a:bodyPr wrap="square" rtlCol="0">
            <a:spAutoFit/>
          </a:bodyPr>
          <a:lstStyle/>
          <a:p>
            <a:r>
              <a:rPr lang="en-US" sz="2400" b="1" dirty="0" err="1" smtClean="0">
                <a:solidFill>
                  <a:srgbClr val="0070C0"/>
                </a:solidFill>
              </a:rPr>
              <a:t>Plantibodies</a:t>
            </a:r>
            <a:r>
              <a:rPr lang="en-US" sz="2400" b="1" dirty="0" smtClean="0">
                <a:solidFill>
                  <a:srgbClr val="0070C0"/>
                </a:solidFill>
              </a:rPr>
              <a:t>: to </a:t>
            </a:r>
            <a:r>
              <a:rPr lang="en-US" sz="2400" b="1" dirty="0" err="1" smtClean="0">
                <a:solidFill>
                  <a:srgbClr val="0070C0"/>
                </a:solidFill>
              </a:rPr>
              <a:t>immunosupressed</a:t>
            </a:r>
            <a:r>
              <a:rPr lang="en-US" sz="2400" b="1" dirty="0" smtClean="0">
                <a:solidFill>
                  <a:srgbClr val="0070C0"/>
                </a:solidFill>
              </a:rPr>
              <a:t> person.</a:t>
            </a:r>
            <a:endParaRPr lang="en-US" sz="2400" b="1" dirty="0">
              <a:solidFill>
                <a:srgbClr val="0070C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57200"/>
            <a:ext cx="4664226" cy="523220"/>
          </a:xfrm>
          <a:prstGeom prst="rect">
            <a:avLst/>
          </a:prstGeom>
          <a:noFill/>
        </p:spPr>
        <p:txBody>
          <a:bodyPr wrap="none" rtlCol="0">
            <a:spAutoFit/>
          </a:bodyPr>
          <a:lstStyle/>
          <a:p>
            <a:r>
              <a:rPr lang="en-US" sz="2800" b="1" dirty="0" smtClean="0">
                <a:solidFill>
                  <a:srgbClr val="FF0000"/>
                </a:solidFill>
              </a:rPr>
              <a:t>5. Synthesis of edible vaccines</a:t>
            </a:r>
            <a:endParaRPr lang="en-US" sz="2800" b="1" dirty="0">
              <a:solidFill>
                <a:srgbClr val="FF0000"/>
              </a:solidFill>
            </a:endParaRPr>
          </a:p>
        </p:txBody>
      </p:sp>
      <p:sp>
        <p:nvSpPr>
          <p:cNvPr id="3" name="TextBox 2"/>
          <p:cNvSpPr txBox="1"/>
          <p:nvPr/>
        </p:nvSpPr>
        <p:spPr>
          <a:xfrm>
            <a:off x="762000" y="2096869"/>
            <a:ext cx="8178393" cy="2862322"/>
          </a:xfrm>
          <a:prstGeom prst="rect">
            <a:avLst/>
          </a:prstGeom>
          <a:noFill/>
        </p:spPr>
        <p:txBody>
          <a:bodyPr wrap="none" rtlCol="0">
            <a:spAutoFit/>
          </a:bodyPr>
          <a:lstStyle/>
          <a:p>
            <a:r>
              <a:rPr lang="en-US" b="1" dirty="0" smtClean="0">
                <a:solidFill>
                  <a:srgbClr val="0070C0"/>
                </a:solidFill>
              </a:rPr>
              <a:t>&gt;As a part of fruit and vegetables</a:t>
            </a:r>
          </a:p>
          <a:p>
            <a:r>
              <a:rPr lang="en-US" b="1" dirty="0" smtClean="0">
                <a:solidFill>
                  <a:srgbClr val="0070C0"/>
                </a:solidFill>
              </a:rPr>
              <a:t>&gt;Not required production facilities, purification, sterilization, packaging or</a:t>
            </a:r>
          </a:p>
          <a:p>
            <a:r>
              <a:rPr lang="en-US" b="1" dirty="0" smtClean="0">
                <a:solidFill>
                  <a:srgbClr val="0070C0"/>
                </a:solidFill>
              </a:rPr>
              <a:t>Specialized delivery system</a:t>
            </a:r>
          </a:p>
          <a:p>
            <a:endParaRPr lang="en-US" b="1" dirty="0" smtClean="0">
              <a:solidFill>
                <a:srgbClr val="0070C0"/>
              </a:solidFill>
            </a:endParaRPr>
          </a:p>
          <a:p>
            <a:r>
              <a:rPr lang="en-US" b="1" dirty="0" smtClean="0">
                <a:solidFill>
                  <a:srgbClr val="0070C0"/>
                </a:solidFill>
              </a:rPr>
              <a:t>The gene encoding for the orally active antigenic protein is isolated from the</a:t>
            </a:r>
          </a:p>
          <a:p>
            <a:r>
              <a:rPr lang="en-US" b="1" dirty="0" smtClean="0">
                <a:solidFill>
                  <a:srgbClr val="0070C0"/>
                </a:solidFill>
              </a:rPr>
              <a:t>Pathogen, and a suitable construct for constitutive or tissue-specific expression </a:t>
            </a:r>
          </a:p>
          <a:p>
            <a:r>
              <a:rPr lang="en-US" b="1" dirty="0" smtClean="0">
                <a:solidFill>
                  <a:srgbClr val="0070C0"/>
                </a:solidFill>
              </a:rPr>
              <a:t>of the gene is prepared.</a:t>
            </a:r>
          </a:p>
          <a:p>
            <a:endParaRPr lang="en-US" b="1" dirty="0" smtClean="0">
              <a:solidFill>
                <a:srgbClr val="0070C0"/>
              </a:solidFill>
            </a:endParaRPr>
          </a:p>
          <a:p>
            <a:r>
              <a:rPr lang="en-US" b="1" dirty="0" smtClean="0">
                <a:solidFill>
                  <a:srgbClr val="0070C0"/>
                </a:solidFill>
              </a:rPr>
              <a:t>Edible vaccines for measles, cholera, foot and mouth disease, and hepatitis B, C, &amp; E</a:t>
            </a:r>
          </a:p>
          <a:p>
            <a:r>
              <a:rPr lang="en-US" b="1" dirty="0" smtClean="0">
                <a:solidFill>
                  <a:srgbClr val="0070C0"/>
                </a:solidFill>
              </a:rPr>
              <a:t>are available.</a:t>
            </a:r>
            <a:endParaRPr lang="en-US" b="1" dirty="0">
              <a:solidFill>
                <a:srgbClr val="0070C0"/>
              </a:solidFill>
            </a:endParaRPr>
          </a:p>
        </p:txBody>
      </p:sp>
      <p:sp>
        <p:nvSpPr>
          <p:cNvPr id="4" name="Rectangle 3"/>
          <p:cNvSpPr/>
          <p:nvPr/>
        </p:nvSpPr>
        <p:spPr>
          <a:xfrm>
            <a:off x="762000" y="1066800"/>
            <a:ext cx="7543800" cy="923330"/>
          </a:xfrm>
          <a:prstGeom prst="rect">
            <a:avLst/>
          </a:prstGeom>
        </p:spPr>
        <p:txBody>
          <a:bodyPr wrap="square">
            <a:spAutoFit/>
          </a:bodyPr>
          <a:lstStyle/>
          <a:p>
            <a:r>
              <a:rPr lang="en-US" dirty="0" smtClean="0"/>
              <a:t>Edible vaccines are nothing but </a:t>
            </a:r>
            <a:r>
              <a:rPr lang="en-US" b="1" dirty="0" smtClean="0"/>
              <a:t>transgenic plant and animal-based production of or those contain agents that trigger an animal's immune response</a:t>
            </a:r>
            <a:r>
              <a:rPr lang="en-US" dirty="0" smtClean="0"/>
              <a:t>. In simple, plant or animal-made pharmaceuticals are edible vaccines.</a:t>
            </a:r>
            <a:endParaRPr lang="en-US" dirty="0"/>
          </a:p>
        </p:txBody>
      </p:sp>
      <p:sp>
        <p:nvSpPr>
          <p:cNvPr id="5" name="TextBox 4"/>
          <p:cNvSpPr txBox="1"/>
          <p:nvPr/>
        </p:nvSpPr>
        <p:spPr>
          <a:xfrm>
            <a:off x="838200" y="5569803"/>
            <a:ext cx="7086600" cy="830997"/>
          </a:xfrm>
          <a:prstGeom prst="rect">
            <a:avLst/>
          </a:prstGeom>
          <a:noFill/>
        </p:spPr>
        <p:txBody>
          <a:bodyPr wrap="square" rtlCol="0">
            <a:spAutoFit/>
          </a:bodyPr>
          <a:lstStyle/>
          <a:p>
            <a:pPr algn="ctr"/>
            <a:r>
              <a:rPr lang="en-US" sz="2400" b="1" dirty="0" smtClean="0"/>
              <a:t>Difference between </a:t>
            </a:r>
            <a:r>
              <a:rPr lang="en-US" sz="2400" b="1" dirty="0" err="1" smtClean="0"/>
              <a:t>plantiobodies</a:t>
            </a:r>
            <a:r>
              <a:rPr lang="en-US" sz="2400" b="1" dirty="0" smtClean="0"/>
              <a:t> and edible vaccine???</a:t>
            </a:r>
            <a:endParaRPr lang="en-US" sz="2400" b="1" dirty="0"/>
          </a:p>
        </p:txBody>
      </p:sp>
      <p:sp>
        <p:nvSpPr>
          <p:cNvPr id="6" name="TextBox 5"/>
          <p:cNvSpPr txBox="1"/>
          <p:nvPr/>
        </p:nvSpPr>
        <p:spPr>
          <a:xfrm>
            <a:off x="1241353" y="4948535"/>
            <a:ext cx="7216847" cy="461665"/>
          </a:xfrm>
          <a:prstGeom prst="rect">
            <a:avLst/>
          </a:prstGeom>
          <a:noFill/>
        </p:spPr>
        <p:txBody>
          <a:bodyPr wrap="none" rtlCol="0">
            <a:spAutoFit/>
          </a:bodyPr>
          <a:lstStyle/>
          <a:p>
            <a:r>
              <a:rPr lang="en-US" sz="2400" b="1" dirty="0" err="1" smtClean="0">
                <a:solidFill>
                  <a:srgbClr val="0070C0"/>
                </a:solidFill>
              </a:rPr>
              <a:t>Plantibodies</a:t>
            </a:r>
            <a:r>
              <a:rPr lang="en-US" sz="2400" b="1" dirty="0" smtClean="0">
                <a:solidFill>
                  <a:srgbClr val="0070C0"/>
                </a:solidFill>
              </a:rPr>
              <a:t> can be given to </a:t>
            </a:r>
            <a:r>
              <a:rPr lang="en-US" sz="2400" b="1" dirty="0" err="1" smtClean="0">
                <a:solidFill>
                  <a:srgbClr val="0070C0"/>
                </a:solidFill>
              </a:rPr>
              <a:t>immunosupressed</a:t>
            </a:r>
            <a:r>
              <a:rPr lang="en-US" sz="2400" b="1" dirty="0" smtClean="0">
                <a:solidFill>
                  <a:srgbClr val="0070C0"/>
                </a:solidFill>
              </a:rPr>
              <a:t> person.</a:t>
            </a:r>
            <a:endParaRPr lang="en-US" sz="2400" b="1" dirty="0">
              <a:solidFill>
                <a:srgbClr val="0070C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Edible Vaccines"/>
          <p:cNvPicPr>
            <a:picLocks noChangeAspect="1" noChangeArrowheads="1"/>
          </p:cNvPicPr>
          <p:nvPr/>
        </p:nvPicPr>
        <p:blipFill>
          <a:blip r:embed="rId2"/>
          <a:srcRect/>
          <a:stretch>
            <a:fillRect/>
          </a:stretch>
        </p:blipFill>
        <p:spPr bwMode="auto">
          <a:xfrm>
            <a:off x="685800" y="76200"/>
            <a:ext cx="7620000" cy="4648200"/>
          </a:xfrm>
          <a:prstGeom prst="rect">
            <a:avLst/>
          </a:prstGeom>
          <a:noFill/>
        </p:spPr>
      </p:pic>
      <p:sp>
        <p:nvSpPr>
          <p:cNvPr id="3" name="TextBox 2"/>
          <p:cNvSpPr txBox="1"/>
          <p:nvPr/>
        </p:nvSpPr>
        <p:spPr>
          <a:xfrm>
            <a:off x="1524000" y="5048071"/>
            <a:ext cx="5416804" cy="1200329"/>
          </a:xfrm>
          <a:prstGeom prst="rect">
            <a:avLst/>
          </a:prstGeom>
          <a:noFill/>
        </p:spPr>
        <p:txBody>
          <a:bodyPr wrap="none" rtlCol="0">
            <a:spAutoFit/>
          </a:bodyPr>
          <a:lstStyle/>
          <a:p>
            <a:r>
              <a:rPr lang="en-US" b="1" u="sng" dirty="0" smtClean="0">
                <a:solidFill>
                  <a:srgbClr val="0070C0"/>
                </a:solidFill>
              </a:rPr>
              <a:t>Concerns:</a:t>
            </a:r>
          </a:p>
          <a:p>
            <a:endParaRPr lang="en-US" b="1" dirty="0" smtClean="0">
              <a:solidFill>
                <a:srgbClr val="0070C0"/>
              </a:solidFill>
            </a:endParaRPr>
          </a:p>
          <a:p>
            <a:pPr marL="342900" indent="-342900">
              <a:buAutoNum type="arabicPeriod"/>
            </a:pPr>
            <a:r>
              <a:rPr lang="en-US" b="1" dirty="0" smtClean="0">
                <a:solidFill>
                  <a:srgbClr val="0070C0"/>
                </a:solidFill>
              </a:rPr>
              <a:t>Dosage</a:t>
            </a:r>
          </a:p>
          <a:p>
            <a:pPr marL="342900" indent="-342900">
              <a:buAutoNum type="arabicPeriod"/>
            </a:pPr>
            <a:r>
              <a:rPr lang="en-US" b="1" dirty="0" smtClean="0">
                <a:solidFill>
                  <a:srgbClr val="0070C0"/>
                </a:solidFill>
              </a:rPr>
              <a:t>Degradation of protein components in the stomach</a:t>
            </a:r>
            <a:endParaRPr lang="en-US" b="1" dirty="0">
              <a:solidFill>
                <a:srgbClr val="0070C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7501"/>
          <a:stretch>
            <a:fillRect/>
          </a:stretch>
        </p:blipFill>
        <p:spPr bwMode="auto">
          <a:xfrm>
            <a:off x="458661" y="533400"/>
            <a:ext cx="8456739" cy="5419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489504" cy="461665"/>
          </a:xfrm>
          <a:prstGeom prst="rect">
            <a:avLst/>
          </a:prstGeom>
          <a:noFill/>
        </p:spPr>
        <p:txBody>
          <a:bodyPr wrap="none" rtlCol="0">
            <a:spAutoFit/>
          </a:bodyPr>
          <a:lstStyle/>
          <a:p>
            <a:r>
              <a:rPr lang="en-US" sz="2400" b="1" dirty="0" smtClean="0">
                <a:solidFill>
                  <a:srgbClr val="7030A0"/>
                </a:solidFill>
              </a:rPr>
              <a:t>6. </a:t>
            </a:r>
            <a:r>
              <a:rPr lang="en-US" sz="2400" b="1" u="sng" dirty="0" smtClean="0">
                <a:solidFill>
                  <a:srgbClr val="7030A0"/>
                </a:solidFill>
              </a:rPr>
              <a:t>Plants as bioreactor for production of other therapeutic agents</a:t>
            </a:r>
            <a:endParaRPr lang="en-US" sz="2400" b="1" u="sng" dirty="0">
              <a:solidFill>
                <a:srgbClr val="7030A0"/>
              </a:solidFill>
            </a:endParaRPr>
          </a:p>
        </p:txBody>
      </p:sp>
      <p:sp>
        <p:nvSpPr>
          <p:cNvPr id="3" name="Rectangle 2"/>
          <p:cNvSpPr/>
          <p:nvPr/>
        </p:nvSpPr>
        <p:spPr>
          <a:xfrm>
            <a:off x="990600" y="1325940"/>
            <a:ext cx="7467600" cy="1569660"/>
          </a:xfrm>
          <a:prstGeom prst="rect">
            <a:avLst/>
          </a:prstGeom>
        </p:spPr>
        <p:txBody>
          <a:bodyPr wrap="square">
            <a:spAutoFit/>
          </a:bodyPr>
          <a:lstStyle/>
          <a:p>
            <a:pPr algn="ctr"/>
            <a:r>
              <a:rPr lang="en-US" sz="2400" b="1" dirty="0" smtClean="0"/>
              <a:t>Therapeutic protein production in plants is an area of great potential for increasing and improving the production of proteins for the treatment or prevention of disease in humans and other animals. </a:t>
            </a:r>
            <a:endParaRPr lang="en-US" sz="2400" b="1" dirty="0"/>
          </a:p>
        </p:txBody>
      </p:sp>
      <p:sp>
        <p:nvSpPr>
          <p:cNvPr id="4" name="TextBox 3"/>
          <p:cNvSpPr txBox="1"/>
          <p:nvPr/>
        </p:nvSpPr>
        <p:spPr>
          <a:xfrm>
            <a:off x="1524000" y="3579674"/>
            <a:ext cx="5943600" cy="1754326"/>
          </a:xfrm>
          <a:prstGeom prst="rect">
            <a:avLst/>
          </a:prstGeom>
          <a:noFill/>
        </p:spPr>
        <p:txBody>
          <a:bodyPr wrap="square" rtlCol="0">
            <a:spAutoFit/>
          </a:bodyPr>
          <a:lstStyle/>
          <a:p>
            <a:pPr algn="ctr">
              <a:buFont typeface="Arial" pitchFamily="34" charset="0"/>
              <a:buChar char="•"/>
            </a:pPr>
            <a:r>
              <a:rPr lang="en-US" b="1" dirty="0" smtClean="0">
                <a:solidFill>
                  <a:srgbClr val="C00000"/>
                </a:solidFill>
              </a:rPr>
              <a:t>Human protein C (ANTICOAGULANT) </a:t>
            </a:r>
          </a:p>
          <a:p>
            <a:pPr algn="ctr">
              <a:buFont typeface="Arial" pitchFamily="34" charset="0"/>
              <a:buChar char="•"/>
            </a:pPr>
            <a:r>
              <a:rPr lang="en-US" b="1" dirty="0" smtClean="0">
                <a:solidFill>
                  <a:srgbClr val="C00000"/>
                </a:solidFill>
              </a:rPr>
              <a:t>Human </a:t>
            </a:r>
            <a:r>
              <a:rPr lang="en-US" b="1" dirty="0" err="1" smtClean="0">
                <a:solidFill>
                  <a:srgbClr val="C00000"/>
                </a:solidFill>
              </a:rPr>
              <a:t>hirudin</a:t>
            </a:r>
            <a:r>
              <a:rPr lang="en-US" b="1" dirty="0" smtClean="0">
                <a:solidFill>
                  <a:srgbClr val="C00000"/>
                </a:solidFill>
              </a:rPr>
              <a:t> variant 2 (ANTICOAGULANT) </a:t>
            </a:r>
          </a:p>
          <a:p>
            <a:pPr algn="ctr">
              <a:buFont typeface="Arial" pitchFamily="34" charset="0"/>
              <a:buChar char="•"/>
            </a:pPr>
            <a:r>
              <a:rPr lang="en-US" b="1" dirty="0" smtClean="0">
                <a:solidFill>
                  <a:srgbClr val="C00000"/>
                </a:solidFill>
              </a:rPr>
              <a:t>Hunan erythropoietin (Anemia)</a:t>
            </a:r>
          </a:p>
          <a:p>
            <a:pPr algn="ctr">
              <a:buFont typeface="Arial" pitchFamily="34" charset="0"/>
              <a:buChar char="•"/>
            </a:pPr>
            <a:r>
              <a:rPr lang="en-US" b="1" dirty="0" smtClean="0">
                <a:solidFill>
                  <a:srgbClr val="C00000"/>
                </a:solidFill>
              </a:rPr>
              <a:t>Human alpha interferon (hepatitis C and B)</a:t>
            </a:r>
          </a:p>
          <a:p>
            <a:pPr algn="ctr">
              <a:buFont typeface="Arial" pitchFamily="34" charset="0"/>
              <a:buChar char="•"/>
            </a:pPr>
            <a:r>
              <a:rPr lang="en-US" b="1" dirty="0" smtClean="0">
                <a:solidFill>
                  <a:srgbClr val="C00000"/>
                </a:solidFill>
              </a:rPr>
              <a:t>Human growth hormone (Dwarfism)  </a:t>
            </a:r>
          </a:p>
          <a:p>
            <a:pPr algn="ctr">
              <a:buFont typeface="Arial" pitchFamily="34" charset="0"/>
              <a:buChar char="•"/>
            </a:pPr>
            <a:endParaRPr lang="en-US" b="1" dirty="0" smtClean="0">
              <a:solidFill>
                <a:srgbClr val="C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543580"/>
            <a:ext cx="7239000" cy="523220"/>
          </a:xfrm>
          <a:prstGeom prst="rect">
            <a:avLst/>
          </a:prstGeom>
          <a:noFill/>
        </p:spPr>
        <p:txBody>
          <a:bodyPr wrap="square" rtlCol="0">
            <a:spAutoFit/>
          </a:bodyPr>
          <a:lstStyle/>
          <a:p>
            <a:pPr algn="ctr"/>
            <a:r>
              <a:rPr lang="en-US" sz="2800" b="1" u="sng" dirty="0" smtClean="0">
                <a:solidFill>
                  <a:srgbClr val="002060"/>
                </a:solidFill>
              </a:rPr>
              <a:t>6. Delayed ripening</a:t>
            </a:r>
            <a:endParaRPr lang="en-US" sz="2800" b="1" u="sng" dirty="0">
              <a:solidFill>
                <a:srgbClr val="002060"/>
              </a:solidFill>
            </a:endParaRPr>
          </a:p>
        </p:txBody>
      </p:sp>
      <p:sp>
        <p:nvSpPr>
          <p:cNvPr id="3" name="TextBox 2"/>
          <p:cNvSpPr txBox="1"/>
          <p:nvPr/>
        </p:nvSpPr>
        <p:spPr>
          <a:xfrm>
            <a:off x="381000" y="1295400"/>
            <a:ext cx="8554971" cy="5016758"/>
          </a:xfrm>
          <a:prstGeom prst="rect">
            <a:avLst/>
          </a:prstGeom>
          <a:noFill/>
        </p:spPr>
        <p:txBody>
          <a:bodyPr wrap="none" rtlCol="0">
            <a:spAutoFit/>
          </a:bodyPr>
          <a:lstStyle/>
          <a:p>
            <a:r>
              <a:rPr lang="en-US" sz="2000" b="1" dirty="0" smtClean="0">
                <a:solidFill>
                  <a:srgbClr val="006600"/>
                </a:solidFill>
              </a:rPr>
              <a:t>Genetic engineering is used to delay ripening in fruits.</a:t>
            </a:r>
          </a:p>
          <a:p>
            <a:endParaRPr lang="en-US" sz="2000" b="1" dirty="0" smtClean="0">
              <a:solidFill>
                <a:srgbClr val="006600"/>
              </a:solidFill>
            </a:endParaRPr>
          </a:p>
          <a:p>
            <a:r>
              <a:rPr lang="en-US" sz="2000" b="1" dirty="0" err="1" smtClean="0">
                <a:solidFill>
                  <a:srgbClr val="006600"/>
                </a:solidFill>
              </a:rPr>
              <a:t>Polygalacturonase</a:t>
            </a:r>
            <a:r>
              <a:rPr lang="en-US" sz="2000" b="1" dirty="0" smtClean="0">
                <a:solidFill>
                  <a:srgbClr val="006600"/>
                </a:solidFill>
              </a:rPr>
              <a:t>: Slow breakdown of the </a:t>
            </a:r>
            <a:r>
              <a:rPr lang="en-US" sz="2000" b="1" dirty="0" err="1" smtClean="0">
                <a:solidFill>
                  <a:srgbClr val="006600"/>
                </a:solidFill>
              </a:rPr>
              <a:t>polygalacturonic</a:t>
            </a:r>
            <a:r>
              <a:rPr lang="en-US" sz="2000" b="1" dirty="0" smtClean="0">
                <a:solidFill>
                  <a:srgbClr val="006600"/>
                </a:solidFill>
              </a:rPr>
              <a:t> acid, a component</a:t>
            </a:r>
          </a:p>
          <a:p>
            <a:r>
              <a:rPr lang="en-US" sz="2000" b="1" dirty="0" smtClean="0">
                <a:solidFill>
                  <a:srgbClr val="006600"/>
                </a:solidFill>
              </a:rPr>
              <a:t>of cell walls in the fruit </a:t>
            </a:r>
            <a:r>
              <a:rPr lang="en-US" sz="2000" b="1" dirty="0" err="1" smtClean="0">
                <a:solidFill>
                  <a:srgbClr val="006600"/>
                </a:solidFill>
              </a:rPr>
              <a:t>peri</a:t>
            </a:r>
            <a:r>
              <a:rPr lang="en-US" sz="2000" b="1" dirty="0" smtClean="0">
                <a:solidFill>
                  <a:srgbClr val="006600"/>
                </a:solidFill>
              </a:rPr>
              <a:t>-carp.</a:t>
            </a:r>
          </a:p>
          <a:p>
            <a:endParaRPr lang="en-US" sz="2000" b="1" dirty="0" smtClean="0">
              <a:solidFill>
                <a:srgbClr val="006600"/>
              </a:solidFill>
            </a:endParaRPr>
          </a:p>
          <a:p>
            <a:r>
              <a:rPr lang="en-US" sz="2000" b="1" dirty="0" smtClean="0">
                <a:solidFill>
                  <a:srgbClr val="006600"/>
                </a:solidFill>
              </a:rPr>
              <a:t>Longer the enzyme: over-ripe of the fruit</a:t>
            </a:r>
          </a:p>
          <a:p>
            <a:endParaRPr lang="en-US" sz="2000" b="1" dirty="0" smtClean="0">
              <a:solidFill>
                <a:srgbClr val="006600"/>
              </a:solidFill>
            </a:endParaRPr>
          </a:p>
          <a:p>
            <a:r>
              <a:rPr lang="en-US" sz="2000" b="1" dirty="0" smtClean="0">
                <a:solidFill>
                  <a:srgbClr val="006600"/>
                </a:solidFill>
              </a:rPr>
              <a:t>Tomatoes have been engineered so that express less of the </a:t>
            </a:r>
            <a:r>
              <a:rPr lang="en-US" sz="2000" b="1" dirty="0" err="1" smtClean="0">
                <a:solidFill>
                  <a:srgbClr val="006600"/>
                </a:solidFill>
              </a:rPr>
              <a:t>polygalcturonase</a:t>
            </a:r>
            <a:endParaRPr lang="en-US" sz="2000" b="1" dirty="0" smtClean="0">
              <a:solidFill>
                <a:srgbClr val="006600"/>
              </a:solidFill>
            </a:endParaRPr>
          </a:p>
          <a:p>
            <a:r>
              <a:rPr lang="en-US" sz="2000" b="1" dirty="0" smtClean="0">
                <a:solidFill>
                  <a:srgbClr val="006600"/>
                </a:solidFill>
              </a:rPr>
              <a:t>Enzyme.</a:t>
            </a:r>
          </a:p>
          <a:p>
            <a:endParaRPr lang="en-US" sz="2000" b="1" dirty="0" smtClean="0">
              <a:solidFill>
                <a:srgbClr val="006600"/>
              </a:solidFill>
            </a:endParaRPr>
          </a:p>
          <a:p>
            <a:r>
              <a:rPr lang="en-US" sz="2000" b="1" dirty="0" smtClean="0">
                <a:solidFill>
                  <a:srgbClr val="006600"/>
                </a:solidFill>
              </a:rPr>
              <a:t>This was achieved by antisense technology.</a:t>
            </a:r>
          </a:p>
          <a:p>
            <a:endParaRPr lang="en-US" sz="2000" b="1" dirty="0" smtClean="0">
              <a:solidFill>
                <a:srgbClr val="006600"/>
              </a:solidFill>
            </a:endParaRPr>
          </a:p>
          <a:p>
            <a:r>
              <a:rPr lang="en-US" sz="2000" b="1" dirty="0" smtClean="0">
                <a:solidFill>
                  <a:srgbClr val="006600"/>
                </a:solidFill>
              </a:rPr>
              <a:t>Expression of the antisense copy of the gene led to the less amount of the </a:t>
            </a:r>
          </a:p>
          <a:p>
            <a:r>
              <a:rPr lang="en-US" sz="2000" b="1" dirty="0" smtClean="0">
                <a:solidFill>
                  <a:srgbClr val="006600"/>
                </a:solidFill>
              </a:rPr>
              <a:t>enzyme</a:t>
            </a:r>
          </a:p>
          <a:p>
            <a:endParaRPr lang="en-US" sz="2000" b="1" dirty="0" smtClean="0">
              <a:solidFill>
                <a:srgbClr val="006600"/>
              </a:solidFill>
            </a:endParaRPr>
          </a:p>
          <a:p>
            <a:endParaRPr lang="en-US" sz="2000" b="1" dirty="0">
              <a:solidFill>
                <a:srgbClr val="0066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7009" y="304800"/>
            <a:ext cx="3402791" cy="523220"/>
          </a:xfrm>
          <a:prstGeom prst="rect">
            <a:avLst/>
          </a:prstGeom>
          <a:noFill/>
        </p:spPr>
        <p:txBody>
          <a:bodyPr wrap="square" rtlCol="0">
            <a:spAutoFit/>
          </a:bodyPr>
          <a:lstStyle/>
          <a:p>
            <a:r>
              <a:rPr lang="en-US" sz="2800" b="1" u="sng" dirty="0" smtClean="0"/>
              <a:t>Antisense Technology</a:t>
            </a:r>
            <a:endParaRPr lang="en-US" sz="2800" b="1" u="sng" dirty="0"/>
          </a:p>
        </p:txBody>
      </p:sp>
      <p:sp>
        <p:nvSpPr>
          <p:cNvPr id="3" name="Rectangle 2"/>
          <p:cNvSpPr/>
          <p:nvPr/>
        </p:nvSpPr>
        <p:spPr>
          <a:xfrm>
            <a:off x="609600" y="990600"/>
            <a:ext cx="7924800" cy="923330"/>
          </a:xfrm>
          <a:prstGeom prst="rect">
            <a:avLst/>
          </a:prstGeom>
        </p:spPr>
        <p:txBody>
          <a:bodyPr wrap="square">
            <a:spAutoFit/>
          </a:bodyPr>
          <a:lstStyle/>
          <a:p>
            <a:r>
              <a:rPr lang="en-US" dirty="0" smtClean="0"/>
              <a:t>Antisense technology is </a:t>
            </a:r>
            <a:r>
              <a:rPr lang="en-US" b="1" dirty="0" smtClean="0"/>
              <a:t>a new and promising tool for controlling gene expression in a cell</a:t>
            </a:r>
            <a:r>
              <a:rPr lang="en-US" dirty="0" smtClean="0"/>
              <a:t>. Using synthetic antisense </a:t>
            </a:r>
            <a:r>
              <a:rPr lang="en-US" dirty="0" err="1" smtClean="0"/>
              <a:t>oligonucleotides</a:t>
            </a:r>
            <a:r>
              <a:rPr lang="en-US" dirty="0" smtClean="0"/>
              <a:t>, it targets genes at the level of mRNA, rather than DNA, and prevents them from producing proteins.</a:t>
            </a:r>
            <a:endParaRPr lang="en-US" dirty="0"/>
          </a:p>
        </p:txBody>
      </p:sp>
      <p:pic>
        <p:nvPicPr>
          <p:cNvPr id="43010" name="Picture 2" descr="Antisense technologies - Kurreck - 2003 - European Journal of Biochemistry  - Wiley Online Library"/>
          <p:cNvPicPr>
            <a:picLocks noChangeAspect="1" noChangeArrowheads="1"/>
          </p:cNvPicPr>
          <p:nvPr/>
        </p:nvPicPr>
        <p:blipFill>
          <a:blip r:embed="rId2"/>
          <a:srcRect/>
          <a:stretch>
            <a:fillRect/>
          </a:stretch>
        </p:blipFill>
        <p:spPr bwMode="auto">
          <a:xfrm>
            <a:off x="1524000" y="2133600"/>
            <a:ext cx="5600700" cy="4248151"/>
          </a:xfrm>
          <a:prstGeom prst="rect">
            <a:avLst/>
          </a:prstGeom>
          <a:noFill/>
        </p:spPr>
      </p:pic>
      <p:sp>
        <p:nvSpPr>
          <p:cNvPr id="5" name="Rectangle 4"/>
          <p:cNvSpPr/>
          <p:nvPr/>
        </p:nvSpPr>
        <p:spPr>
          <a:xfrm>
            <a:off x="5867603" y="2514600"/>
            <a:ext cx="3174331" cy="646331"/>
          </a:xfrm>
          <a:prstGeom prst="rect">
            <a:avLst/>
          </a:prstGeom>
        </p:spPr>
        <p:txBody>
          <a:bodyPr wrap="none">
            <a:spAutoFit/>
          </a:bodyPr>
          <a:lstStyle/>
          <a:p>
            <a:r>
              <a:rPr lang="en-US" b="1" dirty="0" smtClean="0">
                <a:solidFill>
                  <a:srgbClr val="0070C0"/>
                </a:solidFill>
              </a:rPr>
              <a:t>RISC:</a:t>
            </a:r>
          </a:p>
          <a:p>
            <a:r>
              <a:rPr lang="en-US" b="1" dirty="0" smtClean="0">
                <a:solidFill>
                  <a:srgbClr val="0070C0"/>
                </a:solidFill>
              </a:rPr>
              <a:t>RNA-induced silencing complex</a:t>
            </a:r>
            <a:endParaRPr lang="en-US" b="1" dirty="0">
              <a:solidFill>
                <a:srgbClr val="0070C0"/>
              </a:solidFill>
            </a:endParaRPr>
          </a:p>
        </p:txBody>
      </p:sp>
      <p:sp>
        <p:nvSpPr>
          <p:cNvPr id="6" name="Rectangle 5"/>
          <p:cNvSpPr/>
          <p:nvPr/>
        </p:nvSpPr>
        <p:spPr>
          <a:xfrm>
            <a:off x="2286000" y="6019800"/>
            <a:ext cx="381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7800" y="609600"/>
            <a:ext cx="6019800" cy="584775"/>
          </a:xfrm>
          <a:prstGeom prst="rect">
            <a:avLst/>
          </a:prstGeom>
          <a:noFill/>
        </p:spPr>
        <p:txBody>
          <a:bodyPr wrap="square" rtlCol="0">
            <a:spAutoFit/>
          </a:bodyPr>
          <a:lstStyle/>
          <a:p>
            <a:pPr algn="ctr"/>
            <a:r>
              <a:rPr lang="en-US" b="1" dirty="0" smtClean="0">
                <a:solidFill>
                  <a:srgbClr val="0070C0"/>
                </a:solidFill>
              </a:rPr>
              <a:t>Tomato Name: </a:t>
            </a:r>
            <a:r>
              <a:rPr lang="en-US" sz="3200" b="1" dirty="0" err="1" smtClean="0">
                <a:solidFill>
                  <a:srgbClr val="FF0000"/>
                </a:solidFill>
              </a:rPr>
              <a:t>Flavr</a:t>
            </a:r>
            <a:r>
              <a:rPr lang="en-US" sz="3200" b="1" dirty="0" smtClean="0">
                <a:solidFill>
                  <a:srgbClr val="FF0000"/>
                </a:solidFill>
              </a:rPr>
              <a:t> </a:t>
            </a:r>
            <a:r>
              <a:rPr lang="en-US" sz="3200" b="1" dirty="0" err="1" smtClean="0">
                <a:solidFill>
                  <a:srgbClr val="FF0000"/>
                </a:solidFill>
              </a:rPr>
              <a:t>Savr</a:t>
            </a:r>
            <a:endParaRPr lang="en-US" sz="3200" b="1" dirty="0">
              <a:solidFill>
                <a:srgbClr val="FF0000"/>
              </a:solidFill>
            </a:endParaRPr>
          </a:p>
        </p:txBody>
      </p:sp>
      <p:sp>
        <p:nvSpPr>
          <p:cNvPr id="2050" name="AutoShape 2" descr="Pros, Cons and My Views - GM crop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4" name="Picture 6" descr="Genetically Modified Organisms - ppt video online download"/>
          <p:cNvPicPr>
            <a:picLocks noChangeAspect="1" noChangeArrowheads="1"/>
          </p:cNvPicPr>
          <p:nvPr/>
        </p:nvPicPr>
        <p:blipFill>
          <a:blip r:embed="rId2"/>
          <a:srcRect l="12500" t="33334" b="8889"/>
          <a:stretch>
            <a:fillRect/>
          </a:stretch>
        </p:blipFill>
        <p:spPr bwMode="auto">
          <a:xfrm>
            <a:off x="1066800" y="2971800"/>
            <a:ext cx="7162800" cy="3352800"/>
          </a:xfrm>
          <a:prstGeom prst="rect">
            <a:avLst/>
          </a:prstGeom>
          <a:noFill/>
        </p:spPr>
      </p:pic>
      <p:sp>
        <p:nvSpPr>
          <p:cNvPr id="7" name="TextBox 6"/>
          <p:cNvSpPr txBox="1"/>
          <p:nvPr/>
        </p:nvSpPr>
        <p:spPr>
          <a:xfrm>
            <a:off x="2133600" y="1371600"/>
            <a:ext cx="4343400" cy="923330"/>
          </a:xfrm>
          <a:prstGeom prst="rect">
            <a:avLst/>
          </a:prstGeom>
          <a:noFill/>
        </p:spPr>
        <p:txBody>
          <a:bodyPr wrap="square" rtlCol="0">
            <a:spAutoFit/>
          </a:bodyPr>
          <a:lstStyle/>
          <a:p>
            <a:pPr>
              <a:buFont typeface="Arial" pitchFamily="34" charset="0"/>
              <a:buChar char="•"/>
            </a:pPr>
            <a:r>
              <a:rPr lang="en-US" dirty="0" smtClean="0"/>
              <a:t>Longer shelf life</a:t>
            </a:r>
          </a:p>
          <a:p>
            <a:pPr>
              <a:buFont typeface="Arial" pitchFamily="34" charset="0"/>
              <a:buChar char="•"/>
            </a:pPr>
            <a:r>
              <a:rPr lang="en-US" dirty="0" smtClean="0"/>
              <a:t>Enhanced flavor</a:t>
            </a:r>
          </a:p>
          <a:p>
            <a:pPr>
              <a:buFont typeface="Arial" pitchFamily="34" charset="0"/>
              <a:buChar char="•"/>
            </a:pPr>
            <a:r>
              <a:rPr lang="en-US" dirty="0" smtClean="0"/>
              <a:t>Delayed ripening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85800"/>
            <a:ext cx="8382000" cy="2492990"/>
          </a:xfrm>
          <a:prstGeom prst="rect">
            <a:avLst/>
          </a:prstGeom>
          <a:noFill/>
        </p:spPr>
        <p:txBody>
          <a:bodyPr wrap="square" rtlCol="0">
            <a:spAutoFit/>
          </a:bodyPr>
          <a:lstStyle/>
          <a:p>
            <a:pPr algn="ctr"/>
            <a:r>
              <a:rPr lang="en-US" sz="2800" b="1" u="sng" dirty="0" smtClean="0">
                <a:solidFill>
                  <a:schemeClr val="accent6">
                    <a:lumMod val="50000"/>
                  </a:schemeClr>
                </a:solidFill>
              </a:rPr>
              <a:t>7. Production of bio-plastics</a:t>
            </a:r>
          </a:p>
          <a:p>
            <a:pPr algn="ctr"/>
            <a:endParaRPr lang="en-US" sz="2800" b="1" u="sng" dirty="0" smtClean="0">
              <a:solidFill>
                <a:srgbClr val="006600"/>
              </a:solidFill>
            </a:endParaRPr>
          </a:p>
          <a:p>
            <a:r>
              <a:rPr lang="en-US" sz="2000" b="1" i="1" u="sng" dirty="0" err="1" smtClean="0">
                <a:solidFill>
                  <a:srgbClr val="006600"/>
                </a:solidFill>
              </a:rPr>
              <a:t>Alcaligenes</a:t>
            </a:r>
            <a:r>
              <a:rPr lang="en-US" sz="2000" b="1" i="1" u="sng" dirty="0" smtClean="0">
                <a:solidFill>
                  <a:srgbClr val="006600"/>
                </a:solidFill>
              </a:rPr>
              <a:t> </a:t>
            </a:r>
            <a:r>
              <a:rPr lang="en-US" sz="2000" b="1" i="1" u="sng" dirty="0" err="1" smtClean="0">
                <a:solidFill>
                  <a:srgbClr val="006600"/>
                </a:solidFill>
              </a:rPr>
              <a:t>eutrophus</a:t>
            </a:r>
            <a:r>
              <a:rPr lang="en-US" sz="2000" b="1" i="1" u="sng" dirty="0" smtClean="0">
                <a:solidFill>
                  <a:srgbClr val="006600"/>
                </a:solidFill>
              </a:rPr>
              <a:t> </a:t>
            </a:r>
            <a:r>
              <a:rPr lang="en-US" sz="2000" b="1" u="sng" dirty="0" smtClean="0">
                <a:solidFill>
                  <a:srgbClr val="006600"/>
                </a:solidFill>
              </a:rPr>
              <a:t>produce </a:t>
            </a:r>
            <a:r>
              <a:rPr lang="en-US" sz="2000" b="1" u="sng" dirty="0" err="1" smtClean="0">
                <a:solidFill>
                  <a:srgbClr val="006600"/>
                </a:solidFill>
              </a:rPr>
              <a:t>polyhydroxybutyrate</a:t>
            </a:r>
            <a:r>
              <a:rPr lang="en-US" sz="2000" b="1" u="sng" dirty="0" smtClean="0">
                <a:solidFill>
                  <a:srgbClr val="006600"/>
                </a:solidFill>
              </a:rPr>
              <a:t> (PHB), a biodegradable and renewable biopolymer</a:t>
            </a:r>
          </a:p>
          <a:p>
            <a:endParaRPr lang="en-US" sz="2000" b="1" u="sng" dirty="0" smtClean="0">
              <a:solidFill>
                <a:srgbClr val="006600"/>
              </a:solidFill>
            </a:endParaRPr>
          </a:p>
          <a:p>
            <a:r>
              <a:rPr lang="en-US" sz="2000" b="1" u="sng" dirty="0" smtClean="0">
                <a:solidFill>
                  <a:srgbClr val="006600"/>
                </a:solidFill>
              </a:rPr>
              <a:t>A gene from this bacterium that are responsible for the biosynthesis of PHB</a:t>
            </a:r>
          </a:p>
          <a:p>
            <a:r>
              <a:rPr lang="en-US" sz="2000" b="1" u="sng" dirty="0" smtClean="0">
                <a:solidFill>
                  <a:srgbClr val="006600"/>
                </a:solidFill>
              </a:rPr>
              <a:t>Is being transferred to plant for production of biodegradable plastic.</a:t>
            </a:r>
            <a:endParaRPr lang="en-US" sz="2000" b="1" u="sng" dirty="0">
              <a:solidFill>
                <a:srgbClr val="0066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2438400" y="381000"/>
            <a:ext cx="4419600" cy="523220"/>
          </a:xfrm>
          <a:prstGeom prst="rect">
            <a:avLst/>
          </a:prstGeom>
          <a:noFill/>
        </p:spPr>
        <p:txBody>
          <a:bodyPr wrap="square" rtlCol="0">
            <a:spAutoFit/>
          </a:bodyPr>
          <a:lstStyle/>
          <a:p>
            <a:pPr algn="ctr"/>
            <a:r>
              <a:rPr lang="en-US" sz="2800" b="1" u="sng" dirty="0" smtClean="0">
                <a:solidFill>
                  <a:srgbClr val="0070C0"/>
                </a:solidFill>
              </a:rPr>
              <a:t>Molecular Farming </a:t>
            </a:r>
            <a:endParaRPr lang="en-US" sz="2800" b="1" u="sng" dirty="0">
              <a:solidFill>
                <a:srgbClr val="0070C0"/>
              </a:solidFill>
            </a:endParaRPr>
          </a:p>
        </p:txBody>
      </p:sp>
      <p:sp>
        <p:nvSpPr>
          <p:cNvPr id="4" name="Rectangle 3"/>
          <p:cNvSpPr/>
          <p:nvPr/>
        </p:nvSpPr>
        <p:spPr>
          <a:xfrm>
            <a:off x="838200" y="1238071"/>
            <a:ext cx="7848600" cy="1200329"/>
          </a:xfrm>
          <a:prstGeom prst="rect">
            <a:avLst/>
          </a:prstGeom>
        </p:spPr>
        <p:txBody>
          <a:bodyPr wrap="square">
            <a:spAutoFit/>
          </a:bodyPr>
          <a:lstStyle/>
          <a:p>
            <a:r>
              <a:rPr lang="en-US" dirty="0" smtClean="0"/>
              <a:t>Molecular farming is </a:t>
            </a:r>
            <a:r>
              <a:rPr lang="en-US" b="1" dirty="0" smtClean="0"/>
              <a:t>the production of pharmaceutically important and commercially valuable proteins in plants</a:t>
            </a:r>
            <a:r>
              <a:rPr lang="en-US" dirty="0" smtClean="0"/>
              <a:t>. Its purpose is to provide a safe and inexpensive means for the mass production of recombinant pharmaceutical proteins.</a:t>
            </a:r>
            <a:endParaRPr lang="en-US" dirty="0"/>
          </a:p>
        </p:txBody>
      </p:sp>
      <p:sp>
        <p:nvSpPr>
          <p:cNvPr id="5" name="TextBox 4"/>
          <p:cNvSpPr txBox="1"/>
          <p:nvPr/>
        </p:nvSpPr>
        <p:spPr>
          <a:xfrm>
            <a:off x="1143000" y="2819400"/>
            <a:ext cx="2844881" cy="2031325"/>
          </a:xfrm>
          <a:prstGeom prst="rect">
            <a:avLst/>
          </a:prstGeom>
          <a:noFill/>
        </p:spPr>
        <p:txBody>
          <a:bodyPr wrap="none" rtlCol="0">
            <a:spAutoFit/>
          </a:bodyPr>
          <a:lstStyle/>
          <a:p>
            <a:r>
              <a:rPr lang="en-US" b="1" dirty="0" smtClean="0"/>
              <a:t>Antibodies</a:t>
            </a:r>
          </a:p>
          <a:p>
            <a:r>
              <a:rPr lang="en-US" b="1" dirty="0" smtClean="0"/>
              <a:t>Blood Products</a:t>
            </a:r>
          </a:p>
          <a:p>
            <a:r>
              <a:rPr lang="en-US" b="1" dirty="0" smtClean="0"/>
              <a:t>Cytokines</a:t>
            </a:r>
          </a:p>
          <a:p>
            <a:r>
              <a:rPr lang="en-US" b="1" dirty="0" smtClean="0"/>
              <a:t>Growth factors</a:t>
            </a:r>
          </a:p>
          <a:p>
            <a:r>
              <a:rPr lang="en-US" b="1" dirty="0" smtClean="0"/>
              <a:t>Hormones</a:t>
            </a:r>
          </a:p>
          <a:p>
            <a:r>
              <a:rPr lang="en-US" b="1" dirty="0" smtClean="0"/>
              <a:t>Recombinant enzymes</a:t>
            </a:r>
          </a:p>
          <a:p>
            <a:r>
              <a:rPr lang="en-US" b="1" dirty="0" smtClean="0"/>
              <a:t>Human/Veterinary Vaccines</a:t>
            </a:r>
            <a:endParaRPr lang="en-US" b="1" dirty="0"/>
          </a:p>
        </p:txBody>
      </p:sp>
      <p:sp>
        <p:nvSpPr>
          <p:cNvPr id="6" name="TextBox 5"/>
          <p:cNvSpPr txBox="1"/>
          <p:nvPr/>
        </p:nvSpPr>
        <p:spPr>
          <a:xfrm>
            <a:off x="1219200" y="5257800"/>
            <a:ext cx="7293792" cy="646331"/>
          </a:xfrm>
          <a:prstGeom prst="rect">
            <a:avLst/>
          </a:prstGeom>
          <a:noFill/>
        </p:spPr>
        <p:txBody>
          <a:bodyPr wrap="none" rtlCol="0">
            <a:spAutoFit/>
          </a:bodyPr>
          <a:lstStyle/>
          <a:p>
            <a:r>
              <a:rPr lang="en-US" dirty="0" smtClean="0"/>
              <a:t>Therapeutic compounds so produced are also known as biopharmaceuticals</a:t>
            </a:r>
          </a:p>
          <a:p>
            <a:r>
              <a:rPr lang="en-US" dirty="0" smtClean="0"/>
              <a:t>(pharmaceuticals from biological organisms)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6600" y="533400"/>
            <a:ext cx="3200400" cy="400110"/>
          </a:xfrm>
          <a:prstGeom prst="rect">
            <a:avLst/>
          </a:prstGeom>
          <a:noFill/>
        </p:spPr>
        <p:txBody>
          <a:bodyPr wrap="square" rtlCol="0">
            <a:spAutoFit/>
          </a:bodyPr>
          <a:lstStyle/>
          <a:p>
            <a:r>
              <a:rPr lang="en-US" sz="2000" b="1" u="sng" dirty="0" smtClean="0"/>
              <a:t>Transgenic Plants</a:t>
            </a:r>
            <a:endParaRPr lang="en-US" sz="2000" b="1" u="sng" dirty="0"/>
          </a:p>
        </p:txBody>
      </p:sp>
      <p:sp>
        <p:nvSpPr>
          <p:cNvPr id="6" name="TextBox 5"/>
          <p:cNvSpPr txBox="1"/>
          <p:nvPr/>
        </p:nvSpPr>
        <p:spPr>
          <a:xfrm>
            <a:off x="762000" y="1447800"/>
            <a:ext cx="7848600" cy="1477328"/>
          </a:xfrm>
          <a:prstGeom prst="rect">
            <a:avLst/>
          </a:prstGeom>
          <a:noFill/>
        </p:spPr>
        <p:txBody>
          <a:bodyPr wrap="square" rtlCol="0">
            <a:spAutoFit/>
          </a:bodyPr>
          <a:lstStyle/>
          <a:p>
            <a:r>
              <a:rPr lang="en-US" b="1" dirty="0" smtClean="0">
                <a:solidFill>
                  <a:srgbClr val="FF0000"/>
                </a:solidFill>
              </a:rPr>
              <a:t>Transgenic plants are those plants, which carry additional, stably integrated and expressed foreign gene from trans species.</a:t>
            </a:r>
          </a:p>
          <a:p>
            <a:endParaRPr lang="en-US" b="1" dirty="0" smtClean="0">
              <a:solidFill>
                <a:srgbClr val="FF0000"/>
              </a:solidFill>
            </a:endParaRPr>
          </a:p>
          <a:p>
            <a:r>
              <a:rPr lang="en-US" b="1" dirty="0">
                <a:solidFill>
                  <a:srgbClr val="0070C0"/>
                </a:solidFill>
              </a:rPr>
              <a:t>A genetically modified organism (GMO) is an animal, plant, or microbe whose DNA has been altered using genetic engineering techniques.</a:t>
            </a:r>
          </a:p>
        </p:txBody>
      </p:sp>
      <p:sp>
        <p:nvSpPr>
          <p:cNvPr id="7" name="Rectangle 6"/>
          <p:cNvSpPr/>
          <p:nvPr/>
        </p:nvSpPr>
        <p:spPr>
          <a:xfrm>
            <a:off x="762000" y="3352800"/>
            <a:ext cx="7848600" cy="2031325"/>
          </a:xfrm>
          <a:prstGeom prst="rect">
            <a:avLst/>
          </a:prstGeom>
        </p:spPr>
        <p:txBody>
          <a:bodyPr wrap="square">
            <a:spAutoFit/>
          </a:bodyPr>
          <a:lstStyle/>
          <a:p>
            <a:r>
              <a:rPr lang="en-US" b="1" dirty="0">
                <a:solidFill>
                  <a:srgbClr val="C00000"/>
                </a:solidFill>
              </a:rPr>
              <a:t>The key difference between GMO and transgenic organism is that GMO is an organism that has an artificially altered genome, while the transgenic organism is a GMO that has an altered genome containing a DNA sequence or gene from a different species</a:t>
            </a:r>
            <a:r>
              <a:rPr lang="en-US" b="1" dirty="0" smtClean="0">
                <a:solidFill>
                  <a:srgbClr val="C00000"/>
                </a:solidFill>
              </a:rPr>
              <a:t>.</a:t>
            </a:r>
          </a:p>
          <a:p>
            <a:endParaRPr lang="en-US" b="1" dirty="0">
              <a:solidFill>
                <a:srgbClr val="C00000"/>
              </a:solidFill>
            </a:endParaRPr>
          </a:p>
          <a:p>
            <a:r>
              <a:rPr lang="en-US" b="1" dirty="0" smtClean="0">
                <a:solidFill>
                  <a:srgbClr val="C00000"/>
                </a:solidFill>
              </a:rPr>
              <a:t>The combined use of RDT, GENE TRANSFER METHODS AND TISSUE CULTURE TECHNIQUES LED to the production of Transgenic Plants.</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533400"/>
            <a:ext cx="4775218" cy="523220"/>
          </a:xfrm>
          <a:prstGeom prst="rect">
            <a:avLst/>
          </a:prstGeom>
          <a:noFill/>
        </p:spPr>
        <p:txBody>
          <a:bodyPr wrap="none" rtlCol="0">
            <a:spAutoFit/>
          </a:bodyPr>
          <a:lstStyle/>
          <a:p>
            <a:r>
              <a:rPr lang="en-US" sz="2800" b="1" u="sng" dirty="0" smtClean="0">
                <a:solidFill>
                  <a:srgbClr val="FF0000"/>
                </a:solidFill>
              </a:rPr>
              <a:t>Transgenic Plants: Applications</a:t>
            </a:r>
            <a:endParaRPr lang="en-US" sz="2800" b="1" u="sng" dirty="0">
              <a:solidFill>
                <a:srgbClr val="FF0000"/>
              </a:solidFill>
            </a:endParaRPr>
          </a:p>
        </p:txBody>
      </p:sp>
      <p:sp>
        <p:nvSpPr>
          <p:cNvPr id="6" name="TextBox 5"/>
          <p:cNvSpPr txBox="1"/>
          <p:nvPr/>
        </p:nvSpPr>
        <p:spPr>
          <a:xfrm>
            <a:off x="762000" y="2392740"/>
            <a:ext cx="8077200" cy="1569660"/>
          </a:xfrm>
          <a:prstGeom prst="rect">
            <a:avLst/>
          </a:prstGeom>
          <a:noFill/>
        </p:spPr>
        <p:txBody>
          <a:bodyPr wrap="square" rtlCol="0">
            <a:spAutoFit/>
          </a:bodyPr>
          <a:lstStyle/>
          <a:p>
            <a:r>
              <a:rPr lang="en-US" sz="2400" dirty="0"/>
              <a:t>In 1982, the first transgenic plants were produced in </a:t>
            </a:r>
            <a:r>
              <a:rPr lang="en-US" sz="2400" b="1" dirty="0"/>
              <a:t>tobacco plants (Nicotiana tabacum)</a:t>
            </a:r>
            <a:r>
              <a:rPr lang="en-US" sz="2400" dirty="0"/>
              <a:t> </a:t>
            </a:r>
            <a:endParaRPr lang="en-US" sz="2400" dirty="0" smtClean="0"/>
          </a:p>
          <a:p>
            <a:endParaRPr lang="en-US" sz="2400" b="1" dirty="0" smtClean="0"/>
          </a:p>
          <a:p>
            <a:r>
              <a:rPr lang="en-US" sz="2400" b="1" dirty="0" smtClean="0"/>
              <a:t>Bt </a:t>
            </a:r>
            <a:r>
              <a:rPr lang="en-US" sz="2400" b="1" dirty="0"/>
              <a:t>Cotton</a:t>
            </a:r>
            <a:r>
              <a:rPr lang="en-US" sz="2400" dirty="0"/>
              <a:t> – India's First Transgenic Crop.</a:t>
            </a:r>
          </a:p>
        </p:txBody>
      </p:sp>
      <p:sp>
        <p:nvSpPr>
          <p:cNvPr id="23554" name="AutoShape 2" descr="https://www.drishtiias.com/images/uploads/1635154345_image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6" name="AutoShape 4" descr="https://www.drishtiias.com/images/uploads/1635154345_image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8" name="AutoShape 6" descr="https://www.drishtiias.com/images/uploads/1635154345_image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60" name="AutoShape 8" descr="https://www.drishtiias.com/images/uploads/1635154345_image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533400"/>
            <a:ext cx="3125215" cy="369332"/>
          </a:xfrm>
          <a:prstGeom prst="rect">
            <a:avLst/>
          </a:prstGeom>
          <a:noFill/>
        </p:spPr>
        <p:txBody>
          <a:bodyPr wrap="none" rtlCol="0">
            <a:spAutoFit/>
          </a:bodyPr>
          <a:lstStyle/>
          <a:p>
            <a:r>
              <a:rPr lang="en-US" b="1" dirty="0" smtClean="0"/>
              <a:t>Transgenic Plants: Applications</a:t>
            </a:r>
            <a:endParaRPr lang="en-US" b="1" dirty="0"/>
          </a:p>
        </p:txBody>
      </p:sp>
      <p:sp>
        <p:nvSpPr>
          <p:cNvPr id="3" name="TextBox 2"/>
          <p:cNvSpPr txBox="1"/>
          <p:nvPr/>
        </p:nvSpPr>
        <p:spPr>
          <a:xfrm>
            <a:off x="381000" y="1764268"/>
            <a:ext cx="6023444" cy="369332"/>
          </a:xfrm>
          <a:prstGeom prst="rect">
            <a:avLst/>
          </a:prstGeom>
          <a:noFill/>
        </p:spPr>
        <p:txBody>
          <a:bodyPr wrap="none" rtlCol="0">
            <a:spAutoFit/>
          </a:bodyPr>
          <a:lstStyle/>
          <a:p>
            <a:r>
              <a:rPr lang="en-US" b="1" u="sng" dirty="0" smtClean="0">
                <a:solidFill>
                  <a:srgbClr val="C00000"/>
                </a:solidFill>
              </a:rPr>
              <a:t>1. Development of Insect, virus and herbicide resistant plants</a:t>
            </a:r>
            <a:endParaRPr lang="en-US" b="1" u="sng" dirty="0">
              <a:solidFill>
                <a:srgbClr val="C00000"/>
              </a:solidFill>
            </a:endParaRPr>
          </a:p>
        </p:txBody>
      </p:sp>
      <p:sp>
        <p:nvSpPr>
          <p:cNvPr id="4" name="TextBox 3"/>
          <p:cNvSpPr txBox="1"/>
          <p:nvPr/>
        </p:nvSpPr>
        <p:spPr>
          <a:xfrm>
            <a:off x="609600" y="2325469"/>
            <a:ext cx="2612831" cy="369332"/>
          </a:xfrm>
          <a:prstGeom prst="rect">
            <a:avLst/>
          </a:prstGeom>
          <a:noFill/>
        </p:spPr>
        <p:txBody>
          <a:bodyPr wrap="none" rtlCol="0">
            <a:spAutoFit/>
          </a:bodyPr>
          <a:lstStyle/>
          <a:p>
            <a:r>
              <a:rPr lang="en-US" b="1" u="sng" dirty="0" smtClean="0">
                <a:solidFill>
                  <a:srgbClr val="002060"/>
                </a:solidFill>
              </a:rPr>
              <a:t>a. Insect resistant plants: </a:t>
            </a:r>
            <a:endParaRPr lang="en-US" b="1" u="sng" dirty="0">
              <a:solidFill>
                <a:srgbClr val="002060"/>
              </a:solidFill>
            </a:endParaRPr>
          </a:p>
        </p:txBody>
      </p:sp>
      <p:sp>
        <p:nvSpPr>
          <p:cNvPr id="5" name="TextBox 4"/>
          <p:cNvSpPr txBox="1"/>
          <p:nvPr/>
        </p:nvSpPr>
        <p:spPr>
          <a:xfrm>
            <a:off x="838200" y="3011269"/>
            <a:ext cx="3315010" cy="646331"/>
          </a:xfrm>
          <a:prstGeom prst="rect">
            <a:avLst/>
          </a:prstGeom>
          <a:noFill/>
        </p:spPr>
        <p:txBody>
          <a:bodyPr wrap="none" rtlCol="0">
            <a:spAutoFit/>
          </a:bodyPr>
          <a:lstStyle/>
          <a:p>
            <a:r>
              <a:rPr lang="en-US" b="1" i="1" dirty="0"/>
              <a:t>Bacillus </a:t>
            </a:r>
            <a:r>
              <a:rPr lang="en-US" b="1" i="1" dirty="0" err="1"/>
              <a:t>thuringiensis</a:t>
            </a:r>
            <a:r>
              <a:rPr lang="en-US" dirty="0"/>
              <a:t> (or </a:t>
            </a:r>
            <a:r>
              <a:rPr lang="en-US" b="1" dirty="0"/>
              <a:t>Bt</a:t>
            </a:r>
            <a:r>
              <a:rPr lang="en-US" dirty="0"/>
              <a:t>) </a:t>
            </a:r>
            <a:endParaRPr lang="en-US" dirty="0" smtClean="0"/>
          </a:p>
          <a:p>
            <a:r>
              <a:rPr lang="en-US" dirty="0" smtClean="0"/>
              <a:t>Delta </a:t>
            </a:r>
            <a:r>
              <a:rPr lang="en-US" dirty="0" err="1" smtClean="0"/>
              <a:t>endotoxin</a:t>
            </a:r>
            <a:r>
              <a:rPr lang="en-US" dirty="0" smtClean="0"/>
              <a:t> (Cry I, II, III, ETC.)</a:t>
            </a:r>
            <a:endParaRPr lang="en-US" dirty="0"/>
          </a:p>
        </p:txBody>
      </p:sp>
      <p:sp>
        <p:nvSpPr>
          <p:cNvPr id="6" name="TextBox 5"/>
          <p:cNvSpPr txBox="1"/>
          <p:nvPr/>
        </p:nvSpPr>
        <p:spPr>
          <a:xfrm>
            <a:off x="304800" y="1002268"/>
            <a:ext cx="8575424" cy="646331"/>
          </a:xfrm>
          <a:prstGeom prst="rect">
            <a:avLst/>
          </a:prstGeom>
          <a:noFill/>
        </p:spPr>
        <p:txBody>
          <a:bodyPr wrap="none" rtlCol="0">
            <a:spAutoFit/>
          </a:bodyPr>
          <a:lstStyle/>
          <a:p>
            <a:r>
              <a:rPr lang="en-US" dirty="0"/>
              <a:t>In 1982, the first transgenic plants were produced in </a:t>
            </a:r>
            <a:r>
              <a:rPr lang="en-US" b="1" dirty="0"/>
              <a:t>tobacco plants (Nicotiana tabacum)</a:t>
            </a:r>
            <a:r>
              <a:rPr lang="en-US" dirty="0"/>
              <a:t> </a:t>
            </a:r>
            <a:endParaRPr lang="en-US" dirty="0" smtClean="0"/>
          </a:p>
          <a:p>
            <a:r>
              <a:rPr lang="en-US" b="1" dirty="0"/>
              <a:t>Bt Cotton</a:t>
            </a:r>
            <a:r>
              <a:rPr lang="en-US" dirty="0"/>
              <a:t> – India's First Transgenic Crop.</a:t>
            </a:r>
          </a:p>
        </p:txBody>
      </p:sp>
      <p:pic>
        <p:nvPicPr>
          <p:cNvPr id="21506" name="Picture 2" descr="Explained: Biosafety &amp; Genetically Modified food, India's stand"/>
          <p:cNvPicPr>
            <a:picLocks noChangeAspect="1" noChangeArrowheads="1"/>
          </p:cNvPicPr>
          <p:nvPr/>
        </p:nvPicPr>
        <p:blipFill>
          <a:blip r:embed="rId2"/>
          <a:srcRect/>
          <a:stretch>
            <a:fillRect/>
          </a:stretch>
        </p:blipFill>
        <p:spPr bwMode="auto">
          <a:xfrm>
            <a:off x="4190479" y="2743200"/>
            <a:ext cx="4191521" cy="326707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18492"/>
            <a:ext cx="8077200" cy="6463308"/>
          </a:xfrm>
          <a:prstGeom prst="rect">
            <a:avLst/>
          </a:prstGeom>
          <a:noFill/>
        </p:spPr>
        <p:txBody>
          <a:bodyPr wrap="square" rtlCol="0">
            <a:spAutoFit/>
          </a:bodyPr>
          <a:lstStyle/>
          <a:p>
            <a:r>
              <a:rPr lang="en-US" b="1" u="sng" dirty="0" smtClean="0">
                <a:solidFill>
                  <a:srgbClr val="002060"/>
                </a:solidFill>
              </a:rPr>
              <a:t>b. Virus resistant plants: </a:t>
            </a:r>
          </a:p>
          <a:p>
            <a:endParaRPr lang="en-US" b="1" u="sng" dirty="0">
              <a:solidFill>
                <a:srgbClr val="002060"/>
              </a:solidFill>
            </a:endParaRPr>
          </a:p>
          <a:p>
            <a:r>
              <a:rPr lang="en-US" b="1" u="sng" dirty="0" smtClean="0">
                <a:solidFill>
                  <a:srgbClr val="002060"/>
                </a:solidFill>
              </a:rPr>
              <a:t>Coat Protein mediated Resistance</a:t>
            </a:r>
          </a:p>
          <a:p>
            <a:endParaRPr lang="en-US" b="1" u="sng" dirty="0">
              <a:solidFill>
                <a:srgbClr val="002060"/>
              </a:solidFill>
            </a:endParaRPr>
          </a:p>
          <a:p>
            <a:r>
              <a:rPr lang="en-US" b="1" u="sng" dirty="0" smtClean="0">
                <a:solidFill>
                  <a:srgbClr val="002060"/>
                </a:solidFill>
              </a:rPr>
              <a:t>Movement Protein mediated resistance</a:t>
            </a:r>
          </a:p>
          <a:p>
            <a:endParaRPr lang="en-US" b="1" u="sng" dirty="0">
              <a:solidFill>
                <a:srgbClr val="002060"/>
              </a:solidFill>
            </a:endParaRPr>
          </a:p>
          <a:p>
            <a:r>
              <a:rPr lang="en-US" b="1" u="sng" dirty="0" smtClean="0">
                <a:solidFill>
                  <a:srgbClr val="002060"/>
                </a:solidFill>
              </a:rPr>
              <a:t>Tobacco, Potato, Tomato, etc.</a:t>
            </a:r>
          </a:p>
          <a:p>
            <a:endParaRPr lang="en-US" b="1" u="sng" dirty="0">
              <a:solidFill>
                <a:srgbClr val="002060"/>
              </a:solidFill>
            </a:endParaRPr>
          </a:p>
          <a:p>
            <a:endParaRPr lang="en-US" b="1" u="sng" dirty="0" smtClean="0">
              <a:solidFill>
                <a:srgbClr val="002060"/>
              </a:solidFill>
            </a:endParaRPr>
          </a:p>
          <a:p>
            <a:r>
              <a:rPr lang="en-US" b="1" u="sng" dirty="0" smtClean="0">
                <a:solidFill>
                  <a:srgbClr val="002060"/>
                </a:solidFill>
              </a:rPr>
              <a:t>c. Herbicidal Resistance:</a:t>
            </a:r>
          </a:p>
          <a:p>
            <a:endParaRPr lang="en-US" b="1" u="sng" dirty="0">
              <a:solidFill>
                <a:srgbClr val="002060"/>
              </a:solidFill>
            </a:endParaRPr>
          </a:p>
          <a:p>
            <a:r>
              <a:rPr lang="en-US" dirty="0"/>
              <a:t>Glyphosate kills plants by interfering with the synthesis of the </a:t>
            </a:r>
            <a:r>
              <a:rPr lang="en-US" dirty="0">
                <a:hlinkClick r:id="rId2" tooltip="Essential amino acid"/>
              </a:rPr>
              <a:t>essential amino acids</a:t>
            </a:r>
            <a:r>
              <a:rPr lang="en-US" dirty="0"/>
              <a:t> </a:t>
            </a:r>
            <a:r>
              <a:rPr lang="en-US" dirty="0">
                <a:hlinkClick r:id="rId3" tooltip="Phenylalanine"/>
              </a:rPr>
              <a:t>phenylalanine</a:t>
            </a:r>
            <a:r>
              <a:rPr lang="en-US" dirty="0"/>
              <a:t>, </a:t>
            </a:r>
            <a:r>
              <a:rPr lang="en-US" dirty="0">
                <a:hlinkClick r:id="rId4" tooltip="Tyrosine"/>
              </a:rPr>
              <a:t>tyrosine</a:t>
            </a:r>
            <a:r>
              <a:rPr lang="en-US" dirty="0"/>
              <a:t> and </a:t>
            </a:r>
            <a:r>
              <a:rPr lang="en-US" dirty="0">
                <a:hlinkClick r:id="rId5" tooltip="Tryptophan"/>
              </a:rPr>
              <a:t>tryptophan</a:t>
            </a:r>
            <a:r>
              <a:rPr lang="en-US" dirty="0"/>
              <a:t>. These amino acids are called "essential" because animals cannot make them; only plants and micro-organisms can make them and animals obtain them by eating plants.</a:t>
            </a:r>
            <a:endParaRPr lang="en-US" b="1" u="sng" dirty="0" smtClean="0">
              <a:solidFill>
                <a:srgbClr val="002060"/>
              </a:solidFill>
            </a:endParaRPr>
          </a:p>
          <a:p>
            <a:endParaRPr lang="en-US" b="1" u="sng" dirty="0">
              <a:solidFill>
                <a:srgbClr val="002060"/>
              </a:solidFill>
            </a:endParaRPr>
          </a:p>
          <a:p>
            <a:endParaRPr lang="en-US" b="1" u="sng" dirty="0">
              <a:solidFill>
                <a:srgbClr val="002060"/>
              </a:solidFill>
            </a:endParaRPr>
          </a:p>
          <a:p>
            <a:r>
              <a:rPr lang="en-US" b="1" u="sng" dirty="0" smtClean="0">
                <a:solidFill>
                  <a:srgbClr val="002060"/>
                </a:solidFill>
              </a:rPr>
              <a:t>It inhibits EPSP synthase   </a:t>
            </a:r>
            <a:r>
              <a:rPr lang="en-US" dirty="0" smtClean="0"/>
              <a:t>5-enolpyruvylshikimate-3-phosphate </a:t>
            </a:r>
            <a:r>
              <a:rPr lang="en-US" dirty="0"/>
              <a:t>(</a:t>
            </a:r>
            <a:r>
              <a:rPr lang="en-US" b="1" dirty="0"/>
              <a:t>EPSP</a:t>
            </a:r>
            <a:r>
              <a:rPr lang="en-US" dirty="0"/>
              <a:t>) </a:t>
            </a:r>
            <a:r>
              <a:rPr lang="en-US" b="1" dirty="0" smtClean="0"/>
              <a:t>synthase: Aromatic Amino Acids biosynthesis in plants</a:t>
            </a:r>
          </a:p>
          <a:p>
            <a:endParaRPr lang="en-US" b="1" u="sng" dirty="0">
              <a:solidFill>
                <a:srgbClr val="002060"/>
              </a:solidFill>
            </a:endParaRPr>
          </a:p>
          <a:p>
            <a:endParaRPr lang="en-US" b="1" u="sng" dirty="0" smtClean="0">
              <a:solidFill>
                <a:srgbClr val="002060"/>
              </a:solidFill>
            </a:endParaRPr>
          </a:p>
          <a:p>
            <a:endParaRPr lang="en-US" b="1" u="sng" dirty="0">
              <a:solidFill>
                <a:srgbClr val="002060"/>
              </a:solidFill>
            </a:endParaRPr>
          </a:p>
          <a:p>
            <a:endParaRPr lang="en-US" b="1" u="sng" dirty="0">
              <a:solidFill>
                <a:srgbClr val="00206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808" y="160338"/>
            <a:ext cx="7997825" cy="4524315"/>
          </a:xfrm>
          <a:prstGeom prst="rect">
            <a:avLst/>
          </a:prstGeom>
        </p:spPr>
        <p:txBody>
          <a:bodyPr wrap="square">
            <a:spAutoFit/>
          </a:bodyPr>
          <a:lstStyle/>
          <a:p>
            <a:r>
              <a:rPr lang="en-US" b="1" u="sng" dirty="0">
                <a:solidFill>
                  <a:srgbClr val="002060"/>
                </a:solidFill>
              </a:rPr>
              <a:t>Resistance towards Glyphosate (Roundup)</a:t>
            </a:r>
          </a:p>
          <a:p>
            <a:endParaRPr lang="en-US" b="1" u="sng" dirty="0">
              <a:solidFill>
                <a:srgbClr val="002060"/>
              </a:solidFill>
            </a:endParaRPr>
          </a:p>
          <a:p>
            <a:r>
              <a:rPr lang="en-US" b="1" u="sng" dirty="0" smtClean="0">
                <a:solidFill>
                  <a:srgbClr val="002060"/>
                </a:solidFill>
              </a:rPr>
              <a:t>Two </a:t>
            </a:r>
            <a:r>
              <a:rPr lang="en-US" b="1" u="sng" dirty="0" smtClean="0">
                <a:solidFill>
                  <a:srgbClr val="002060"/>
                </a:solidFill>
              </a:rPr>
              <a:t>Approaches:</a:t>
            </a:r>
          </a:p>
          <a:p>
            <a:endParaRPr lang="en-US" b="1" u="sng" dirty="0" smtClean="0">
              <a:solidFill>
                <a:srgbClr val="002060"/>
              </a:solidFill>
            </a:endParaRPr>
          </a:p>
          <a:p>
            <a:pPr marL="285750" indent="-285750">
              <a:buFont typeface="Arial" pitchFamily="34" charset="0"/>
              <a:buChar char="•"/>
            </a:pPr>
            <a:r>
              <a:rPr lang="en-US" b="1" u="sng" dirty="0" smtClean="0">
                <a:solidFill>
                  <a:srgbClr val="002060"/>
                </a:solidFill>
              </a:rPr>
              <a:t>Overproduction of EPSP </a:t>
            </a:r>
            <a:r>
              <a:rPr lang="en-US" b="1" u="sng" dirty="0" err="1" smtClean="0">
                <a:solidFill>
                  <a:srgbClr val="002060"/>
                </a:solidFill>
              </a:rPr>
              <a:t>Synthase</a:t>
            </a:r>
            <a:endParaRPr lang="en-US" b="1" u="sng" dirty="0" smtClean="0">
              <a:solidFill>
                <a:srgbClr val="002060"/>
              </a:solidFill>
            </a:endParaRPr>
          </a:p>
          <a:p>
            <a:pPr marL="285750" indent="-285750">
              <a:buFont typeface="Arial" pitchFamily="34" charset="0"/>
              <a:buChar char="•"/>
            </a:pPr>
            <a:endParaRPr lang="en-US" b="1" u="sng" dirty="0" smtClean="0">
              <a:solidFill>
                <a:srgbClr val="002060"/>
              </a:solidFill>
            </a:endParaRPr>
          </a:p>
          <a:p>
            <a:pPr marL="285750" indent="-285750">
              <a:buFont typeface="Arial" pitchFamily="34" charset="0"/>
              <a:buChar char="•"/>
            </a:pPr>
            <a:r>
              <a:rPr lang="en-US" b="1" u="sng" dirty="0" smtClean="0">
                <a:solidFill>
                  <a:srgbClr val="002060"/>
                </a:solidFill>
              </a:rPr>
              <a:t>Expression of Mutant version of EPSP </a:t>
            </a:r>
            <a:r>
              <a:rPr lang="en-US" b="1" u="sng" dirty="0" err="1" smtClean="0">
                <a:solidFill>
                  <a:srgbClr val="002060"/>
                </a:solidFill>
              </a:rPr>
              <a:t>Synthase</a:t>
            </a:r>
            <a:endParaRPr lang="en-US" b="1" u="sng" dirty="0" smtClean="0">
              <a:solidFill>
                <a:srgbClr val="002060"/>
              </a:solidFill>
            </a:endParaRPr>
          </a:p>
          <a:p>
            <a:endParaRPr lang="en-US" b="1" u="sng" dirty="0">
              <a:solidFill>
                <a:srgbClr val="002060"/>
              </a:solidFill>
            </a:endParaRPr>
          </a:p>
          <a:p>
            <a:r>
              <a:rPr lang="en-US" b="1" u="sng" dirty="0" smtClean="0">
                <a:solidFill>
                  <a:srgbClr val="002060"/>
                </a:solidFill>
              </a:rPr>
              <a:t>Example:</a:t>
            </a:r>
          </a:p>
          <a:p>
            <a:endParaRPr lang="en-US" b="1" u="sng" dirty="0">
              <a:solidFill>
                <a:srgbClr val="002060"/>
              </a:solidFill>
            </a:endParaRPr>
          </a:p>
          <a:p>
            <a:r>
              <a:rPr lang="en-US" b="1" u="sng" dirty="0" smtClean="0">
                <a:solidFill>
                  <a:srgbClr val="FF0000"/>
                </a:solidFill>
              </a:rPr>
              <a:t>Roundup Ready soybean</a:t>
            </a:r>
          </a:p>
          <a:p>
            <a:endParaRPr lang="en-US" b="1" u="sng" dirty="0">
              <a:solidFill>
                <a:srgbClr val="FF0000"/>
              </a:solidFill>
            </a:endParaRPr>
          </a:p>
          <a:p>
            <a:r>
              <a:rPr lang="en-US" dirty="0"/>
              <a:t>Roundup Ready Soybeans (RR soybeans) are </a:t>
            </a:r>
            <a:r>
              <a:rPr lang="en-US" b="1" dirty="0"/>
              <a:t>genetically engineered soybeans that have had their DNA altered to allow them to withstand the herbicide </a:t>
            </a:r>
            <a:r>
              <a:rPr lang="en-US" b="1" dirty="0" err="1"/>
              <a:t>glyphosate</a:t>
            </a:r>
            <a:r>
              <a:rPr lang="en-US" dirty="0"/>
              <a:t> (the active ingredient in Monsanto's herbicide Roundup). They are also known as "</a:t>
            </a:r>
            <a:r>
              <a:rPr lang="en-US" dirty="0" err="1"/>
              <a:t>glyphosate</a:t>
            </a:r>
            <a:r>
              <a:rPr lang="en-US" dirty="0"/>
              <a:t> tolerant" soybeans.</a:t>
            </a:r>
            <a:endParaRPr lang="en-US" b="1" u="sng" dirty="0" smtClean="0">
              <a:solidFill>
                <a:srgbClr val="FF0000"/>
              </a:solidFill>
            </a:endParaRPr>
          </a:p>
        </p:txBody>
      </p:sp>
      <p:sp>
        <p:nvSpPr>
          <p:cNvPr id="24578" name="AutoShape 2" descr="Growing of Roundup Ready soybeans, when spraying soybeans of Roundu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0" name="AutoShape 4" descr="Roundup Ready Soybean Controvers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2" name="AutoShape 6" descr="Roundup Ready Soybean Controvers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4" name="AutoShape 8" descr="Roundup Ready 2 Yield as much as Conventional Soybea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586" name="Picture 10" descr="Monsanto: All Your Seeds Are Belong to Us – Mother Jones"/>
          <p:cNvPicPr>
            <a:picLocks noChangeAspect="1" noChangeArrowheads="1"/>
          </p:cNvPicPr>
          <p:nvPr/>
        </p:nvPicPr>
        <p:blipFill>
          <a:blip r:embed="rId2"/>
          <a:srcRect/>
          <a:stretch>
            <a:fillRect/>
          </a:stretch>
        </p:blipFill>
        <p:spPr bwMode="auto">
          <a:xfrm>
            <a:off x="4800600" y="4495800"/>
            <a:ext cx="3333750" cy="2222501"/>
          </a:xfrm>
          <a:prstGeom prst="rect">
            <a:avLst/>
          </a:prstGeom>
          <a:noFill/>
        </p:spPr>
      </p:pic>
      <p:sp>
        <p:nvSpPr>
          <p:cNvPr id="24588" name="AutoShape 12" descr="Roundup Ready 2 Yield as much as Conventional Soybea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90" name="AutoShape 14" descr="Monsanto Roundup Ready 2 Xtend Soybeans Get China Nod | Radio 570 WNA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cdn.agclassroom.org/media/uploads/lp598/soybean_weed_comparison.png"/>
          <p:cNvPicPr>
            <a:picLocks noChangeAspect="1" noChangeArrowheads="1"/>
          </p:cNvPicPr>
          <p:nvPr/>
        </p:nvPicPr>
        <p:blipFill>
          <a:blip r:embed="rId2"/>
          <a:srcRect/>
          <a:stretch>
            <a:fillRect/>
          </a:stretch>
        </p:blipFill>
        <p:spPr bwMode="auto">
          <a:xfrm>
            <a:off x="454270" y="990600"/>
            <a:ext cx="8308730" cy="48006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33400"/>
            <a:ext cx="7620000" cy="4616648"/>
          </a:xfrm>
          <a:prstGeom prst="rect">
            <a:avLst/>
          </a:prstGeom>
          <a:noFill/>
        </p:spPr>
        <p:txBody>
          <a:bodyPr wrap="square" rtlCol="0">
            <a:spAutoFit/>
          </a:bodyPr>
          <a:lstStyle/>
          <a:p>
            <a:r>
              <a:rPr lang="en-US" sz="2400" b="1" dirty="0" smtClean="0"/>
              <a:t>2. Development of Stress tolerant plants</a:t>
            </a:r>
          </a:p>
          <a:p>
            <a:endParaRPr lang="en-US" dirty="0"/>
          </a:p>
          <a:p>
            <a:endParaRPr lang="en-US" dirty="0" smtClean="0"/>
          </a:p>
          <a:p>
            <a:endParaRPr lang="en-US" dirty="0"/>
          </a:p>
          <a:p>
            <a:r>
              <a:rPr lang="en-US" dirty="0"/>
              <a:t>Stress-tolerant plants </a:t>
            </a:r>
            <a:r>
              <a:rPr lang="en-US" b="1" dirty="0"/>
              <a:t>establish a new metabolic homeostasis in response to stress and thereby can continue to grow without suffering stress-induced injury</a:t>
            </a:r>
            <a:r>
              <a:rPr lang="en-US" dirty="0"/>
              <a:t>. </a:t>
            </a:r>
            <a:endParaRPr lang="en-US" dirty="0" smtClean="0"/>
          </a:p>
          <a:p>
            <a:endParaRPr lang="en-US" dirty="0"/>
          </a:p>
          <a:p>
            <a:r>
              <a:rPr lang="en-US" b="1" dirty="0"/>
              <a:t>Transgenic plants with improved salt and drought stress tolerance have been developed with a large number of abiotic stress-related genes</a:t>
            </a:r>
            <a:r>
              <a:rPr lang="en-US" dirty="0"/>
              <a:t>. </a:t>
            </a:r>
            <a:endParaRPr lang="en-US" dirty="0" smtClean="0"/>
          </a:p>
          <a:p>
            <a:endParaRPr lang="en-US" dirty="0"/>
          </a:p>
          <a:p>
            <a:endParaRPr lang="en-US" dirty="0" smtClean="0"/>
          </a:p>
          <a:p>
            <a:endParaRPr lang="en-US" dirty="0"/>
          </a:p>
          <a:p>
            <a:r>
              <a:rPr lang="en-US" dirty="0" smtClean="0"/>
              <a:t>Among </a:t>
            </a:r>
            <a:r>
              <a:rPr lang="en-US" dirty="0"/>
              <a:t>these, the most extensively used genes are the </a:t>
            </a:r>
            <a:r>
              <a:rPr lang="en-US" dirty="0" err="1"/>
              <a:t>glycine</a:t>
            </a:r>
            <a:r>
              <a:rPr lang="en-US" dirty="0"/>
              <a:t> </a:t>
            </a:r>
            <a:r>
              <a:rPr lang="en-US" dirty="0" err="1"/>
              <a:t>betaine</a:t>
            </a:r>
            <a:r>
              <a:rPr lang="en-US" dirty="0"/>
              <a:t> biosynthetic </a:t>
            </a:r>
            <a:r>
              <a:rPr lang="en-US" i="1" dirty="0" err="1"/>
              <a:t>codA</a:t>
            </a:r>
            <a:r>
              <a:rPr lang="en-US" dirty="0"/>
              <a:t>, the DREB </a:t>
            </a:r>
            <a:r>
              <a:rPr lang="en-US" dirty="0" smtClean="0"/>
              <a:t>(dehydration-responsive </a:t>
            </a:r>
            <a:r>
              <a:rPr lang="en-US" dirty="0"/>
              <a:t>element-binding </a:t>
            </a:r>
            <a:r>
              <a:rPr lang="en-US" dirty="0" smtClean="0"/>
              <a:t>protein) transcription </a:t>
            </a:r>
            <a:r>
              <a:rPr lang="en-US" dirty="0"/>
              <a:t>factors, and vacuolar membrane Na</a:t>
            </a:r>
            <a:r>
              <a:rPr lang="en-US" baseline="30000" dirty="0"/>
              <a:t>+</a:t>
            </a:r>
            <a:r>
              <a:rPr lang="en-US" dirty="0"/>
              <a:t>/H</a:t>
            </a:r>
            <a:r>
              <a:rPr lang="en-US" baseline="30000" dirty="0"/>
              <a:t>+</a:t>
            </a:r>
            <a:r>
              <a:rPr lang="en-US" dirty="0"/>
              <a:t> </a:t>
            </a:r>
            <a:r>
              <a:rPr lang="en-US" dirty="0" err="1"/>
              <a:t>antiporters</a:t>
            </a:r>
            <a:r>
              <a:rPr lang="en-US" dirty="0"/>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7388601</TotalTime>
  <Words>752</Words>
  <Application>Microsoft Office PowerPoint</Application>
  <PresentationFormat>On-screen Show (4:3)</PresentationFormat>
  <Paragraphs>170</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Alok Pandey</dc:creator>
  <cp:lastModifiedBy>Acer</cp:lastModifiedBy>
  <cp:revision>76</cp:revision>
  <dcterms:created xsi:type="dcterms:W3CDTF">2022-06-03T14:16:57Z</dcterms:created>
  <dcterms:modified xsi:type="dcterms:W3CDTF">2023-05-23T02:21:22Z</dcterms:modified>
</cp:coreProperties>
</file>