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62" r:id="rId10"/>
    <p:sldId id="266" r:id="rId11"/>
    <p:sldId id="263" r:id="rId12"/>
    <p:sldId id="264" r:id="rId13"/>
    <p:sldId id="270" r:id="rId14"/>
    <p:sldId id="265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1B55-9F6C-4520-BE0E-624C98D928C8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7447-B1AB-4EA5-9FB4-3EDF47DF2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n.wikipedia.org/wiki/Genomic_DNA_library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ression_vector" TargetMode="External"/><Relationship Id="rId2" Type="http://schemas.openxmlformats.org/officeDocument/2006/relationships/hyperlink" Target="https://en.wikipedia.org/wiki/DNA_clon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Antibiotic_resistance" TargetMode="External"/><Relationship Id="rId4" Type="http://schemas.openxmlformats.org/officeDocument/2006/relationships/hyperlink" Target="https://en.wikipedia.org/wiki/Protei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scherichia_coli" TargetMode="External"/><Relationship Id="rId3" Type="http://schemas.openxmlformats.org/officeDocument/2006/relationships/hyperlink" Target="https://en.wikipedia.org/wiki/Organism" TargetMode="External"/><Relationship Id="rId7" Type="http://schemas.openxmlformats.org/officeDocument/2006/relationships/hyperlink" Target="https://en.wikipedia.org/wiki/DNA_ligase" TargetMode="External"/><Relationship Id="rId2" Type="http://schemas.openxmlformats.org/officeDocument/2006/relationships/hyperlink" Target="https://en.wikipedia.org/wiki/D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Restriction_enzyme" TargetMode="External"/><Relationship Id="rId5" Type="http://schemas.openxmlformats.org/officeDocument/2006/relationships/hyperlink" Target="https://en.wikipedia.org/wiki/Cell_(biology)" TargetMode="External"/><Relationship Id="rId4" Type="http://schemas.openxmlformats.org/officeDocument/2006/relationships/hyperlink" Target="https://en.wikipedia.org/wiki/Dna_extraction" TargetMode="External"/><Relationship Id="rId9" Type="http://schemas.openxmlformats.org/officeDocument/2006/relationships/hyperlink" Target="https://en.wikipedia.org/wiki/Yea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na_extrac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Transformation_(genetics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cosmid" TargetMode="External"/><Relationship Id="rId2" Type="http://schemas.openxmlformats.org/officeDocument/2006/relationships/hyperlink" Target="https://www.sciencedirect.com/topics/agricultural-and-biological-sciences/cloning-vecto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ciencedirect.com/topics/medicine-and-dentistry/bacterial-artificial-chromosome" TargetMode="External"/><Relationship Id="rId4" Type="http://schemas.openxmlformats.org/officeDocument/2006/relationships/hyperlink" Target="https://www.sciencedirect.com/topics/medicine-and-dentistry/yeast-artificial-chromoso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medicine-and-dentistry/genome-sequenci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96412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Any cell-based </a:t>
            </a:r>
            <a:r>
              <a:rPr lang="en-US" sz="2400" b="1" dirty="0" smtClean="0">
                <a:solidFill>
                  <a:srgbClr val="002060"/>
                </a:solidFill>
              </a:rPr>
              <a:t>cloning procedure </a:t>
            </a:r>
            <a:r>
              <a:rPr lang="en-US" sz="2400" b="1" dirty="0">
                <a:solidFill>
                  <a:srgbClr val="002060"/>
                </a:solidFill>
              </a:rPr>
              <a:t>has four essential parts: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en-US" sz="2400" b="1" dirty="0" smtClean="0">
              <a:solidFill>
                <a:srgbClr val="002060"/>
              </a:solidFill>
            </a:endParaRPr>
          </a:p>
          <a:p>
            <a:pPr marL="400050" indent="-400050">
              <a:buAutoNum type="romanLcParenBoth"/>
            </a:pPr>
            <a:r>
              <a:rPr lang="en-US" sz="2400" b="1" dirty="0" smtClean="0">
                <a:solidFill>
                  <a:srgbClr val="002060"/>
                </a:solidFill>
              </a:rPr>
              <a:t>a method for </a:t>
            </a:r>
            <a:r>
              <a:rPr lang="en-US" sz="2400" b="1" dirty="0">
                <a:solidFill>
                  <a:srgbClr val="002060"/>
                </a:solidFill>
              </a:rPr>
              <a:t>generating the DNA fragment for cloning;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400050" indent="-400050">
              <a:buAutoNum type="romanLcParenBoth"/>
            </a:pPr>
            <a:r>
              <a:rPr lang="en-US" sz="2400" b="1" dirty="0" smtClean="0">
                <a:solidFill>
                  <a:srgbClr val="002060"/>
                </a:solidFill>
              </a:rPr>
              <a:t>A reaction </a:t>
            </a:r>
            <a:r>
              <a:rPr lang="en-US" sz="2400" b="1" dirty="0">
                <a:solidFill>
                  <a:srgbClr val="002060"/>
                </a:solidFill>
              </a:rPr>
              <a:t>that inserts that fragment into the </a:t>
            </a:r>
            <a:r>
              <a:rPr lang="en-US" sz="2400" b="1" dirty="0" smtClean="0">
                <a:solidFill>
                  <a:srgbClr val="002060"/>
                </a:solidFill>
              </a:rPr>
              <a:t>chosen cloning vector</a:t>
            </a:r>
            <a:endParaRPr lang="en-US" sz="2400" b="1" dirty="0">
              <a:solidFill>
                <a:srgbClr val="002060"/>
              </a:solidFill>
            </a:endParaRPr>
          </a:p>
          <a:p>
            <a:pPr marL="400050" indent="-400050">
              <a:buAutoNum type="romanLcParenBoth"/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a </a:t>
            </a:r>
            <a:r>
              <a:rPr lang="en-US" sz="2400" b="1" dirty="0">
                <a:solidFill>
                  <a:srgbClr val="002060"/>
                </a:solidFill>
              </a:rPr>
              <a:t>means for introducing </a:t>
            </a:r>
            <a:r>
              <a:rPr lang="en-US" sz="2400" b="1" dirty="0" smtClean="0">
                <a:solidFill>
                  <a:srgbClr val="002060"/>
                </a:solidFill>
              </a:rPr>
              <a:t>that recombinant </a:t>
            </a:r>
            <a:r>
              <a:rPr lang="en-US" sz="2400" b="1" dirty="0">
                <a:solidFill>
                  <a:srgbClr val="002060"/>
                </a:solidFill>
              </a:rPr>
              <a:t>vector into a host cell wherein it </a:t>
            </a:r>
            <a:r>
              <a:rPr lang="en-US" sz="2400" b="1" dirty="0" smtClean="0">
                <a:solidFill>
                  <a:srgbClr val="002060"/>
                </a:solidFill>
              </a:rPr>
              <a:t>is replicated</a:t>
            </a:r>
            <a:r>
              <a:rPr lang="en-US" sz="2400" b="1" dirty="0">
                <a:solidFill>
                  <a:srgbClr val="002060"/>
                </a:solidFill>
              </a:rPr>
              <a:t>; and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>
                <a:solidFill>
                  <a:srgbClr val="002060"/>
                </a:solidFill>
              </a:rPr>
              <a:t>iv) a method for selecting </a:t>
            </a:r>
            <a:r>
              <a:rPr lang="en-US" sz="2400" b="1" dirty="0" smtClean="0">
                <a:solidFill>
                  <a:srgbClr val="002060"/>
                </a:solidFill>
              </a:rPr>
              <a:t>recipient cells </a:t>
            </a:r>
            <a:r>
              <a:rPr lang="en-US" sz="2400" b="1" dirty="0">
                <a:solidFill>
                  <a:srgbClr val="002060"/>
                </a:solidFill>
              </a:rPr>
              <a:t>that have acquired the  </a:t>
            </a:r>
            <a:r>
              <a:rPr lang="en-US" sz="2400" b="1" dirty="0" smtClean="0">
                <a:solidFill>
                  <a:srgbClr val="00206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recombinant vector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533400"/>
            <a:ext cx="426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Genomic  and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cDNA</a:t>
            </a:r>
            <a:r>
              <a:rPr lang="en-US" sz="2800" b="1" u="sng" dirty="0" smtClean="0">
                <a:solidFill>
                  <a:srgbClr val="FF0000"/>
                </a:solidFill>
              </a:rPr>
              <a:t> Library</a:t>
            </a:r>
            <a:endParaRPr lang="en-IN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2946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Isolation of Total RNA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23878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Organic Extraction </a:t>
            </a:r>
            <a:r>
              <a:rPr lang="en-US" b="1" u="sng" dirty="0" smtClean="0">
                <a:solidFill>
                  <a:srgbClr val="002060"/>
                </a:solidFill>
              </a:rPr>
              <a:t>Methods:</a:t>
            </a:r>
            <a:endParaRPr lang="en-US" b="1" u="sng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Organic </a:t>
            </a:r>
            <a:r>
              <a:rPr lang="en-US" b="1" dirty="0">
                <a:solidFill>
                  <a:srgbClr val="0070C0"/>
                </a:solidFill>
              </a:rPr>
              <a:t>extraction methods are considered the gold standard for RNA preparation. During this process, the sample is homogenized in a phenol-containing solution and the sample is then centrifuged. 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During </a:t>
            </a:r>
            <a:r>
              <a:rPr lang="en-US" b="1" dirty="0">
                <a:solidFill>
                  <a:srgbClr val="0070C0"/>
                </a:solidFill>
              </a:rPr>
              <a:t>centrifugation, the sample separates into three phases: a lower organic phase, a middle phase that contains denatured proteins and </a:t>
            </a:r>
            <a:r>
              <a:rPr lang="en-US" b="1" dirty="0" err="1">
                <a:solidFill>
                  <a:srgbClr val="0070C0"/>
                </a:solidFill>
              </a:rPr>
              <a:t>gDNA</a:t>
            </a:r>
            <a:r>
              <a:rPr lang="en-US" b="1" dirty="0">
                <a:solidFill>
                  <a:srgbClr val="0070C0"/>
                </a:solidFill>
              </a:rPr>
              <a:t>, and an upper aqueous phase that contains RNA. The upper aqueous phase is recovered and RNA is collected by alcohol precipitation and rehydration.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4662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ratio of absorbance at 260 nm and 280 nm is used to assess the purity of DNA and RNA. A ratio of ~1.8 is generally accepted as “pure” for DNA; a ratio of </a:t>
            </a:r>
            <a:r>
              <a:rPr lang="en-US" b="1" dirty="0"/>
              <a:t>~2.0 is generally accepted as “pure” for RNA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ow to Extract RNA From TRIzol | ZYMO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RNA extraction using trizol/tri - OpenWet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RNA extraction using trizol/tri - OpenWetW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TRIzol extraction - Top Tip B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04800"/>
            <a:ext cx="2720864" cy="2895600"/>
          </a:xfrm>
          <a:prstGeom prst="rect">
            <a:avLst/>
          </a:prstGeom>
          <a:noFill/>
        </p:spPr>
      </p:pic>
      <p:pic>
        <p:nvPicPr>
          <p:cNvPr id="22538" name="Picture 10" descr="Total Protein Extraction by TRIzol - Creative Diagnost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4734457" cy="3657600"/>
          </a:xfrm>
          <a:prstGeom prst="rect">
            <a:avLst/>
          </a:prstGeom>
          <a:noFill/>
        </p:spPr>
      </p:pic>
      <p:pic>
        <p:nvPicPr>
          <p:cNvPr id="22540" name="Picture 12" descr="What Is TRIzol Reagent? | ZYMO RESE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505200"/>
            <a:ext cx="460112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irect ribosome isolation from soil to extract bacterial rRNA for community  an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Total RNA bands on the gel by electrophoresis. M: Marker. G:... | Download  Scientific Diagram"/>
          <p:cNvPicPr>
            <a:picLocks noChangeAspect="1" noChangeArrowheads="1"/>
          </p:cNvPicPr>
          <p:nvPr/>
        </p:nvPicPr>
        <p:blipFill>
          <a:blip r:embed="rId2"/>
          <a:srcRect l="50473"/>
          <a:stretch>
            <a:fillRect/>
          </a:stretch>
        </p:blipFill>
        <p:spPr bwMode="auto">
          <a:xfrm>
            <a:off x="762000" y="152400"/>
            <a:ext cx="2990850" cy="59251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2667000"/>
            <a:ext cx="162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Eukaryotic RNA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096000" y="609600"/>
          <a:ext cx="228600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Image" r:id="rId3" imgW="912531" imgH="4847143" progId="">
                  <p:embed/>
                </p:oleObj>
              </mc:Choice>
              <mc:Fallback>
                <p:oleObj name="Image" r:id="rId3" imgW="912531" imgH="48471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09600"/>
                        <a:ext cx="2286000" cy="38719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81000" y="2181761"/>
            <a:ext cx="4419600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Total </a:t>
            </a:r>
            <a:r>
              <a:rPr lang="en-US" sz="2000" b="1" dirty="0">
                <a:solidFill>
                  <a:srgbClr val="002060"/>
                </a:solidFill>
              </a:rPr>
              <a:t>RNA isolated from BXO43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</a:rPr>
              <a:t>strain of </a:t>
            </a:r>
            <a:r>
              <a:rPr lang="en-US" sz="2000" b="1" dirty="0" err="1">
                <a:solidFill>
                  <a:srgbClr val="002060"/>
                </a:solidFill>
              </a:rPr>
              <a:t>Xoo</a:t>
            </a:r>
            <a:r>
              <a:rPr lang="en-US" sz="2000" b="1" dirty="0">
                <a:solidFill>
                  <a:srgbClr val="002060"/>
                </a:solidFill>
              </a:rPr>
              <a:t> grown under iron 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</a:rPr>
              <a:t>replete and iron limiting 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</a:rPr>
              <a:t>conditions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030913" y="4648200"/>
            <a:ext cx="2303964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Total RNA preparation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860925" y="2362200"/>
            <a:ext cx="2682875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23S </a:t>
            </a:r>
            <a:r>
              <a:rPr lang="en-US" sz="1600" b="1" dirty="0" err="1"/>
              <a:t>rRNA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16S </a:t>
            </a:r>
            <a:r>
              <a:rPr lang="en-US" sz="1600" b="1" dirty="0" err="1"/>
              <a:t>rRNA</a:t>
            </a:r>
            <a:endParaRPr lang="en-US" sz="1600" b="1" dirty="0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953000" y="3505200"/>
            <a:ext cx="881973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5S </a:t>
            </a:r>
            <a:r>
              <a:rPr lang="en-US" sz="1600" b="1" dirty="0" err="1"/>
              <a:t>rRNA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6248400"/>
            <a:ext cx="217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Ref: Alok Pandey and </a:t>
            </a:r>
            <a:r>
              <a:rPr lang="en-US" sz="1000" b="1" dirty="0" err="1" smtClean="0"/>
              <a:t>Ramesh</a:t>
            </a:r>
            <a:r>
              <a:rPr lang="en-US" sz="1000" b="1" dirty="0" smtClean="0"/>
              <a:t> V </a:t>
            </a:r>
            <a:r>
              <a:rPr lang="en-US" sz="1000" b="1" dirty="0" err="1" smtClean="0"/>
              <a:t>Sonti</a:t>
            </a:r>
            <a:endParaRPr lang="en-US" sz="1000" b="1" dirty="0"/>
          </a:p>
          <a:p>
            <a:pPr algn="ctr"/>
            <a:r>
              <a:rPr lang="en-US" sz="1000" b="1" dirty="0" smtClean="0"/>
              <a:t>CSIR-CCMB, Hyderabad 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1"/>
            <a:ext cx="3505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</a:rPr>
              <a:t>mRNA isolation </a:t>
            </a:r>
            <a:r>
              <a:rPr lang="en-US" dirty="0"/>
              <a:t>is </a:t>
            </a:r>
            <a:r>
              <a:rPr lang="en-US" b="1" dirty="0"/>
              <a:t>made possible by its unique poly-A (poly-adenosine) tail</a:t>
            </a:r>
            <a:r>
              <a:rPr lang="en-US" dirty="0"/>
              <a:t>. Many commercial kits contain magnetic beads pre-conjugated to an </a:t>
            </a:r>
            <a:r>
              <a:rPr lang="en-US" dirty="0" err="1"/>
              <a:t>oligo-dT</a:t>
            </a:r>
            <a:r>
              <a:rPr lang="en-US" dirty="0"/>
              <a:t>, a long chain of thymine which is complementary to a poly-A tail.</a:t>
            </a:r>
          </a:p>
        </p:txBody>
      </p:sp>
      <p:pic>
        <p:nvPicPr>
          <p:cNvPr id="20482" name="Picture 2" descr="Isolation of mRNA from Mammalian Cells Using the Magnetic mRNA Isolation  Kit (NEB #S1550) | N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925" y="228600"/>
            <a:ext cx="4181475" cy="63892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3200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Elution of mRNA occurs under mild conditions in </a:t>
            </a:r>
            <a:r>
              <a:rPr lang="en-US" b="1" dirty="0"/>
              <a:t>low conductivity buffer at neutral </a:t>
            </a:r>
            <a:r>
              <a:rPr lang="en-US" b="1" dirty="0" err="1"/>
              <a:t>pH</a:t>
            </a:r>
            <a:r>
              <a:rPr lang="en-US" dirty="0" err="1"/>
              <a:t>.</a:t>
            </a:r>
            <a:r>
              <a:rPr lang="en-US" dirty="0"/>
              <a:t> In the absence of salt, electrostatic repulsion between the negatively charged backbones of </a:t>
            </a:r>
            <a:r>
              <a:rPr lang="en-US" dirty="0" err="1"/>
              <a:t>Oligo</a:t>
            </a:r>
            <a:r>
              <a:rPr lang="en-US" dirty="0"/>
              <a:t> </a:t>
            </a:r>
            <a:r>
              <a:rPr lang="en-US" dirty="0" err="1"/>
              <a:t>dT</a:t>
            </a:r>
            <a:r>
              <a:rPr lang="en-US" dirty="0"/>
              <a:t> and poly-adenine </a:t>
            </a:r>
            <a:r>
              <a:rPr lang="en-US" dirty="0" err="1"/>
              <a:t>destabilises</a:t>
            </a:r>
            <a:r>
              <a:rPr lang="en-US" dirty="0"/>
              <a:t> the T–A pairs and releases mRNA from the column.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562600"/>
            <a:ext cx="416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Affinity Chromatography can also be used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1610" y="304800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</a:rPr>
              <a:t>cDNA</a:t>
            </a:r>
            <a:r>
              <a:rPr lang="en-US" sz="2800" b="1" u="sng" dirty="0">
                <a:solidFill>
                  <a:srgbClr val="C00000"/>
                </a:solidFill>
              </a:rPr>
              <a:t> cloning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cDNA</a:t>
            </a:r>
            <a:r>
              <a:rPr lang="en-US" sz="2400" b="1" dirty="0">
                <a:solidFill>
                  <a:srgbClr val="002060"/>
                </a:solidFill>
              </a:rPr>
              <a:t> is prepared by reverse-transcribing </a:t>
            </a:r>
            <a:r>
              <a:rPr lang="en-US" sz="2400" b="1" dirty="0" smtClean="0">
                <a:solidFill>
                  <a:srgbClr val="002060"/>
                </a:solidFill>
              </a:rPr>
              <a:t>cellular RNA</a:t>
            </a:r>
            <a:r>
              <a:rPr lang="en-US" sz="2400" b="1" dirty="0">
                <a:solidFill>
                  <a:srgbClr val="002060"/>
                </a:solidFill>
              </a:rPr>
              <a:t>. Cloned eukaryotic </a:t>
            </a:r>
            <a:r>
              <a:rPr lang="en-US" sz="2400" b="1" dirty="0" err="1">
                <a:solidFill>
                  <a:srgbClr val="002060"/>
                </a:solidFill>
              </a:rPr>
              <a:t>cDNAs</a:t>
            </a:r>
            <a:r>
              <a:rPr lang="en-US" sz="2400" b="1" dirty="0">
                <a:solidFill>
                  <a:srgbClr val="002060"/>
                </a:solidFill>
              </a:rPr>
              <a:t> have their </a:t>
            </a:r>
            <a:r>
              <a:rPr lang="en-US" sz="2400" b="1" dirty="0" smtClean="0">
                <a:solidFill>
                  <a:srgbClr val="002060"/>
                </a:solidFill>
              </a:rPr>
              <a:t>own special </a:t>
            </a:r>
            <a:r>
              <a:rPr lang="en-US" sz="2400" b="1" dirty="0">
                <a:solidFill>
                  <a:srgbClr val="002060"/>
                </a:solidFill>
              </a:rPr>
              <a:t>uses, which derive from the fact that </a:t>
            </a:r>
            <a:r>
              <a:rPr lang="en-US" sz="2400" b="1" dirty="0" smtClean="0">
                <a:solidFill>
                  <a:srgbClr val="002060"/>
                </a:solidFill>
              </a:rPr>
              <a:t>they lack </a:t>
            </a:r>
            <a:r>
              <a:rPr lang="en-US" sz="2400" b="1" dirty="0" err="1">
                <a:solidFill>
                  <a:srgbClr val="002060"/>
                </a:solidFill>
              </a:rPr>
              <a:t>introns</a:t>
            </a:r>
            <a:r>
              <a:rPr lang="en-US" sz="2400" b="1" dirty="0">
                <a:solidFill>
                  <a:srgbClr val="002060"/>
                </a:solidFill>
              </a:rPr>
              <a:t> and other non-coding sequences </a:t>
            </a:r>
            <a:r>
              <a:rPr lang="en-US" sz="2400" b="1" dirty="0" smtClean="0">
                <a:solidFill>
                  <a:srgbClr val="002060"/>
                </a:solidFill>
              </a:rPr>
              <a:t>present in </a:t>
            </a:r>
            <a:r>
              <a:rPr lang="en-US" sz="2400" b="1" dirty="0">
                <a:solidFill>
                  <a:srgbClr val="002060"/>
                </a:solidFill>
              </a:rPr>
              <a:t>the corresponding genomic DNA.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03907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5D0339"/>
                </a:solidFill>
              </a:rPr>
              <a:t>The </a:t>
            </a:r>
            <a:r>
              <a:rPr lang="en-US" b="1" dirty="0">
                <a:solidFill>
                  <a:srgbClr val="5D0339"/>
                </a:solidFill>
              </a:rPr>
              <a:t>human </a:t>
            </a:r>
            <a:r>
              <a:rPr lang="en-US" b="1" dirty="0" err="1" smtClean="0">
                <a:solidFill>
                  <a:srgbClr val="5D0339"/>
                </a:solidFill>
              </a:rPr>
              <a:t>dystrophin</a:t>
            </a:r>
            <a:r>
              <a:rPr lang="en-US" b="1" dirty="0" smtClean="0">
                <a:solidFill>
                  <a:srgbClr val="5D0339"/>
                </a:solidFill>
              </a:rPr>
              <a:t> gene </a:t>
            </a:r>
            <a:r>
              <a:rPr lang="en-US" b="1" dirty="0">
                <a:solidFill>
                  <a:srgbClr val="5D0339"/>
                </a:solidFill>
              </a:rPr>
              <a:t>contains 79 </a:t>
            </a:r>
            <a:r>
              <a:rPr lang="en-US" b="1" dirty="0" err="1">
                <a:solidFill>
                  <a:srgbClr val="5D0339"/>
                </a:solidFill>
              </a:rPr>
              <a:t>introns</a:t>
            </a:r>
            <a:r>
              <a:rPr lang="en-US" b="1" dirty="0">
                <a:solidFill>
                  <a:srgbClr val="5D0339"/>
                </a:solidFill>
              </a:rPr>
              <a:t>, representing over 99% </a:t>
            </a:r>
            <a:r>
              <a:rPr lang="en-US" b="1" dirty="0" smtClean="0">
                <a:solidFill>
                  <a:srgbClr val="5D0339"/>
                </a:solidFill>
              </a:rPr>
              <a:t>of the </a:t>
            </a:r>
            <a:r>
              <a:rPr lang="en-US" b="1" dirty="0">
                <a:solidFill>
                  <a:srgbClr val="5D0339"/>
                </a:solidFill>
              </a:rPr>
              <a:t>sequence. The gene is nearly 2.5 Mb in </a:t>
            </a:r>
            <a:r>
              <a:rPr lang="en-US" b="1" dirty="0" smtClean="0">
                <a:solidFill>
                  <a:srgbClr val="5D0339"/>
                </a:solidFill>
              </a:rPr>
              <a:t>length and </a:t>
            </a:r>
            <a:r>
              <a:rPr lang="en-US" b="1" dirty="0">
                <a:solidFill>
                  <a:srgbClr val="5D0339"/>
                </a:solidFill>
              </a:rPr>
              <a:t>yet the corresponding </a:t>
            </a:r>
            <a:r>
              <a:rPr lang="en-US" b="1" dirty="0" err="1">
                <a:solidFill>
                  <a:srgbClr val="5D0339"/>
                </a:solidFill>
              </a:rPr>
              <a:t>cDNA</a:t>
            </a:r>
            <a:r>
              <a:rPr lang="en-US" b="1" dirty="0">
                <a:solidFill>
                  <a:srgbClr val="5D0339"/>
                </a:solidFill>
              </a:rPr>
              <a:t> is only just over 11</a:t>
            </a:r>
          </a:p>
          <a:p>
            <a:r>
              <a:rPr lang="en-US" b="1" dirty="0">
                <a:solidFill>
                  <a:srgbClr val="5D0339"/>
                </a:solidFill>
              </a:rPr>
              <a:t>kb.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312384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Eukaryotic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clones find application where bacterial expression of</a:t>
            </a:r>
          </a:p>
          <a:p>
            <a:r>
              <a:rPr lang="en-US" sz="2000" b="1" dirty="0" smtClean="0"/>
              <a:t>the foreign DNA is necessary as the expression of the polypeptide product is the primary objective. Also, where the sequence of the genomic DNA is available, the position of </a:t>
            </a:r>
            <a:r>
              <a:rPr lang="en-US" sz="2000" b="1" dirty="0" err="1" smtClean="0"/>
              <a:t>intron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exon</a:t>
            </a:r>
            <a:r>
              <a:rPr lang="en-US" sz="2000" b="1" dirty="0" smtClean="0"/>
              <a:t> boundaries can be assigned by comparison with the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sequence.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236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 </a:t>
            </a:r>
            <a:r>
              <a:rPr lang="en-US" sz="2400" b="1" dirty="0" err="1" smtClean="0">
                <a:solidFill>
                  <a:srgbClr val="C00000"/>
                </a:solidFill>
              </a:rPr>
              <a:t>cDNA</a:t>
            </a:r>
            <a:r>
              <a:rPr lang="en-US" sz="2400" b="1" dirty="0" smtClean="0">
                <a:solidFill>
                  <a:srgbClr val="C00000"/>
                </a:solidFill>
              </a:rPr>
              <a:t> library is a collection of cloned DNA sequences that are complementary to the mRNA that was extracted from an organism or tissue (the ‘c’ in </a:t>
            </a:r>
            <a:r>
              <a:rPr lang="en-US" sz="2400" b="1" dirty="0" err="1" smtClean="0">
                <a:solidFill>
                  <a:srgbClr val="C00000"/>
                </a:solidFill>
              </a:rPr>
              <a:t>cDNA</a:t>
            </a:r>
            <a:r>
              <a:rPr lang="en-US" sz="2400" b="1" dirty="0" smtClean="0">
                <a:solidFill>
                  <a:srgbClr val="C00000"/>
                </a:solidFill>
              </a:rPr>
              <a:t> stands for ‘complementary’).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700278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library is prepared by reverse-transcribing a population of mRNAs and</a:t>
            </a:r>
          </a:p>
          <a:p>
            <a:r>
              <a:rPr lang="en-US" sz="2000" b="1" dirty="0" smtClean="0"/>
              <a:t>then screened for particular clones. An important concept is that the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library is representative of the RNA population from which it was derived.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 given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library will also be enriched for abundant mRNAs but may contain</a:t>
            </a:r>
          </a:p>
          <a:p>
            <a:r>
              <a:rPr lang="en-US" sz="2000" b="1" dirty="0" smtClean="0"/>
              <a:t>only a few clones representing rare mRNAs. Furthermore, where a gene is differentially spliced, a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library will contain different clones representing</a:t>
            </a:r>
          </a:p>
          <a:p>
            <a:r>
              <a:rPr lang="en-US" sz="2000" b="1" dirty="0" smtClean="0"/>
              <a:t>alternative splice variants.</a:t>
            </a:r>
          </a:p>
          <a:p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ars.els-cdn.com/content/image/3-s2.0-B9780128205952000023-f02-08-9780128205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3971847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6019800"/>
            <a:ext cx="3697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Preparation of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cDNA</a:t>
            </a:r>
            <a:r>
              <a:rPr lang="en-US" sz="2400" b="1" u="sng" dirty="0" smtClean="0">
                <a:solidFill>
                  <a:srgbClr val="C00000"/>
                </a:solidFill>
              </a:rPr>
              <a:t> library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65055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 smtClean="0"/>
              <a:t>The </a:t>
            </a:r>
            <a:r>
              <a:rPr lang="en-US" sz="2000" b="1" i="1" u="sng" dirty="0" err="1" smtClean="0"/>
              <a:t>cDNA</a:t>
            </a:r>
            <a:r>
              <a:rPr lang="en-US" sz="2000" b="1" i="1" u="sng" dirty="0" smtClean="0"/>
              <a:t> synthesis reaction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The synthesis of double-stranded </a:t>
            </a:r>
            <a:r>
              <a:rPr lang="en-US" sz="2000" b="1" dirty="0" err="1" smtClean="0">
                <a:solidFill>
                  <a:srgbClr val="002060"/>
                </a:solidFill>
              </a:rPr>
              <a:t>cDNA</a:t>
            </a:r>
            <a:r>
              <a:rPr lang="en-US" sz="2000" b="1" dirty="0" smtClean="0">
                <a:solidFill>
                  <a:srgbClr val="002060"/>
                </a:solidFill>
              </a:rPr>
              <a:t> suitable for insertion into a cloning vector involves three major steps: (</a:t>
            </a:r>
            <a:r>
              <a:rPr lang="en-US" sz="2000" b="1" dirty="0" err="1" smtClean="0">
                <a:solidFill>
                  <a:srgbClr val="002060"/>
                </a:solidFill>
              </a:rPr>
              <a:t>i</a:t>
            </a:r>
            <a:r>
              <a:rPr lang="en-US" sz="2000" b="1" dirty="0" smtClean="0">
                <a:solidFill>
                  <a:srgbClr val="002060"/>
                </a:solidFill>
              </a:rPr>
              <a:t>) first-strand DNA synthesis on the mRNA template, carried out with a reverse transcriptase; (ii) removal of the RNA template; and (iii) second strand DNA synthesis using the first DNA strand as a template, carried out with a DNA-dependent DNA polymerase, such as </a:t>
            </a:r>
            <a:r>
              <a:rPr lang="en-US" sz="2000" b="1" i="1" dirty="0" smtClean="0">
                <a:solidFill>
                  <a:srgbClr val="002060"/>
                </a:solidFill>
              </a:rPr>
              <a:t>E. coli DNA polymerase I. </a:t>
            </a:r>
            <a:r>
              <a:rPr lang="en-US" sz="2000" b="1" dirty="0" smtClean="0">
                <a:solidFill>
                  <a:srgbClr val="002060"/>
                </a:solidFill>
              </a:rPr>
              <a:t>All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DNA polymerases, whether they use RNA or DNA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as the template, require a primer to initiate strand synthesis.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5266" r="17507" b="4154"/>
          <a:stretch>
            <a:fillRect/>
          </a:stretch>
        </p:blipFill>
        <p:spPr bwMode="auto">
          <a:xfrm>
            <a:off x="381000" y="76200"/>
            <a:ext cx="5867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585847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 early </a:t>
            </a:r>
            <a:r>
              <a:rPr lang="en-US" b="1" dirty="0" err="1" smtClean="0">
                <a:solidFill>
                  <a:srgbClr val="002060"/>
                </a:solidFill>
              </a:rPr>
              <a:t>cDNA</a:t>
            </a:r>
            <a:r>
              <a:rPr lang="en-US" b="1" dirty="0" smtClean="0">
                <a:solidFill>
                  <a:srgbClr val="002060"/>
                </a:solidFill>
              </a:rPr>
              <a:t> cloning strategy, involving hairpin-primed second-strand DNA synthesis and </a:t>
            </a:r>
            <a:r>
              <a:rPr lang="en-US" b="1" dirty="0" err="1" smtClean="0">
                <a:solidFill>
                  <a:srgbClr val="002060"/>
                </a:solidFill>
              </a:rPr>
              <a:t>homopolymer</a:t>
            </a:r>
            <a:r>
              <a:rPr lang="en-US" b="1" dirty="0" smtClean="0">
                <a:solidFill>
                  <a:srgbClr val="002060"/>
                </a:solidFill>
              </a:rPr>
              <a:t> tailing to insert the </a:t>
            </a:r>
            <a:r>
              <a:rPr lang="en-US" b="1" dirty="0" err="1" smtClean="0">
                <a:solidFill>
                  <a:srgbClr val="002060"/>
                </a:solidFill>
              </a:rPr>
              <a:t>cDNA</a:t>
            </a:r>
            <a:r>
              <a:rPr lang="en-US" b="1" dirty="0" smtClean="0">
                <a:solidFill>
                  <a:srgbClr val="002060"/>
                </a:solidFill>
              </a:rPr>
              <a:t> into the vector.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800" y="52210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single-strand-specific nuclease,</a:t>
            </a:r>
          </a:p>
          <a:p>
            <a:r>
              <a:rPr lang="en-US" b="1" dirty="0" smtClean="0"/>
              <a:t>e.g. S1 nuclease.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914400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70344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</a:t>
            </a:r>
            <a:r>
              <a:rPr lang="en-US" sz="2400" dirty="0" smtClean="0"/>
              <a:t>want to </a:t>
            </a:r>
            <a:r>
              <a:rPr lang="en-US" sz="2400" dirty="0"/>
              <a:t>isolate a single gene from the </a:t>
            </a:r>
            <a:r>
              <a:rPr lang="en-US" sz="2400" dirty="0" smtClean="0"/>
              <a:t>human genome</a:t>
            </a:r>
            <a:r>
              <a:rPr lang="en-US" sz="2400" dirty="0"/>
              <a:t>, in which case the target sequence could </a:t>
            </a:r>
            <a:r>
              <a:rPr lang="en-US" sz="2400" dirty="0" smtClean="0"/>
              <a:t>be diluted </a:t>
            </a:r>
            <a:r>
              <a:rPr lang="en-US" sz="2400" dirty="0"/>
              <a:t>over a </a:t>
            </a:r>
            <a:r>
              <a:rPr lang="en-US" sz="2400" dirty="0" smtClean="0"/>
              <a:t>million fold </a:t>
            </a:r>
            <a:r>
              <a:rPr lang="en-US" sz="2400" dirty="0"/>
              <a:t>by unwanted </a:t>
            </a:r>
            <a:r>
              <a:rPr lang="en-US" sz="2400" dirty="0" smtClean="0"/>
              <a:t>genomic DNA.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need to find some way of rapidly </a:t>
            </a:r>
            <a:r>
              <a:rPr lang="en-US" sz="2400" dirty="0" smtClean="0"/>
              <a:t>sifting through</a:t>
            </a:r>
            <a:r>
              <a:rPr lang="en-US" sz="2400" dirty="0"/>
              <a:t>, </a:t>
            </a:r>
            <a:r>
              <a:rPr lang="en-US" sz="2400" dirty="0" smtClean="0"/>
              <a:t>or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screening</a:t>
            </a:r>
            <a:r>
              <a:rPr lang="en-US" sz="2400" i="1" dirty="0"/>
              <a:t>, </a:t>
            </a:r>
            <a:r>
              <a:rPr lang="en-US" sz="2400" dirty="0"/>
              <a:t>large numbers of </a:t>
            </a:r>
            <a:r>
              <a:rPr lang="en-US" sz="2400" dirty="0" smtClean="0"/>
              <a:t>unwanted sequences </a:t>
            </a:r>
            <a:r>
              <a:rPr lang="en-US" sz="2400" dirty="0"/>
              <a:t>to identify our particular target.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33528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There are two major strategies for </a:t>
            </a:r>
            <a:r>
              <a:rPr lang="en-US" sz="2000" b="1" dirty="0" smtClean="0">
                <a:solidFill>
                  <a:srgbClr val="00B050"/>
                </a:solidFill>
              </a:rPr>
              <a:t>isolating sequences </a:t>
            </a:r>
            <a:r>
              <a:rPr lang="en-US" sz="2000" b="1" dirty="0">
                <a:solidFill>
                  <a:srgbClr val="00B050"/>
                </a:solidFill>
              </a:rPr>
              <a:t>from complex sources such as </a:t>
            </a:r>
            <a:r>
              <a:rPr lang="en-US" sz="2000" b="1" dirty="0" smtClean="0">
                <a:solidFill>
                  <a:srgbClr val="00B050"/>
                </a:solidFill>
              </a:rPr>
              <a:t>genomic DNA</a:t>
            </a:r>
            <a:r>
              <a:rPr lang="en-US" sz="2000" b="1" dirty="0">
                <a:solidFill>
                  <a:srgbClr val="00B050"/>
                </a:solidFill>
              </a:rPr>
              <a:t>.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The </a:t>
            </a:r>
            <a:r>
              <a:rPr lang="en-US" sz="2000" b="1" dirty="0">
                <a:solidFill>
                  <a:srgbClr val="00B050"/>
                </a:solidFill>
              </a:rPr>
              <a:t>first, a cell-based cloning strategy, is </a:t>
            </a:r>
            <a:r>
              <a:rPr lang="en-US" sz="2000" b="1" dirty="0" smtClean="0">
                <a:solidFill>
                  <a:srgbClr val="00B050"/>
                </a:solidFill>
              </a:rPr>
              <a:t>to divide </a:t>
            </a:r>
            <a:r>
              <a:rPr lang="en-US" sz="2000" b="1" dirty="0">
                <a:solidFill>
                  <a:srgbClr val="00B050"/>
                </a:solidFill>
              </a:rPr>
              <a:t>the source DNA into manageable </a:t>
            </a:r>
            <a:r>
              <a:rPr lang="en-US" sz="2000" b="1" dirty="0" smtClean="0">
                <a:solidFill>
                  <a:srgbClr val="00B050"/>
                </a:solidFill>
              </a:rPr>
              <a:t>fragments and </a:t>
            </a:r>
            <a:r>
              <a:rPr lang="en-US" sz="2000" b="1" i="1" dirty="0">
                <a:solidFill>
                  <a:srgbClr val="00B050"/>
                </a:solidFill>
              </a:rPr>
              <a:t>clone everything. </a:t>
            </a:r>
            <a:r>
              <a:rPr lang="en-US" sz="2000" b="1" dirty="0">
                <a:solidFill>
                  <a:srgbClr val="00B050"/>
                </a:solidFill>
              </a:rPr>
              <a:t>Such a collection of </a:t>
            </a:r>
            <a:r>
              <a:rPr lang="en-US" sz="2000" b="1" dirty="0" smtClean="0">
                <a:solidFill>
                  <a:srgbClr val="00B050"/>
                </a:solidFill>
              </a:rPr>
              <a:t>clones</a:t>
            </a:r>
            <a:r>
              <a:rPr lang="en-US" sz="2000" b="1" i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representative </a:t>
            </a:r>
            <a:r>
              <a:rPr lang="en-US" sz="2000" b="1" dirty="0">
                <a:solidFill>
                  <a:srgbClr val="00B050"/>
                </a:solidFill>
              </a:rPr>
              <a:t>of the entire starting population, </a:t>
            </a:r>
            <a:r>
              <a:rPr lang="en-US" sz="2000" b="1" dirty="0" smtClean="0">
                <a:solidFill>
                  <a:srgbClr val="00B050"/>
                </a:solidFill>
              </a:rPr>
              <a:t>is known </a:t>
            </a:r>
            <a:r>
              <a:rPr lang="en-US" sz="2000" b="1" dirty="0">
                <a:solidFill>
                  <a:srgbClr val="00B050"/>
                </a:solidFill>
              </a:rPr>
              <a:t>as a </a:t>
            </a:r>
            <a:r>
              <a:rPr lang="en-US" sz="2000" b="1" i="1" u="sng" dirty="0">
                <a:solidFill>
                  <a:srgbClr val="00B050"/>
                </a:solidFill>
              </a:rPr>
              <a:t>library</a:t>
            </a:r>
            <a:r>
              <a:rPr lang="en-US" sz="2000" b="1" i="1" dirty="0" smtClean="0">
                <a:solidFill>
                  <a:srgbClr val="00B050"/>
                </a:solidFill>
              </a:rPr>
              <a:t>.</a:t>
            </a:r>
          </a:p>
          <a:p>
            <a:endParaRPr lang="en-US" sz="2000" b="1" i="1" dirty="0">
              <a:solidFill>
                <a:srgbClr val="00B050"/>
              </a:solidFill>
            </a:endParaRPr>
          </a:p>
          <a:p>
            <a:r>
              <a:rPr lang="en-US" sz="2000" b="1" i="1" dirty="0" smtClean="0">
                <a:solidFill>
                  <a:srgbClr val="00B050"/>
                </a:solidFill>
              </a:rPr>
              <a:t>We </a:t>
            </a:r>
            <a:r>
              <a:rPr lang="en-US" sz="2000" b="1" i="1" dirty="0">
                <a:solidFill>
                  <a:srgbClr val="00B050"/>
                </a:solidFill>
              </a:rPr>
              <a:t>must then screen the library </a:t>
            </a:r>
            <a:r>
              <a:rPr lang="en-US" sz="2000" b="1" i="1" dirty="0" smtClean="0">
                <a:solidFill>
                  <a:srgbClr val="00B050"/>
                </a:solidFill>
              </a:rPr>
              <a:t>to </a:t>
            </a:r>
            <a:r>
              <a:rPr lang="en-US" sz="2000" b="1" dirty="0" smtClean="0">
                <a:solidFill>
                  <a:srgbClr val="00B050"/>
                </a:solidFill>
              </a:rPr>
              <a:t>identify </a:t>
            </a:r>
            <a:r>
              <a:rPr lang="en-US" sz="2000" b="1" dirty="0">
                <a:solidFill>
                  <a:srgbClr val="00B050"/>
                </a:solidFill>
              </a:rPr>
              <a:t>our clone of interest, using </a:t>
            </a:r>
            <a:r>
              <a:rPr lang="en-US" sz="2000" b="1" dirty="0" smtClean="0">
                <a:solidFill>
                  <a:srgbClr val="00B050"/>
                </a:solidFill>
              </a:rPr>
              <a:t>a procedure that discriminates </a:t>
            </a:r>
            <a:r>
              <a:rPr lang="en-US" sz="2000" b="1" dirty="0">
                <a:solidFill>
                  <a:srgbClr val="00B050"/>
                </a:solidFill>
              </a:rPr>
              <a:t>between the desired clone and all </a:t>
            </a:r>
            <a:r>
              <a:rPr lang="en-US" sz="2000" b="1" dirty="0" smtClean="0">
                <a:solidFill>
                  <a:srgbClr val="00B050"/>
                </a:solidFill>
              </a:rPr>
              <a:t>the others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 l="10784" t="9105" r="6302" b="5272"/>
          <a:stretch>
            <a:fillRect/>
          </a:stretch>
        </p:blipFill>
        <p:spPr bwMode="auto">
          <a:xfrm>
            <a:off x="152400" y="457200"/>
            <a:ext cx="6324600" cy="572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0" y="12954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Method 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cDNA</a:t>
            </a:r>
            <a:r>
              <a:rPr lang="en-US" b="1" dirty="0" smtClean="0"/>
              <a:t> Library vs. Genomic DNA Library</a:t>
            </a:r>
          </a:p>
          <a:p>
            <a:r>
              <a:rPr lang="en-US" dirty="0" err="1" smtClean="0"/>
              <a:t>cDNA</a:t>
            </a:r>
            <a:r>
              <a:rPr lang="en-US" dirty="0" smtClean="0"/>
              <a:t> library lacks the non-coding and regulatory elements found in genomic DNA. </a:t>
            </a:r>
            <a:r>
              <a:rPr lang="en-US" dirty="0" smtClean="0">
                <a:hlinkClick r:id="rId2" tooltip="Genomic DNA library"/>
              </a:rPr>
              <a:t>Genomic DNA libraries</a:t>
            </a:r>
            <a:r>
              <a:rPr lang="en-US" dirty="0" smtClean="0"/>
              <a:t> provide more detailed information about the organism’s genome.</a:t>
            </a:r>
            <a:endParaRPr lang="en-US" dirty="0"/>
          </a:p>
        </p:txBody>
      </p:sp>
      <p:sp>
        <p:nvSpPr>
          <p:cNvPr id="55298" name="AutoShape 2" descr="CDNA Library preparation. ppt for Jamil s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0" name="Picture 4" descr="CDNA Library preparation. ppt for Jamil s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514600"/>
            <a:ext cx="5334000" cy="4000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03951" y="2069068"/>
            <a:ext cx="127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Application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457200"/>
            <a:ext cx="2544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Expression cloning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Expression cloning</a:t>
            </a:r>
            <a:r>
              <a:rPr lang="en-US" dirty="0" smtClean="0"/>
              <a:t> is a technique in </a:t>
            </a:r>
            <a:r>
              <a:rPr lang="en-US" dirty="0" smtClean="0">
                <a:hlinkClick r:id="rId2" tooltip="DNA cloning"/>
              </a:rPr>
              <a:t>DNA cloning</a:t>
            </a:r>
            <a:r>
              <a:rPr lang="en-US" dirty="0" smtClean="0"/>
              <a:t> that uses </a:t>
            </a:r>
            <a:r>
              <a:rPr lang="en-US" dirty="0" smtClean="0">
                <a:hlinkClick r:id="rId3" tooltip="Expression vector"/>
              </a:rPr>
              <a:t>expression vectors</a:t>
            </a:r>
            <a:r>
              <a:rPr lang="en-US" dirty="0" smtClean="0"/>
              <a:t> to generate a library of clones, with each clone expressing one </a:t>
            </a:r>
            <a:r>
              <a:rPr lang="en-US" dirty="0" smtClean="0">
                <a:hlinkClick r:id="rId4" tooltip="Protein"/>
              </a:rPr>
              <a:t>protein</a:t>
            </a:r>
            <a:r>
              <a:rPr lang="en-US" dirty="0" smtClean="0"/>
              <a:t>. This </a:t>
            </a:r>
            <a:r>
              <a:rPr lang="en-US" i="1" dirty="0" smtClean="0"/>
              <a:t>expression library</a:t>
            </a:r>
            <a:r>
              <a:rPr lang="en-US" dirty="0" smtClean="0"/>
              <a:t> is then screened for the property of interest and clones of interest are recovered for further analysis. An example would be using an expression library to isolate genes that could confer </a:t>
            </a:r>
            <a:r>
              <a:rPr lang="en-US" dirty="0" smtClean="0">
                <a:hlinkClick r:id="rId5" tooltip="Antibiotic resistance"/>
              </a:rPr>
              <a:t>antibiotic resistance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Expression cloning involves the selection of specific polypeptides, generated from a </a:t>
            </a:r>
            <a:r>
              <a:rPr lang="en-US" dirty="0" err="1" smtClean="0"/>
              <a:t>cDNA</a:t>
            </a:r>
            <a:r>
              <a:rPr lang="en-US" dirty="0" smtClean="0"/>
              <a:t> or genomic DNA library, based on certain characteristics of the expressed proteins, such as antibody or </a:t>
            </a:r>
            <a:r>
              <a:rPr lang="en-US" dirty="0" err="1" smtClean="0"/>
              <a:t>ligand</a:t>
            </a:r>
            <a:r>
              <a:rPr lang="en-US" dirty="0" smtClean="0"/>
              <a:t> binding, recognition by T-cells, function, or complementation of cell defects.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4958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For higher eukaryotes, all expression libraries are </a:t>
            </a:r>
            <a:r>
              <a:rPr lang="en-US" sz="2000" b="1" dirty="0" err="1" smtClean="0"/>
              <a:t>cDNA</a:t>
            </a:r>
            <a:r>
              <a:rPr lang="en-US" sz="2000" b="1" dirty="0" smtClean="0"/>
              <a:t> libraries. Bacterial expression libraries and many yeast expression libraries are usually genomic.</a:t>
            </a:r>
          </a:p>
          <a:p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unctional cloning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668441" cy="37457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29000" y="304800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Expression cloning of fungal enzyme genes; a novel approach for efficient  isolation of enzyme genes of industrial relevance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276975" cy="4210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1481" y="304800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3671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second strategy is to </a:t>
            </a:r>
            <a:r>
              <a:rPr lang="en-US" sz="2400" b="1" dirty="0" smtClean="0">
                <a:solidFill>
                  <a:srgbClr val="0070C0"/>
                </a:solidFill>
              </a:rPr>
              <a:t>selectively amplify </a:t>
            </a:r>
            <a:r>
              <a:rPr lang="en-US" sz="2400" b="1" dirty="0">
                <a:solidFill>
                  <a:srgbClr val="0070C0"/>
                </a:solidFill>
              </a:rPr>
              <a:t>the target sequence directly from </a:t>
            </a:r>
            <a:r>
              <a:rPr lang="en-US" sz="2400" b="1" dirty="0" smtClean="0">
                <a:solidFill>
                  <a:srgbClr val="0070C0"/>
                </a:solidFill>
              </a:rPr>
              <a:t>the source </a:t>
            </a:r>
            <a:r>
              <a:rPr lang="en-US" sz="2400" b="1" dirty="0">
                <a:solidFill>
                  <a:srgbClr val="0070C0"/>
                </a:solidFill>
              </a:rPr>
              <a:t>DNA using the polymerase chain </a:t>
            </a:r>
            <a:r>
              <a:rPr lang="en-US" sz="2400" b="1" dirty="0" smtClean="0">
                <a:solidFill>
                  <a:srgbClr val="0070C0"/>
                </a:solidFill>
              </a:rPr>
              <a:t>reaction (PCR</a:t>
            </a:r>
            <a:r>
              <a:rPr lang="en-US" sz="2400" b="1" dirty="0">
                <a:solidFill>
                  <a:srgbClr val="0070C0"/>
                </a:solidFill>
              </a:rPr>
              <a:t>), and then clone this individual fragment.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1600200"/>
            <a:ext cx="2983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</a:rPr>
              <a:t>1. Genomic Library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12940"/>
            <a:ext cx="85344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&gt;&gt;A library encompassing an entire genome is called a genomic library. </a:t>
            </a:r>
          </a:p>
          <a:p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A</a:t>
            </a:r>
            <a:r>
              <a:rPr lang="en-US" sz="2000" b="1" dirty="0">
                <a:solidFill>
                  <a:srgbClr val="7030A0"/>
                </a:solidFill>
              </a:rPr>
              <a:t> genomic library is a collection of the total genomic </a:t>
            </a:r>
            <a:r>
              <a:rPr lang="en-US" sz="2000" b="1" dirty="0">
                <a:solidFill>
                  <a:srgbClr val="7030A0"/>
                </a:solidFill>
                <a:hlinkClick r:id="rId2" tooltip="DNA"/>
              </a:rPr>
              <a:t>DNA</a:t>
            </a:r>
            <a:r>
              <a:rPr lang="en-US" sz="2000" b="1" dirty="0">
                <a:solidFill>
                  <a:srgbClr val="7030A0"/>
                </a:solidFill>
              </a:rPr>
              <a:t> from a single </a:t>
            </a:r>
            <a:r>
              <a:rPr lang="en-US" sz="2000" b="1" dirty="0">
                <a:solidFill>
                  <a:srgbClr val="7030A0"/>
                </a:solidFill>
                <a:hlinkClick r:id="rId3" tooltip="Organism"/>
              </a:rPr>
              <a:t>organism</a:t>
            </a:r>
            <a:r>
              <a:rPr lang="en-US" sz="2000" b="1" dirty="0">
                <a:solidFill>
                  <a:srgbClr val="7030A0"/>
                </a:solidFill>
              </a:rPr>
              <a:t>.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T</a:t>
            </a:r>
            <a:r>
              <a:rPr lang="en-US" sz="2000" b="1" dirty="0" smtClean="0">
                <a:solidFill>
                  <a:srgbClr val="7030A0"/>
                </a:solidFill>
              </a:rPr>
              <a:t>o </a:t>
            </a:r>
            <a:r>
              <a:rPr lang="en-US" sz="2000" b="1" dirty="0">
                <a:solidFill>
                  <a:srgbClr val="7030A0"/>
                </a:solidFill>
              </a:rPr>
              <a:t>construct a genomic library, the organism's DNA is </a:t>
            </a:r>
            <a:r>
              <a:rPr lang="en-US" sz="2000" b="1" dirty="0">
                <a:solidFill>
                  <a:srgbClr val="7030A0"/>
                </a:solidFill>
                <a:hlinkClick r:id="rId4" tooltip="Dna extraction"/>
              </a:rPr>
              <a:t>extracted</a:t>
            </a:r>
            <a:r>
              <a:rPr lang="en-US" sz="2000" b="1" dirty="0">
                <a:solidFill>
                  <a:srgbClr val="7030A0"/>
                </a:solidFill>
              </a:rPr>
              <a:t> from </a:t>
            </a:r>
            <a:r>
              <a:rPr lang="en-US" sz="2000" b="1" dirty="0">
                <a:solidFill>
                  <a:srgbClr val="7030A0"/>
                </a:solidFill>
                <a:hlinkClick r:id="rId5" tooltip="Cell (biology)"/>
              </a:rPr>
              <a:t>cells</a:t>
            </a:r>
            <a:r>
              <a:rPr lang="en-US" sz="2000" b="1" dirty="0">
                <a:solidFill>
                  <a:srgbClr val="7030A0"/>
                </a:solidFill>
              </a:rPr>
              <a:t> and then digested with a </a:t>
            </a:r>
            <a:r>
              <a:rPr lang="en-US" sz="2000" b="1" dirty="0">
                <a:solidFill>
                  <a:srgbClr val="7030A0"/>
                </a:solidFill>
                <a:hlinkClick r:id="rId6" tooltip="Restriction enzyme"/>
              </a:rPr>
              <a:t>restriction enzyme</a:t>
            </a:r>
            <a:r>
              <a:rPr lang="en-US" sz="2000" b="1" dirty="0">
                <a:solidFill>
                  <a:srgbClr val="7030A0"/>
                </a:solidFill>
              </a:rPr>
              <a:t> to cut the DNA into fragments of a specific size. The fragments are then inserted into the vector using </a:t>
            </a:r>
            <a:r>
              <a:rPr lang="en-US" sz="2000" b="1" dirty="0">
                <a:solidFill>
                  <a:srgbClr val="7030A0"/>
                </a:solidFill>
                <a:hlinkClick r:id="rId7" tooltip="DNA ligase"/>
              </a:rPr>
              <a:t>DNA </a:t>
            </a:r>
            <a:r>
              <a:rPr lang="en-US" sz="2000" b="1" dirty="0" err="1" smtClean="0">
                <a:solidFill>
                  <a:srgbClr val="7030A0"/>
                </a:solidFill>
                <a:hlinkClick r:id="rId7" tooltip="DNA ligase"/>
              </a:rPr>
              <a:t>ligase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r>
              <a:rPr lang="en-US" sz="2000" b="1" baseline="30000" dirty="0">
                <a:solidFill>
                  <a:srgbClr val="7030A0"/>
                </a:solidFill>
              </a:rPr>
              <a:t> </a:t>
            </a:r>
            <a:endParaRPr lang="en-US" sz="2000" b="1" baseline="30000" dirty="0" smtClean="0">
              <a:solidFill>
                <a:srgbClr val="7030A0"/>
              </a:solidFill>
            </a:endParaRPr>
          </a:p>
          <a:p>
            <a:endParaRPr lang="en-US" sz="2000" b="1" baseline="30000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Next</a:t>
            </a:r>
            <a:r>
              <a:rPr lang="en-US" sz="2000" b="1" dirty="0">
                <a:solidFill>
                  <a:srgbClr val="7030A0"/>
                </a:solidFill>
              </a:rPr>
              <a:t>, the vector DNA </a:t>
            </a:r>
            <a:r>
              <a:rPr lang="en-US" sz="2000" b="1" dirty="0" smtClean="0">
                <a:solidFill>
                  <a:srgbClr val="7030A0"/>
                </a:solidFill>
              </a:rPr>
              <a:t>is then transferred to </a:t>
            </a:r>
            <a:r>
              <a:rPr lang="en-US" sz="2000" b="1" dirty="0">
                <a:solidFill>
                  <a:srgbClr val="7030A0"/>
                </a:solidFill>
              </a:rPr>
              <a:t>host organism - commonly a population of </a:t>
            </a:r>
            <a:r>
              <a:rPr lang="en-US" sz="2000" b="1" i="1" dirty="0">
                <a:solidFill>
                  <a:srgbClr val="7030A0"/>
                </a:solidFill>
                <a:hlinkClick r:id="rId8" tooltip="Escherichia coli"/>
              </a:rPr>
              <a:t>Escherichia</a:t>
            </a:r>
            <a:r>
              <a:rPr lang="en-US" sz="2000" b="1" dirty="0">
                <a:solidFill>
                  <a:srgbClr val="7030A0"/>
                </a:solidFill>
                <a:hlinkClick r:id="rId8" tooltip="Escherichia coli"/>
              </a:rPr>
              <a:t> coli</a:t>
            </a:r>
            <a:r>
              <a:rPr lang="en-US" sz="2000" b="1" dirty="0">
                <a:solidFill>
                  <a:srgbClr val="7030A0"/>
                </a:solidFill>
              </a:rPr>
              <a:t> or </a:t>
            </a:r>
            <a:r>
              <a:rPr lang="en-US" sz="2000" b="1" i="1" dirty="0">
                <a:solidFill>
                  <a:srgbClr val="7030A0"/>
                </a:solidFill>
                <a:hlinkClick r:id="rId9" tooltip="Yeast"/>
              </a:rPr>
              <a:t>yeast</a:t>
            </a:r>
            <a:r>
              <a:rPr lang="en-US" sz="2000" b="1" dirty="0">
                <a:solidFill>
                  <a:srgbClr val="7030A0"/>
                </a:solidFill>
              </a:rPr>
              <a:t> - with each cell containing only one vector molecule.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nomic library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7162800" cy="34099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3815477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teps </a:t>
            </a:r>
            <a:r>
              <a:rPr lang="en-US" b="1" dirty="0">
                <a:solidFill>
                  <a:srgbClr val="C00000"/>
                </a:solidFill>
              </a:rPr>
              <a:t>for creating a genomic library from a large </a:t>
            </a:r>
            <a:r>
              <a:rPr lang="en-US" b="1" dirty="0" smtClean="0">
                <a:solidFill>
                  <a:srgbClr val="C00000"/>
                </a:solidFill>
              </a:rPr>
              <a:t>genome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hlinkClick r:id="rId3" tooltip="Dna extraction"/>
              </a:rPr>
              <a:t>1. Extract</a:t>
            </a:r>
            <a:r>
              <a:rPr lang="en-US" b="1" dirty="0">
                <a:solidFill>
                  <a:srgbClr val="C00000"/>
                </a:solidFill>
              </a:rPr>
              <a:t> and purify </a:t>
            </a:r>
            <a:r>
              <a:rPr lang="en-US" b="1" dirty="0" smtClean="0">
                <a:solidFill>
                  <a:srgbClr val="C00000"/>
                </a:solidFill>
              </a:rPr>
              <a:t>DNA: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. Digest </a:t>
            </a:r>
            <a:r>
              <a:rPr lang="en-US" b="1" dirty="0">
                <a:solidFill>
                  <a:srgbClr val="C00000"/>
                </a:solidFill>
              </a:rPr>
              <a:t>the DNA with a restriction enzyme. This creates fragments that are similar in  </a:t>
            </a:r>
            <a:r>
              <a:rPr lang="en-US" b="1" dirty="0" smtClean="0">
                <a:solidFill>
                  <a:srgbClr val="C00000"/>
                </a:solidFill>
              </a:rPr>
              <a:t> size</a:t>
            </a:r>
            <a:r>
              <a:rPr lang="en-US" b="1" dirty="0">
                <a:solidFill>
                  <a:srgbClr val="C00000"/>
                </a:solidFill>
              </a:rPr>
              <a:t>, each containing one or more genes.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3. Insert </a:t>
            </a:r>
            <a:r>
              <a:rPr lang="en-US" b="1" dirty="0">
                <a:solidFill>
                  <a:srgbClr val="C00000"/>
                </a:solidFill>
              </a:rPr>
              <a:t>the fragments of DNA into vectors that were cut with the same restriction enzyme. Use the enzyme DNA </a:t>
            </a:r>
            <a:r>
              <a:rPr lang="en-US" b="1" dirty="0" err="1">
                <a:solidFill>
                  <a:srgbClr val="C00000"/>
                </a:solidFill>
              </a:rPr>
              <a:t>ligase</a:t>
            </a:r>
            <a:r>
              <a:rPr lang="en-US" b="1" dirty="0">
                <a:solidFill>
                  <a:srgbClr val="C00000"/>
                </a:solidFill>
              </a:rPr>
              <a:t> to seal the DNA fragments into the vector. This creates a large pool of recombinant molecules.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4. These </a:t>
            </a:r>
            <a:r>
              <a:rPr lang="en-US" b="1" dirty="0">
                <a:solidFill>
                  <a:srgbClr val="C00000"/>
                </a:solidFill>
              </a:rPr>
              <a:t>recombinant molecules are taken up by a host bacterium by </a:t>
            </a:r>
            <a:r>
              <a:rPr lang="en-US" b="1" dirty="0">
                <a:solidFill>
                  <a:srgbClr val="C00000"/>
                </a:solidFill>
                <a:hlinkClick r:id="rId4" tooltip="Transformation (genetics)"/>
              </a:rPr>
              <a:t>transformation</a:t>
            </a:r>
            <a:r>
              <a:rPr lang="en-US" b="1" dirty="0">
                <a:solidFill>
                  <a:srgbClr val="C00000"/>
                </a:solidFill>
              </a:rPr>
              <a:t>, creating a DNA library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Here, we generally do cloning of random DNA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fragments of a large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size.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Since the DNA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is randomly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fragmented, there will be no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systematic exclusion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of any sequence.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9820" t="10224" r="47627" b="6709"/>
          <a:stretch>
            <a:fillRect/>
          </a:stretch>
        </p:blipFill>
        <p:spPr bwMode="auto">
          <a:xfrm>
            <a:off x="3962400" y="12954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685871"/>
            <a:ext cx="29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many clones are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needed for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 genomic library?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76800"/>
            <a:ext cx="282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Genome Size/Insert size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86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Partial restriction digest </a:t>
            </a:r>
            <a:r>
              <a:rPr lang="en-US" sz="2800" dirty="0"/>
              <a:t>is carried </a:t>
            </a:r>
            <a:r>
              <a:rPr lang="en-US" sz="2800" dirty="0" smtClean="0"/>
              <a:t>out to get majority of the </a:t>
            </a:r>
            <a:r>
              <a:rPr lang="en-US" sz="2800" dirty="0"/>
              <a:t>fragments </a:t>
            </a:r>
            <a:r>
              <a:rPr lang="en-US" sz="2800" dirty="0" smtClean="0"/>
              <a:t>in </a:t>
            </a:r>
            <a:r>
              <a:rPr lang="en-US" sz="2800" dirty="0"/>
              <a:t>the range 10–30 </a:t>
            </a:r>
            <a:r>
              <a:rPr lang="en-US" sz="2800" dirty="0" smtClean="0"/>
              <a:t>kb.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Generally, high capacity </a:t>
            </a:r>
            <a:r>
              <a:rPr lang="en-US" sz="2800" b="1" dirty="0">
                <a:solidFill>
                  <a:srgbClr val="C00000"/>
                </a:solidFill>
                <a:hlinkClick r:id="rId2" tooltip="Learn more about cloning vectors from ScienceDirect's AI-generated Topic Pages"/>
              </a:rPr>
              <a:t>cloning vectors</a:t>
            </a:r>
            <a:r>
              <a:rPr lang="en-US" sz="2800" b="1" dirty="0">
                <a:solidFill>
                  <a:srgbClr val="C00000"/>
                </a:solidFill>
              </a:rPr>
              <a:t> are used for the construction of genomic libraries. Various high capacity cloning vectors such as λ replacement vector, </a:t>
            </a:r>
            <a:r>
              <a:rPr lang="en-US" sz="2800" b="1" dirty="0" err="1">
                <a:solidFill>
                  <a:srgbClr val="C00000"/>
                </a:solidFill>
                <a:hlinkClick r:id="rId3" tooltip="Learn more about cosmid from ScienceDirect's AI-generated Topic Pages"/>
              </a:rPr>
              <a:t>cosmid</a:t>
            </a:r>
            <a:r>
              <a:rPr lang="en-US" sz="2800" b="1" dirty="0">
                <a:solidFill>
                  <a:srgbClr val="C00000"/>
                </a:solidFill>
              </a:rPr>
              <a:t>, </a:t>
            </a:r>
            <a:r>
              <a:rPr lang="en-US" sz="2800" b="1" dirty="0">
                <a:solidFill>
                  <a:srgbClr val="C00000"/>
                </a:solidFill>
                <a:hlinkClick r:id="rId4" tooltip="Learn more about yeast artificial chromosome from ScienceDirect's AI-generated Topic Pages"/>
              </a:rPr>
              <a:t>yeast artificial chromosome</a:t>
            </a:r>
            <a:r>
              <a:rPr lang="en-US" sz="2800" b="1" dirty="0">
                <a:solidFill>
                  <a:srgbClr val="C00000"/>
                </a:solidFill>
              </a:rPr>
              <a:t> (YAC), </a:t>
            </a:r>
            <a:r>
              <a:rPr lang="en-US" sz="2800" b="1" dirty="0">
                <a:solidFill>
                  <a:srgbClr val="C00000"/>
                </a:solidFill>
                <a:hlinkClick r:id="rId5" tooltip="Learn more about bacterial artificial chromosome from ScienceDirect's AI-generated Topic Pages"/>
              </a:rPr>
              <a:t>bacterial artificial chromosome</a:t>
            </a:r>
            <a:r>
              <a:rPr lang="en-US" sz="2800" b="1" dirty="0">
                <a:solidFill>
                  <a:srgbClr val="C00000"/>
                </a:solidFill>
              </a:rPr>
              <a:t> (BAC), or P1 vector is used for cloning of DNA fragments depending on the size of the fragment.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168205"/>
            <a:ext cx="56474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Detection for desired DNA fragment:</a:t>
            </a:r>
          </a:p>
          <a:p>
            <a:r>
              <a:rPr lang="en-US" sz="2800" b="1" dirty="0" smtClean="0"/>
              <a:t>1. Colony Hybridization</a:t>
            </a:r>
          </a:p>
          <a:p>
            <a:r>
              <a:rPr lang="en-US" sz="2800" b="1" dirty="0" smtClean="0"/>
              <a:t>2. PCR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4.bp.blogspot.com/-f7oFXHs_XNk/T8yaWoFD91I/AAAAAAAAACg/tlOIINh7mcA/s1600/Colony-hybridization-technique.jpg"/>
          <p:cNvPicPr>
            <a:picLocks noChangeAspect="1" noChangeArrowheads="1"/>
          </p:cNvPicPr>
          <p:nvPr/>
        </p:nvPicPr>
        <p:blipFill>
          <a:blip r:embed="rId2"/>
          <a:srcRect b="12766"/>
          <a:stretch>
            <a:fillRect/>
          </a:stretch>
        </p:blipFill>
        <p:spPr bwMode="auto">
          <a:xfrm>
            <a:off x="1447800" y="762000"/>
            <a:ext cx="5715000" cy="3124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87216" y="4583668"/>
            <a:ext cx="216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Colony Hybridization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olony hybridization for cDNA library screening illustration reverse transcription and cDNA applications and methods - GoldB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40" y="914400"/>
            <a:ext cx="8240760" cy="447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3668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Genomic library construction remains an important technique in molecular biology. These resources are critical for </a:t>
            </a:r>
            <a:r>
              <a:rPr lang="en-US" sz="2400" b="1" dirty="0" smtClean="0"/>
              <a:t>identification of desired gene, analysis </a:t>
            </a:r>
            <a:r>
              <a:rPr lang="en-US" sz="2400" b="1" dirty="0"/>
              <a:t>of gene function and for detection of related genes from different sources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Genomic </a:t>
            </a:r>
            <a:r>
              <a:rPr lang="en-US" sz="2400" b="1" dirty="0"/>
              <a:t>libraries serve as a source of genomic sequence. It is used for genome mapping and </a:t>
            </a:r>
            <a:r>
              <a:rPr lang="en-US" sz="2400" b="1" dirty="0">
                <a:hlinkClick r:id="rId2" tooltip="Learn more about genome sequencing from ScienceDirect's AI-generated Topic Pages"/>
              </a:rPr>
              <a:t>genome sequencing</a:t>
            </a:r>
            <a:r>
              <a:rPr lang="en-US" sz="2400" b="1" dirty="0"/>
              <a:t> purposes. It is also used to study the genetic mutation and function of regulatory sequences.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4047" y="304800"/>
            <a:ext cx="176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Applications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1027</Words>
  <Application>Microsoft Office PowerPoint</Application>
  <PresentationFormat>On-screen Show (4:3)</PresentationFormat>
  <Paragraphs>97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Acer</cp:lastModifiedBy>
  <cp:revision>30</cp:revision>
  <dcterms:created xsi:type="dcterms:W3CDTF">2022-11-23T16:06:39Z</dcterms:created>
  <dcterms:modified xsi:type="dcterms:W3CDTF">2024-02-02T02:39:30Z</dcterms:modified>
</cp:coreProperties>
</file>