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244" y="1573149"/>
            <a:ext cx="343217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90717" y="1786509"/>
            <a:ext cx="3199765" cy="411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26591"/>
            <a:ext cx="7123176" cy="10546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242048" cy="1901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1781" y="3433013"/>
            <a:ext cx="2980436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27300"/>
            <a:ext cx="5500370" cy="451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2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jpe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jpe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02.png"/><Relationship Id="rId9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02.png"/><Relationship Id="rId7" Type="http://schemas.openxmlformats.org/officeDocument/2006/relationships/image" Target="../media/image14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jpe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9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2.png"/><Relationship Id="rId47" Type="http://schemas.openxmlformats.org/officeDocument/2006/relationships/image" Target="../media/image197.png"/><Relationship Id="rId50" Type="http://schemas.openxmlformats.org/officeDocument/2006/relationships/image" Target="../media/image200.png"/><Relationship Id="rId55" Type="http://schemas.openxmlformats.org/officeDocument/2006/relationships/image" Target="../media/image205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46" Type="http://schemas.openxmlformats.org/officeDocument/2006/relationships/image" Target="../media/image196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41" Type="http://schemas.openxmlformats.org/officeDocument/2006/relationships/image" Target="../media/image191.png"/><Relationship Id="rId54" Type="http://schemas.openxmlformats.org/officeDocument/2006/relationships/image" Target="../media/image2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53" Type="http://schemas.openxmlformats.org/officeDocument/2006/relationships/image" Target="../media/image203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9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4" Type="http://schemas.openxmlformats.org/officeDocument/2006/relationships/image" Target="../media/image194.png"/><Relationship Id="rId52" Type="http://schemas.openxmlformats.org/officeDocument/2006/relationships/image" Target="../media/image202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193.png"/><Relationship Id="rId48" Type="http://schemas.openxmlformats.org/officeDocument/2006/relationships/image" Target="../media/image198.png"/><Relationship Id="rId56" Type="http://schemas.openxmlformats.org/officeDocument/2006/relationships/image" Target="../media/image206.png"/><Relationship Id="rId8" Type="http://schemas.openxmlformats.org/officeDocument/2006/relationships/image" Target="../media/image158.png"/><Relationship Id="rId51" Type="http://schemas.openxmlformats.org/officeDocument/2006/relationships/image" Target="../media/image201.png"/><Relationship Id="rId3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8.png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21" Type="http://schemas.openxmlformats.org/officeDocument/2006/relationships/image" Target="../media/image6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image" Target="../media/image12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jpe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jpe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58200" cy="5943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855" y="0"/>
              <a:ext cx="6142990" cy="1126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0616" y="557783"/>
              <a:ext cx="5411597" cy="86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9592" y="554786"/>
              <a:ext cx="5033517" cy="11169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63" y="1164386"/>
              <a:ext cx="7694422" cy="11169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0"/>
            <a:ext cx="7068820" cy="199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sz="4800" u="heavy" spc="-114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Th</a:t>
            </a:r>
            <a:r>
              <a:rPr sz="4800" u="heavy" spc="-42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e</a:t>
            </a:r>
            <a:r>
              <a:rPr sz="4800" u="heavy" spc="-2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 </a:t>
            </a:r>
            <a:r>
              <a:rPr sz="4800" u="heavy" spc="-15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Canterbur</a:t>
            </a:r>
            <a:r>
              <a:rPr sz="4800" u="heavy" spc="4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y</a:t>
            </a:r>
            <a:r>
              <a:rPr sz="4800" u="heavy" spc="-2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 </a:t>
            </a:r>
            <a:r>
              <a:rPr sz="4800" u="heavy" spc="-33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Ta</a:t>
            </a:r>
            <a:r>
              <a:rPr sz="4800" u="heavy" spc="-19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l</a:t>
            </a:r>
            <a:r>
              <a:rPr sz="4800" u="heavy" spc="-37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rebuchet MS"/>
                <a:cs typeface="Trebuchet MS"/>
              </a:rPr>
              <a:t>es</a:t>
            </a:r>
            <a:endParaRPr sz="4800">
              <a:latin typeface="Trebuchet MS"/>
              <a:cs typeface="Trebuchet MS"/>
            </a:endParaRPr>
          </a:p>
          <a:p>
            <a:pPr marL="12700" marR="5080" indent="1329055">
              <a:lnSpc>
                <a:spcPct val="100000"/>
              </a:lnSpc>
              <a:spcBef>
                <a:spcPts val="110"/>
              </a:spcBef>
            </a:pPr>
            <a:r>
              <a:rPr sz="4000" spc="-30" dirty="0">
                <a:solidFill>
                  <a:srgbClr val="FFFFCC"/>
                </a:solidFill>
                <a:latin typeface="Trebuchet MS"/>
                <a:cs typeface="Trebuchet MS"/>
              </a:rPr>
              <a:t>by</a:t>
            </a:r>
            <a:r>
              <a:rPr sz="4000" spc="-185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spc="-125" dirty="0">
                <a:solidFill>
                  <a:srgbClr val="FFFFCC"/>
                </a:solidFill>
                <a:latin typeface="Trebuchet MS"/>
                <a:cs typeface="Trebuchet MS"/>
              </a:rPr>
              <a:t>Geoff</a:t>
            </a:r>
            <a:r>
              <a:rPr sz="4000" spc="-114" dirty="0">
                <a:solidFill>
                  <a:srgbClr val="FFFFCC"/>
                </a:solidFill>
                <a:latin typeface="Trebuchet MS"/>
                <a:cs typeface="Trebuchet MS"/>
              </a:rPr>
              <a:t>r</a:t>
            </a:r>
            <a:r>
              <a:rPr sz="4000" spc="-165" dirty="0">
                <a:solidFill>
                  <a:srgbClr val="FFFFCC"/>
                </a:solidFill>
                <a:latin typeface="Trebuchet MS"/>
                <a:cs typeface="Trebuchet MS"/>
              </a:rPr>
              <a:t>e</a:t>
            </a:r>
            <a:r>
              <a:rPr sz="4000" spc="-145" dirty="0">
                <a:solidFill>
                  <a:srgbClr val="FFFFCC"/>
                </a:solidFill>
                <a:latin typeface="Trebuchet MS"/>
                <a:cs typeface="Trebuchet MS"/>
              </a:rPr>
              <a:t>y</a:t>
            </a:r>
            <a:r>
              <a:rPr sz="4000" spc="-210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spc="-55" dirty="0">
                <a:solidFill>
                  <a:srgbClr val="FFFFCC"/>
                </a:solidFill>
                <a:latin typeface="Trebuchet MS"/>
                <a:cs typeface="Trebuchet MS"/>
              </a:rPr>
              <a:t>Cha</a:t>
            </a:r>
            <a:r>
              <a:rPr sz="4000" spc="-45" dirty="0">
                <a:solidFill>
                  <a:srgbClr val="FFFFCC"/>
                </a:solidFill>
                <a:latin typeface="Trebuchet MS"/>
                <a:cs typeface="Trebuchet MS"/>
              </a:rPr>
              <a:t>u</a:t>
            </a:r>
            <a:r>
              <a:rPr sz="4000" spc="-229" dirty="0">
                <a:solidFill>
                  <a:srgbClr val="FFFFCC"/>
                </a:solidFill>
                <a:latin typeface="Trebuchet MS"/>
                <a:cs typeface="Trebuchet MS"/>
              </a:rPr>
              <a:t>cer  </a:t>
            </a:r>
            <a:r>
              <a:rPr sz="4000" spc="-5" dirty="0">
                <a:solidFill>
                  <a:srgbClr val="FFFFCC"/>
                </a:solidFill>
                <a:latin typeface="Trebuchet MS"/>
                <a:cs typeface="Trebuchet MS"/>
              </a:rPr>
              <a:t>So</a:t>
            </a:r>
            <a:r>
              <a:rPr sz="4000" spc="10" dirty="0">
                <a:solidFill>
                  <a:srgbClr val="FFFFCC"/>
                </a:solidFill>
                <a:latin typeface="Trebuchet MS"/>
                <a:cs typeface="Trebuchet MS"/>
              </a:rPr>
              <a:t>u</a:t>
            </a:r>
            <a:r>
              <a:rPr sz="4000" spc="-320" dirty="0">
                <a:solidFill>
                  <a:srgbClr val="FFFFCC"/>
                </a:solidFill>
                <a:latin typeface="Trebuchet MS"/>
                <a:cs typeface="Trebuchet MS"/>
              </a:rPr>
              <a:t>rce:</a:t>
            </a:r>
            <a:r>
              <a:rPr sz="4000" spc="-185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spc="-180" dirty="0">
                <a:solidFill>
                  <a:srgbClr val="FFFFCC"/>
                </a:solidFill>
                <a:latin typeface="Trebuchet MS"/>
                <a:cs typeface="Trebuchet MS"/>
              </a:rPr>
              <a:t>Ta</a:t>
            </a:r>
            <a:r>
              <a:rPr sz="4000" spc="-155" dirty="0">
                <a:solidFill>
                  <a:srgbClr val="FFFFCC"/>
                </a:solidFill>
                <a:latin typeface="Trebuchet MS"/>
                <a:cs typeface="Trebuchet MS"/>
              </a:rPr>
              <a:t>k</a:t>
            </a:r>
            <a:r>
              <a:rPr sz="4000" spc="-135" dirty="0">
                <a:solidFill>
                  <a:srgbClr val="FFFFCC"/>
                </a:solidFill>
                <a:latin typeface="Trebuchet MS"/>
                <a:cs typeface="Trebuchet MS"/>
              </a:rPr>
              <a:t>e</a:t>
            </a:r>
            <a:r>
              <a:rPr sz="4000" spc="-130" dirty="0">
                <a:solidFill>
                  <a:srgbClr val="FFFFCC"/>
                </a:solidFill>
                <a:latin typeface="Trebuchet MS"/>
                <a:cs typeface="Trebuchet MS"/>
              </a:rPr>
              <a:t>n</a:t>
            </a:r>
            <a:r>
              <a:rPr sz="4000" spc="-185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spc="-200" dirty="0">
                <a:solidFill>
                  <a:srgbClr val="FFFFCC"/>
                </a:solidFill>
                <a:latin typeface="Trebuchet MS"/>
                <a:cs typeface="Trebuchet MS"/>
              </a:rPr>
              <a:t>f</a:t>
            </a:r>
            <a:r>
              <a:rPr sz="4000" spc="-229" dirty="0">
                <a:solidFill>
                  <a:srgbClr val="FFFFCC"/>
                </a:solidFill>
                <a:latin typeface="Trebuchet MS"/>
                <a:cs typeface="Trebuchet MS"/>
              </a:rPr>
              <a:t>r</a:t>
            </a:r>
            <a:r>
              <a:rPr sz="4000" spc="170" dirty="0">
                <a:solidFill>
                  <a:srgbClr val="FFFFCC"/>
                </a:solidFill>
                <a:latin typeface="Trebuchet MS"/>
                <a:cs typeface="Trebuchet MS"/>
              </a:rPr>
              <a:t>om</a:t>
            </a:r>
            <a:r>
              <a:rPr sz="4000" spc="-175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spc="-15" dirty="0">
                <a:solidFill>
                  <a:srgbClr val="FFFFCC"/>
                </a:solidFill>
                <a:latin typeface="Trebuchet MS"/>
                <a:cs typeface="Trebuchet MS"/>
              </a:rPr>
              <a:t>o</a:t>
            </a:r>
            <a:r>
              <a:rPr sz="4000" spc="5" dirty="0">
                <a:solidFill>
                  <a:srgbClr val="FFFFCC"/>
                </a:solidFill>
                <a:latin typeface="Trebuchet MS"/>
                <a:cs typeface="Trebuchet MS"/>
              </a:rPr>
              <a:t>p</a:t>
            </a:r>
            <a:r>
              <a:rPr sz="4000" spc="-135" dirty="0">
                <a:solidFill>
                  <a:srgbClr val="FFFFCC"/>
                </a:solidFill>
                <a:latin typeface="Trebuchet MS"/>
                <a:cs typeface="Trebuchet MS"/>
              </a:rPr>
              <a:t>e</a:t>
            </a:r>
            <a:r>
              <a:rPr sz="4000" spc="-130" dirty="0">
                <a:solidFill>
                  <a:srgbClr val="FFFFCC"/>
                </a:solidFill>
                <a:latin typeface="Trebuchet MS"/>
                <a:cs typeface="Trebuchet MS"/>
              </a:rPr>
              <a:t>n</a:t>
            </a:r>
            <a:r>
              <a:rPr sz="4000" spc="-220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CC"/>
                </a:solidFill>
                <a:latin typeface="Trebuchet MS"/>
                <a:cs typeface="Trebuchet MS"/>
              </a:rPr>
              <a:t>so</a:t>
            </a:r>
            <a:r>
              <a:rPr sz="4000" spc="15" dirty="0">
                <a:solidFill>
                  <a:srgbClr val="FFFFCC"/>
                </a:solidFill>
                <a:latin typeface="Trebuchet MS"/>
                <a:cs typeface="Trebuchet MS"/>
              </a:rPr>
              <a:t>u</a:t>
            </a:r>
            <a:r>
              <a:rPr sz="4000" spc="-265" dirty="0">
                <a:solidFill>
                  <a:srgbClr val="FFFFCC"/>
                </a:solidFill>
                <a:latin typeface="Trebuchet MS"/>
                <a:cs typeface="Trebuchet MS"/>
              </a:rPr>
              <a:t>rces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1200" y="2362200"/>
            <a:ext cx="5181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332282"/>
            <a:ext cx="8413750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86" y="495681"/>
            <a:ext cx="77139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Moral</a:t>
            </a:r>
            <a:r>
              <a:rPr sz="4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Virtues</a:t>
            </a:r>
            <a:r>
              <a:rPr sz="44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(opposite</a:t>
            </a:r>
            <a:r>
              <a:rPr sz="4400" spc="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4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sins)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530134"/>
            <a:ext cx="2620010" cy="3863340"/>
            <a:chOff x="381000" y="1530134"/>
            <a:chExt cx="2620010" cy="3863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655025"/>
              <a:ext cx="574370" cy="598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1530134"/>
              <a:ext cx="2235454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167089"/>
              <a:ext cx="574370" cy="598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2042198"/>
              <a:ext cx="2144141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679153"/>
              <a:ext cx="574370" cy="598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59" y="2554262"/>
              <a:ext cx="1897252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191218"/>
              <a:ext cx="574370" cy="5987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59" y="3066326"/>
              <a:ext cx="1208328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703281"/>
              <a:ext cx="574370" cy="5987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59" y="3578390"/>
              <a:ext cx="1781428" cy="7907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215345"/>
              <a:ext cx="574370" cy="5987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59" y="4090454"/>
              <a:ext cx="1750822" cy="7907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727409"/>
              <a:ext cx="574370" cy="5987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559" y="4602518"/>
              <a:ext cx="2329941" cy="79079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6244" y="1546239"/>
            <a:ext cx="2228850" cy="3612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Moderation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Generosity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Diligence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Love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Modesty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Humility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Forgiveness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62400" y="1825751"/>
            <a:ext cx="4724400" cy="3529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583" y="332282"/>
            <a:ext cx="7456805" cy="1229995"/>
            <a:chOff x="862583" y="332282"/>
            <a:chExt cx="7456805" cy="1229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3" y="332282"/>
              <a:ext cx="3271774" cy="12296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7663" y="332282"/>
              <a:ext cx="4911597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5527" y="465515"/>
            <a:ext cx="6762750" cy="731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Chaucer’s</a:t>
            </a:r>
            <a:r>
              <a:rPr sz="44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600" spc="-105" dirty="0">
                <a:solidFill>
                  <a:srgbClr val="FFFFCC"/>
                </a:solidFill>
                <a:latin typeface="Tahoma"/>
                <a:cs typeface="Tahoma"/>
              </a:rPr>
              <a:t>Canterbury</a:t>
            </a:r>
            <a:r>
              <a:rPr sz="46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600" spc="-100" dirty="0">
                <a:solidFill>
                  <a:srgbClr val="FFFFCC"/>
                </a:solidFill>
                <a:latin typeface="Tahoma"/>
                <a:cs typeface="Tahoma"/>
              </a:rPr>
              <a:t>Tales</a:t>
            </a:r>
            <a:endParaRPr sz="46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279" y="1496606"/>
            <a:ext cx="8648700" cy="4411980"/>
            <a:chOff x="335279" y="1496606"/>
            <a:chExt cx="8648700" cy="44119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1627581"/>
              <a:ext cx="729792" cy="7602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552" y="1496606"/>
              <a:ext cx="7246366" cy="10102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552" y="2045246"/>
              <a:ext cx="8377174" cy="10102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552" y="2593886"/>
              <a:ext cx="7301230" cy="10102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552" y="3142526"/>
              <a:ext cx="3811397" cy="10102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3931881"/>
              <a:ext cx="729792" cy="76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52" y="3800894"/>
              <a:ext cx="2308733" cy="10102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6479" y="3800894"/>
              <a:ext cx="1055928" cy="10102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679" y="3800894"/>
              <a:ext cx="5655310" cy="10102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552" y="4349534"/>
              <a:ext cx="8215630" cy="10102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552" y="4898123"/>
              <a:ext cx="3942334" cy="101024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6244" y="1600276"/>
            <a:ext cx="8027034" cy="397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7505" algn="l"/>
              </a:tabLst>
            </a:pP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Takes representatives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English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 society on a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pilgrimage to </a:t>
            </a:r>
            <a:r>
              <a:rPr sz="3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Canterbury </a:t>
            </a:r>
            <a:r>
              <a:rPr sz="3600" spc="-8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Cathedral</a:t>
            </a:r>
            <a:r>
              <a:rPr sz="36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(Shrine</a:t>
            </a:r>
            <a:r>
              <a:rPr sz="36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Archbishop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Thomas Becket)</a:t>
            </a:r>
            <a:endParaRPr sz="3600">
              <a:latin typeface="Palatino Linotype"/>
              <a:cs typeface="Palatino Linotype"/>
            </a:endParaRPr>
          </a:p>
          <a:p>
            <a:pPr marL="356870" marR="158750" indent="-344805">
              <a:lnSpc>
                <a:spcPct val="100000"/>
              </a:lnSpc>
              <a:spcBef>
                <a:spcPts val="8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7505" algn="l"/>
              </a:tabLst>
            </a:pP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Pilgrims—each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has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speech and tale </a:t>
            </a:r>
            <a:r>
              <a:rPr sz="36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that </a:t>
            </a:r>
            <a:r>
              <a:rPr sz="3600" dirty="0">
                <a:solidFill>
                  <a:srgbClr val="FFFFFF"/>
                </a:solidFill>
                <a:latin typeface="Palatino Linotype"/>
                <a:cs typeface="Palatino Linotype"/>
              </a:rPr>
              <a:t>matches a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real person during his </a:t>
            </a:r>
            <a:r>
              <a:rPr sz="3600" spc="-8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(Chaucer’s)</a:t>
            </a:r>
            <a:r>
              <a:rPr sz="36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time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377901"/>
            <a:ext cx="8453755" cy="1123315"/>
            <a:chOff x="359663" y="377901"/>
            <a:chExt cx="8453755" cy="112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3" y="377901"/>
              <a:ext cx="2979166" cy="1122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6" y="377901"/>
              <a:ext cx="6139941" cy="11229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4870" y="498632"/>
            <a:ext cx="7816215" cy="669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Chaucer’s</a:t>
            </a:r>
            <a:r>
              <a:rPr sz="4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spc="-100" dirty="0">
                <a:solidFill>
                  <a:srgbClr val="FFFFCC"/>
                </a:solidFill>
                <a:latin typeface="Tahoma"/>
                <a:cs typeface="Tahoma"/>
              </a:rPr>
              <a:t>Canterbury</a:t>
            </a:r>
            <a:r>
              <a:rPr sz="4200" spc="-1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spc="-90" dirty="0">
                <a:solidFill>
                  <a:srgbClr val="FFFFCC"/>
                </a:solidFill>
                <a:latin typeface="Tahoma"/>
                <a:cs typeface="Tahoma"/>
              </a:rPr>
              <a:t>Tales</a:t>
            </a:r>
            <a:r>
              <a:rPr sz="4200" spc="-1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spc="-80" dirty="0">
                <a:solidFill>
                  <a:srgbClr val="FFFFCC"/>
                </a:solidFill>
                <a:latin typeface="Tahoma"/>
                <a:cs typeface="Tahoma"/>
              </a:rPr>
              <a:t>(cont.)</a:t>
            </a:r>
            <a:endParaRPr sz="4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0" y="1444790"/>
            <a:ext cx="7715884" cy="2839085"/>
            <a:chOff x="381000" y="1444790"/>
            <a:chExt cx="7715884" cy="28390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569681"/>
              <a:ext cx="574370" cy="598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1444790"/>
              <a:ext cx="7426198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0536" y="1871510"/>
              <a:ext cx="732828" cy="790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2663" y="1871510"/>
              <a:ext cx="6420485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59" y="2212886"/>
              <a:ext cx="4353941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0536" y="2639606"/>
              <a:ext cx="2412365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0536" y="3066326"/>
              <a:ext cx="6210046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0536" y="3493046"/>
              <a:ext cx="4588510" cy="7907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36244" y="1545717"/>
            <a:ext cx="7213600" cy="2503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30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characters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representing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classes</a:t>
            </a:r>
            <a:endParaRPr sz="2800">
              <a:latin typeface="Tahoma"/>
              <a:cs typeface="Tahoma"/>
            </a:endParaRPr>
          </a:p>
          <a:p>
            <a:pPr marL="356870" marR="176530" indent="570230">
              <a:lnSpc>
                <a:spcPct val="80000"/>
              </a:lnSpc>
              <a:spcBef>
                <a:spcPts val="675"/>
              </a:spcBef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--Although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fictional,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does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realistic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settings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and occupations</a:t>
            </a:r>
            <a:endParaRPr sz="28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*Tabard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Inn</a:t>
            </a:r>
            <a:endParaRPr sz="28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*Canterbury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Canterbury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Cathedral</a:t>
            </a:r>
            <a:endParaRPr sz="28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*Shrine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Thomas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Becket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86400" y="4346447"/>
            <a:ext cx="3486911" cy="23713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600" y="4163567"/>
            <a:ext cx="1798320" cy="26944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895" y="332282"/>
            <a:ext cx="3985132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4" y="495681"/>
            <a:ext cx="32861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4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Prologue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530134"/>
            <a:ext cx="7755890" cy="3522345"/>
            <a:chOff x="381000" y="1530134"/>
            <a:chExt cx="7755890" cy="3522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655025"/>
              <a:ext cx="574370" cy="598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1530134"/>
              <a:ext cx="5935852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1956854"/>
              <a:ext cx="6594221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59" y="2383574"/>
              <a:ext cx="1388110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020529"/>
              <a:ext cx="574370" cy="598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59" y="2895638"/>
              <a:ext cx="7307453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59" y="3322358"/>
              <a:ext cx="5207254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959313"/>
              <a:ext cx="574370" cy="5987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59" y="3834422"/>
              <a:ext cx="7465822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559" y="4261142"/>
              <a:ext cx="927925" cy="7907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36244" y="1630756"/>
            <a:ext cx="7250430" cy="3186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Thirty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pilgrims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on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way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endParaRPr sz="2800">
              <a:latin typeface="Tahoma"/>
              <a:cs typeface="Tahoma"/>
            </a:endParaRPr>
          </a:p>
          <a:p>
            <a:pPr marL="356870" marR="86741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Canterbury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pay homage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Becket’s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tomb.</a:t>
            </a:r>
            <a:endParaRPr sz="2800">
              <a:latin typeface="Tahoma"/>
              <a:cs typeface="Tahoma"/>
            </a:endParaRPr>
          </a:p>
          <a:p>
            <a:pPr marL="356870" marR="16383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agrees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tell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tales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way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shrine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tales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back.</a:t>
            </a:r>
            <a:endParaRPr sz="28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680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winner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supper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paid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all.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29400" y="4434839"/>
            <a:ext cx="2514599" cy="2423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111" y="332282"/>
            <a:ext cx="5103622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2360" y="495681"/>
            <a:ext cx="44011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List</a:t>
            </a:r>
            <a:r>
              <a:rPr sz="4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4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30</a:t>
            </a:r>
            <a:r>
              <a:rPr sz="44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Pilgrims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6719" y="1499590"/>
            <a:ext cx="3787140" cy="4411980"/>
            <a:chOff x="426719" y="1499590"/>
            <a:chExt cx="3787140" cy="4411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1587957"/>
              <a:ext cx="357936" cy="434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" y="1499590"/>
              <a:ext cx="1357630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3" y="1499590"/>
              <a:ext cx="479882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5959" y="1499590"/>
              <a:ext cx="1086434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1892757"/>
              <a:ext cx="357936" cy="434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1804390"/>
              <a:ext cx="1138237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7047" y="1804390"/>
              <a:ext cx="479882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3455" y="1804390"/>
              <a:ext cx="1089469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2197557"/>
              <a:ext cx="357936" cy="4341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9" y="2109190"/>
              <a:ext cx="1129093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903" y="2109190"/>
              <a:ext cx="479882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4311" y="2109190"/>
              <a:ext cx="1089469" cy="5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2502357"/>
              <a:ext cx="357936" cy="434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519" y="2413990"/>
              <a:ext cx="1327277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023" y="2413990"/>
              <a:ext cx="479882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2431" y="2413990"/>
              <a:ext cx="1226616" cy="571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2807157"/>
              <a:ext cx="357936" cy="4341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519" y="2718790"/>
              <a:ext cx="1976374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5247" y="2718790"/>
              <a:ext cx="479882" cy="5712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81655" y="2718790"/>
              <a:ext cx="1226616" cy="5712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3111957"/>
              <a:ext cx="357936" cy="4341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1519" y="3023590"/>
              <a:ext cx="1022426" cy="5712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1223" y="3023590"/>
              <a:ext cx="479882" cy="5712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0680" y="3023590"/>
              <a:ext cx="1223581" cy="5712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3416757"/>
              <a:ext cx="357936" cy="4341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1519" y="3328390"/>
              <a:ext cx="930960" cy="5712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783" y="3328390"/>
              <a:ext cx="479882" cy="571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6191" y="3328390"/>
              <a:ext cx="1226616" cy="5712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3721557"/>
              <a:ext cx="357936" cy="4341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19" y="3633190"/>
              <a:ext cx="1461389" cy="5712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136" y="3633190"/>
              <a:ext cx="479882" cy="5712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9591" y="3633190"/>
              <a:ext cx="1223581" cy="5712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4026357"/>
              <a:ext cx="357936" cy="4341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937990"/>
              <a:ext cx="1869820" cy="5712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8568" y="3937990"/>
              <a:ext cx="479882" cy="5712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74975" y="3937990"/>
              <a:ext cx="1226616" cy="5712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4331157"/>
              <a:ext cx="357936" cy="4341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1519" y="4242790"/>
              <a:ext cx="2180590" cy="57127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9463" y="4242790"/>
              <a:ext cx="479882" cy="5712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871" y="4242790"/>
              <a:ext cx="1226616" cy="5712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4635957"/>
              <a:ext cx="357936" cy="4341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1519" y="4547590"/>
              <a:ext cx="1305941" cy="57127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4687" y="4547590"/>
              <a:ext cx="479882" cy="5712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14144" y="4547590"/>
              <a:ext cx="1223581" cy="5712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4940757"/>
              <a:ext cx="357936" cy="4341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1519" y="4852390"/>
              <a:ext cx="1589278" cy="57127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8152" y="4852390"/>
              <a:ext cx="479882" cy="57127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97608" y="4852390"/>
              <a:ext cx="2015997" cy="57127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1519" y="5096255"/>
              <a:ext cx="3287141" cy="57127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1519" y="5340096"/>
              <a:ext cx="1080325" cy="5712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9136" y="5340096"/>
              <a:ext cx="434136" cy="5712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60575" y="5340096"/>
              <a:ext cx="1278509" cy="5712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96312" y="5340096"/>
              <a:ext cx="434136" cy="57127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66999" y="5340096"/>
              <a:ext cx="1226616" cy="57127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5" dirty="0"/>
              <a:t>Narrator</a:t>
            </a:r>
            <a:r>
              <a:rPr spc="5" dirty="0"/>
              <a:t> </a:t>
            </a:r>
            <a:r>
              <a:rPr spc="-5" dirty="0"/>
              <a:t>– line</a:t>
            </a:r>
            <a:r>
              <a:rPr spc="-15" dirty="0"/>
              <a:t> </a:t>
            </a:r>
            <a:r>
              <a:rPr spc="-5" dirty="0"/>
              <a:t>20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Knight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35" dirty="0"/>
              <a:t> </a:t>
            </a:r>
            <a:r>
              <a:rPr spc="-5" dirty="0"/>
              <a:t>line</a:t>
            </a:r>
            <a:r>
              <a:rPr dirty="0"/>
              <a:t> </a:t>
            </a:r>
            <a:r>
              <a:rPr spc="-10" dirty="0"/>
              <a:t>43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Squire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-30" dirty="0"/>
              <a:t> </a:t>
            </a:r>
            <a:r>
              <a:rPr spc="-10" dirty="0"/>
              <a:t>line</a:t>
            </a:r>
            <a:r>
              <a:rPr dirty="0"/>
              <a:t> </a:t>
            </a:r>
            <a:r>
              <a:rPr spc="-10" dirty="0"/>
              <a:t>81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5" dirty="0"/>
              <a:t>Yeoman</a:t>
            </a:r>
            <a:r>
              <a:rPr spc="-25" dirty="0"/>
              <a:t> </a:t>
            </a:r>
            <a:r>
              <a:rPr spc="-5" dirty="0"/>
              <a:t>–</a:t>
            </a:r>
            <a:r>
              <a:rPr spc="-30" dirty="0"/>
              <a:t> </a:t>
            </a:r>
            <a:r>
              <a:rPr spc="-5" dirty="0"/>
              <a:t>line</a:t>
            </a:r>
            <a:r>
              <a:rPr spc="5" dirty="0"/>
              <a:t> </a:t>
            </a:r>
            <a:r>
              <a:rPr spc="-10" dirty="0"/>
              <a:t>103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Prioress</a:t>
            </a:r>
            <a:r>
              <a:rPr spc="10" dirty="0"/>
              <a:t> </a:t>
            </a:r>
            <a:r>
              <a:rPr spc="-5" dirty="0"/>
              <a:t>(+</a:t>
            </a:r>
            <a:r>
              <a:rPr spc="-10" dirty="0"/>
              <a:t> </a:t>
            </a:r>
            <a:r>
              <a:rPr spc="-15" dirty="0"/>
              <a:t>3)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spc="-10" dirty="0"/>
              <a:t>line</a:t>
            </a:r>
            <a:r>
              <a:rPr spc="20" dirty="0"/>
              <a:t> </a:t>
            </a:r>
            <a:r>
              <a:rPr spc="-15" dirty="0"/>
              <a:t>122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Monk</a:t>
            </a:r>
            <a:r>
              <a:rPr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10" dirty="0"/>
              <a:t>line</a:t>
            </a:r>
            <a:r>
              <a:rPr spc="-15" dirty="0"/>
              <a:t> 169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Friar</a:t>
            </a:r>
            <a:r>
              <a:rPr spc="15" dirty="0"/>
              <a:t> </a:t>
            </a:r>
            <a:r>
              <a:rPr spc="-5" dirty="0"/>
              <a:t>–</a:t>
            </a:r>
            <a:r>
              <a:rPr spc="-20" dirty="0"/>
              <a:t> </a:t>
            </a:r>
            <a:r>
              <a:rPr spc="-10" dirty="0"/>
              <a:t>line</a:t>
            </a:r>
            <a:r>
              <a:rPr spc="15" dirty="0"/>
              <a:t> </a:t>
            </a:r>
            <a:r>
              <a:rPr spc="-15" dirty="0"/>
              <a:t>212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Merchant</a:t>
            </a:r>
            <a:r>
              <a:rPr spc="20" dirty="0"/>
              <a:t> </a:t>
            </a:r>
            <a:r>
              <a:rPr spc="-5" dirty="0"/>
              <a:t>–</a:t>
            </a:r>
            <a:r>
              <a:rPr spc="5" dirty="0"/>
              <a:t> </a:t>
            </a:r>
            <a:r>
              <a:rPr spc="-10" dirty="0"/>
              <a:t>line</a:t>
            </a:r>
            <a:r>
              <a:rPr spc="-15" dirty="0"/>
              <a:t> 280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5" dirty="0"/>
              <a:t>Oxford</a:t>
            </a:r>
            <a:r>
              <a:rPr dirty="0"/>
              <a:t> </a:t>
            </a:r>
            <a:r>
              <a:rPr spc="-5" dirty="0"/>
              <a:t>Cleric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25" dirty="0"/>
              <a:t> </a:t>
            </a:r>
            <a:r>
              <a:rPr spc="-5" dirty="0"/>
              <a:t>line</a:t>
            </a:r>
            <a:r>
              <a:rPr spc="5" dirty="0"/>
              <a:t> </a:t>
            </a:r>
            <a:r>
              <a:rPr spc="-10" dirty="0"/>
              <a:t>295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Serjeant</a:t>
            </a:r>
            <a:r>
              <a:rPr spc="10" dirty="0"/>
              <a:t> </a:t>
            </a:r>
            <a:r>
              <a:rPr spc="-5" dirty="0"/>
              <a:t>at </a:t>
            </a:r>
            <a:r>
              <a:rPr spc="-10" dirty="0"/>
              <a:t>Law</a:t>
            </a:r>
            <a:r>
              <a:rPr spc="20" dirty="0"/>
              <a:t>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spc="-5" dirty="0"/>
              <a:t>line</a:t>
            </a:r>
            <a:r>
              <a:rPr spc="20" dirty="0"/>
              <a:t> </a:t>
            </a:r>
            <a:r>
              <a:rPr spc="-15" dirty="0"/>
              <a:t>319</a:t>
            </a:r>
          </a:p>
          <a:p>
            <a:pPr marL="356870" indent="-34480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Franklin</a:t>
            </a:r>
            <a:r>
              <a:rPr spc="20"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line</a:t>
            </a:r>
            <a:r>
              <a:rPr spc="-10" dirty="0"/>
              <a:t> 341</a:t>
            </a:r>
          </a:p>
          <a:p>
            <a:pPr marL="356870" marR="5080" indent="-344805">
              <a:lnSpc>
                <a:spcPct val="80100"/>
              </a:lnSpc>
              <a:spcBef>
                <a:spcPts val="480"/>
              </a:spcBef>
              <a:buClr>
                <a:srgbClr val="FFCC66"/>
              </a:buClr>
              <a:buSzPct val="80000"/>
              <a:buFont typeface="Wingdings"/>
              <a:buChar char=""/>
              <a:tabLst>
                <a:tab pos="356870" algn="l"/>
                <a:tab pos="357505" algn="l"/>
                <a:tab pos="2122170" algn="l"/>
              </a:tabLst>
            </a:pPr>
            <a:r>
              <a:rPr spc="-10" dirty="0"/>
              <a:t>Guildsmen</a:t>
            </a:r>
            <a:r>
              <a:rPr spc="-5" dirty="0"/>
              <a:t> – (Haberdasher, </a:t>
            </a:r>
            <a:r>
              <a:rPr spc="-610" dirty="0"/>
              <a:t> </a:t>
            </a:r>
            <a:r>
              <a:rPr spc="-10" dirty="0"/>
              <a:t>Dyer,</a:t>
            </a:r>
            <a:r>
              <a:rPr dirty="0"/>
              <a:t> </a:t>
            </a:r>
            <a:r>
              <a:rPr spc="-5" dirty="0"/>
              <a:t>Carpenter,</a:t>
            </a:r>
            <a:r>
              <a:rPr spc="-15" dirty="0"/>
              <a:t> </a:t>
            </a:r>
            <a:r>
              <a:rPr spc="-10" dirty="0"/>
              <a:t>Weaver, </a:t>
            </a:r>
            <a:r>
              <a:rPr spc="-5" dirty="0"/>
              <a:t> Carpet-Maker)	-</a:t>
            </a:r>
            <a:r>
              <a:rPr spc="-20" dirty="0"/>
              <a:t> </a:t>
            </a:r>
            <a:r>
              <a:rPr spc="-10" dirty="0"/>
              <a:t>line</a:t>
            </a:r>
            <a:r>
              <a:rPr spc="10" dirty="0"/>
              <a:t> </a:t>
            </a:r>
            <a:r>
              <a:rPr spc="-15" dirty="0"/>
              <a:t>371</a:t>
            </a:r>
          </a:p>
        </p:txBody>
      </p:sp>
      <p:grpSp>
        <p:nvGrpSpPr>
          <p:cNvPr id="60" name="object 60"/>
          <p:cNvGrpSpPr/>
          <p:nvPr/>
        </p:nvGrpSpPr>
        <p:grpSpPr>
          <a:xfrm>
            <a:off x="4587240" y="1484350"/>
            <a:ext cx="3019425" cy="3619500"/>
            <a:chOff x="4587240" y="1484350"/>
            <a:chExt cx="3019425" cy="3619500"/>
          </a:xfrm>
        </p:grpSpPr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1514817"/>
              <a:ext cx="437159" cy="5316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93920" y="1484350"/>
              <a:ext cx="976693" cy="5712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7904" y="1484350"/>
              <a:ext cx="479882" cy="57127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47360" y="1484350"/>
              <a:ext cx="1223581" cy="5712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1819617"/>
              <a:ext cx="437159" cy="5316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93920" y="1789150"/>
              <a:ext cx="1254061" cy="57127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5272" y="1789150"/>
              <a:ext cx="479882" cy="57127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21680" y="1789150"/>
              <a:ext cx="1226616" cy="57127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2124417"/>
              <a:ext cx="437159" cy="5316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93920" y="2093950"/>
              <a:ext cx="1165669" cy="5712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80" y="2093950"/>
              <a:ext cx="479882" cy="57127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36336" y="2093950"/>
              <a:ext cx="1223581" cy="5712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2429217"/>
              <a:ext cx="437159" cy="5316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93920" y="2398750"/>
              <a:ext cx="1811908" cy="5712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3056" y="2398750"/>
              <a:ext cx="479882" cy="57127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9464" y="2398750"/>
              <a:ext cx="1226616" cy="57127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2734017"/>
              <a:ext cx="437159" cy="53166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93920" y="2703550"/>
              <a:ext cx="1174813" cy="57127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6024" y="2703550"/>
              <a:ext cx="479882" cy="57127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42432" y="2703550"/>
              <a:ext cx="1226616" cy="57127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3038817"/>
              <a:ext cx="437159" cy="5316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93920" y="3008350"/>
              <a:ext cx="1433829" cy="57127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5104" y="3008350"/>
              <a:ext cx="479882" cy="57127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04560" y="3008350"/>
              <a:ext cx="1223581" cy="57127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3343617"/>
              <a:ext cx="437159" cy="5316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93920" y="3313150"/>
              <a:ext cx="1019390" cy="57127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576" y="3313150"/>
              <a:ext cx="479882" cy="57127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90032" y="3313150"/>
              <a:ext cx="1223581" cy="57127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3648417"/>
              <a:ext cx="437159" cy="53166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93920" y="3617950"/>
              <a:ext cx="1400428" cy="57127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1576" y="3617950"/>
              <a:ext cx="479882" cy="5712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67984" y="3617950"/>
              <a:ext cx="1226616" cy="57127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3953217"/>
              <a:ext cx="437159" cy="53166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93920" y="3922750"/>
              <a:ext cx="1098613" cy="57127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9824" y="3922750"/>
              <a:ext cx="479882" cy="57127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69280" y="3922750"/>
              <a:ext cx="1226616" cy="57127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4258017"/>
              <a:ext cx="437159" cy="5316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93920" y="4227550"/>
              <a:ext cx="1634998" cy="57127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86272" y="4227550"/>
              <a:ext cx="434136" cy="57127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56960" y="4227550"/>
              <a:ext cx="1226616" cy="57127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7240" y="4562817"/>
              <a:ext cx="437159" cy="53166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693920" y="4532350"/>
              <a:ext cx="1424686" cy="57127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60" y="4532350"/>
              <a:ext cx="479882" cy="57127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92368" y="4532350"/>
              <a:ext cx="1308989" cy="571271"/>
            </a:xfrm>
            <a:prstGeom prst="rect">
              <a:avLst/>
            </a:prstGeom>
          </p:spPr>
        </p:pic>
      </p:grpSp>
      <p:sp>
        <p:nvSpPr>
          <p:cNvPr id="105" name="object 105"/>
          <p:cNvSpPr txBox="1"/>
          <p:nvPr/>
        </p:nvSpPr>
        <p:spPr>
          <a:xfrm>
            <a:off x="4728464" y="1557908"/>
            <a:ext cx="2714625" cy="3378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0"/>
              </a:spcBef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Cook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 line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390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Skipper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398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Doctor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421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Wife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 Bath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455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Parson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488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Plowman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539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Miller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561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Manciple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585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Reeve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 line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605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Summoner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641</a:t>
            </a:r>
            <a:endParaRPr sz="2000">
              <a:latin typeface="Tahoma"/>
              <a:cs typeface="Tahoma"/>
            </a:endParaRPr>
          </a:p>
          <a:p>
            <a:pPr marL="128905" indent="-116839">
              <a:lnSpc>
                <a:spcPct val="100000"/>
              </a:lnSpc>
              <a:buClr>
                <a:srgbClr val="FFCC66"/>
              </a:buClr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Pardoner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689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6591"/>
              <a:ext cx="7123176" cy="1054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42048" cy="19019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0" y="3249167"/>
            <a:ext cx="3847846" cy="15071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05" dirty="0"/>
              <a:t> </a:t>
            </a:r>
            <a:r>
              <a:rPr spc="5" dirty="0"/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2103" y="377901"/>
            <a:ext cx="7508875" cy="1123315"/>
            <a:chOff x="832103" y="377901"/>
            <a:chExt cx="7508875" cy="112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377901"/>
              <a:ext cx="6018022" cy="1122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4391" y="377901"/>
              <a:ext cx="851725" cy="1122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0319" y="377901"/>
              <a:ext cx="1970277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7615" y="526161"/>
            <a:ext cx="68694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FFFFCC"/>
                </a:solidFill>
                <a:latin typeface="Tahoma"/>
                <a:cs typeface="Tahoma"/>
              </a:rPr>
              <a:t>Geoffrey</a:t>
            </a:r>
            <a:r>
              <a:rPr sz="40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Chaucer</a:t>
            </a:r>
            <a:r>
              <a:rPr sz="4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(1340-1400)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6615" y="1545374"/>
            <a:ext cx="6588125" cy="4189729"/>
            <a:chOff x="356615" y="1545374"/>
            <a:chExt cx="6588125" cy="418972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3" y="1633702"/>
              <a:ext cx="492048" cy="5133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" y="1545374"/>
              <a:ext cx="4948174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6568" y="1578825"/>
              <a:ext cx="467715" cy="464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7736" y="1545374"/>
              <a:ext cx="1436878" cy="678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3" y="2072614"/>
              <a:ext cx="492048" cy="513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" y="1984286"/>
              <a:ext cx="4436110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3" y="2511526"/>
              <a:ext cx="492048" cy="5133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40" y="2423198"/>
              <a:ext cx="2576830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15" y="2862110"/>
              <a:ext cx="604837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2183" y="2862110"/>
              <a:ext cx="4689221" cy="678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15" y="3301022"/>
              <a:ext cx="604837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2183" y="3301022"/>
              <a:ext cx="3899789" cy="678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15" y="3739934"/>
              <a:ext cx="604837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2183" y="3739934"/>
              <a:ext cx="4387342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15" y="4178846"/>
              <a:ext cx="604837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2183" y="4178846"/>
              <a:ext cx="2985389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15" y="4617758"/>
              <a:ext cx="604837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2183" y="4617758"/>
              <a:ext cx="3424174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615" y="5056631"/>
              <a:ext cx="1534541" cy="6780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3544" y="1539239"/>
            <a:ext cx="6236970" cy="39776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9570" algn="l"/>
                <a:tab pos="3702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Dominant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literary</a:t>
            </a:r>
            <a:r>
              <a:rPr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figure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14</a:t>
            </a:r>
            <a:r>
              <a:rPr sz="2400" spc="7" baseline="24305" dirty="0">
                <a:solidFill>
                  <a:srgbClr val="FFFFFF"/>
                </a:solidFill>
                <a:latin typeface="Palatino Linotype"/>
                <a:cs typeface="Palatino Linotype"/>
              </a:rPr>
              <a:t>th</a:t>
            </a:r>
            <a:r>
              <a:rPr sz="2400" spc="292" baseline="243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century</a:t>
            </a:r>
            <a:endParaRPr sz="2400">
              <a:latin typeface="Palatino Linotype"/>
              <a:cs typeface="Palatino Linotype"/>
            </a:endParaRPr>
          </a:p>
          <a:p>
            <a:pPr marL="36957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9570" algn="l"/>
                <a:tab pos="370205" algn="l"/>
              </a:tabLst>
            </a:pP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“Father</a:t>
            </a:r>
            <a:r>
              <a:rPr sz="24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English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Literature”</a:t>
            </a:r>
            <a:endParaRPr sz="2400">
              <a:latin typeface="Palatino Linotype"/>
              <a:cs typeface="Palatino Linotype"/>
            </a:endParaRPr>
          </a:p>
          <a:p>
            <a:pPr marL="36957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69570" algn="l"/>
                <a:tab pos="3702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Life</a:t>
            </a:r>
            <a:r>
              <a:rPr sz="2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experiences</a:t>
            </a:r>
            <a:endParaRPr sz="2400">
              <a:latin typeface="Palatino Linotype"/>
              <a:cs typeface="Palatino Linotype"/>
            </a:endParaRPr>
          </a:p>
          <a:p>
            <a:pPr marL="9398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--child</a:t>
            </a:r>
            <a:r>
              <a:rPr sz="240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wealthy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wine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merchant</a:t>
            </a:r>
            <a:endParaRPr sz="2400">
              <a:latin typeface="Palatino Linotype"/>
              <a:cs typeface="Palatino Linotype"/>
            </a:endParaRPr>
          </a:p>
          <a:p>
            <a:pPr marL="9398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--page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royal</a:t>
            </a:r>
            <a:r>
              <a:rPr sz="24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household</a:t>
            </a:r>
            <a:endParaRPr sz="2400">
              <a:latin typeface="Palatino Linotype"/>
              <a:cs typeface="Palatino Linotype"/>
            </a:endParaRPr>
          </a:p>
          <a:p>
            <a:pPr marL="9398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--spoke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French,</a:t>
            </a:r>
            <a:r>
              <a:rPr sz="2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Latin,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sz="24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Italian</a:t>
            </a:r>
            <a:endParaRPr sz="2400">
              <a:latin typeface="Palatino Linotype"/>
              <a:cs typeface="Palatino Linotype"/>
            </a:endParaRPr>
          </a:p>
          <a:p>
            <a:pPr marL="9398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--Soldier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sz="24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diplomat</a:t>
            </a:r>
            <a:endParaRPr sz="2400">
              <a:latin typeface="Palatino Linotype"/>
              <a:cs typeface="Palatino Linotype"/>
            </a:endParaRPr>
          </a:p>
          <a:p>
            <a:pPr marL="25400" marR="2068830" indent="914400">
              <a:lnSpc>
                <a:spcPct val="120000"/>
              </a:lnSpc>
            </a:pP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--member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Parliament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Chaucer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967" y="377901"/>
            <a:ext cx="6639941" cy="1122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530" y="526161"/>
            <a:ext cx="60026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Division</a:t>
            </a:r>
            <a:r>
              <a:rPr sz="4000" u="heavy" spc="-3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00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</a:t>
            </a:r>
            <a:r>
              <a:rPr sz="4000" u="heavy" spc="-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00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Chaucer’s</a:t>
            </a:r>
            <a:r>
              <a:rPr sz="4000" u="heavy" spc="-5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000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Work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2767" y="1079017"/>
            <a:ext cx="6030340" cy="897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5384" y="1545374"/>
            <a:ext cx="8450580" cy="4701540"/>
            <a:chOff x="405384" y="1545374"/>
            <a:chExt cx="8450580" cy="47015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1633702"/>
              <a:ext cx="492048" cy="5133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1545374"/>
              <a:ext cx="6709918" cy="678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2072614"/>
              <a:ext cx="492048" cy="5133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" y="1984286"/>
              <a:ext cx="2451989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9295" y="1984286"/>
              <a:ext cx="1656333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8224" y="1984286"/>
              <a:ext cx="4244085" cy="678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" y="2350046"/>
              <a:ext cx="5067046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2877286"/>
              <a:ext cx="492048" cy="5133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40" y="2788958"/>
              <a:ext cx="2235454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2888" y="2788958"/>
              <a:ext cx="6322821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040" y="3154718"/>
              <a:ext cx="3805174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3681958"/>
              <a:ext cx="492048" cy="5133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40" y="3593630"/>
              <a:ext cx="2543429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40735" y="3593630"/>
              <a:ext cx="988872" cy="678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5951" y="3593630"/>
              <a:ext cx="1997710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96255" y="3593630"/>
              <a:ext cx="1104684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4120870"/>
              <a:ext cx="492048" cy="5133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40" y="4032542"/>
              <a:ext cx="7862061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040" y="4398302"/>
              <a:ext cx="1796542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3976" y="4398302"/>
              <a:ext cx="504215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73807" y="4398302"/>
              <a:ext cx="1333245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5384" y="4925542"/>
              <a:ext cx="492048" cy="5133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1040" y="4837214"/>
              <a:ext cx="7191629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1040" y="5199887"/>
              <a:ext cx="1906397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03704" y="5202936"/>
              <a:ext cx="3055366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5463" y="5199887"/>
              <a:ext cx="1583309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35039" y="5199887"/>
              <a:ext cx="1997710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1040" y="5568695"/>
              <a:ext cx="2887853" cy="67801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6244" y="1539239"/>
            <a:ext cx="8043545" cy="44900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Chaucer’s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work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divided</a:t>
            </a:r>
            <a:r>
              <a:rPr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into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three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periods:</a:t>
            </a:r>
            <a:endParaRPr sz="2400">
              <a:latin typeface="Palatino Linotype"/>
              <a:cs typeface="Palatino Linotype"/>
            </a:endParaRPr>
          </a:p>
          <a:p>
            <a:pPr marL="356870" marR="537845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58"/>
                </a:solidFill>
                <a:latin typeface="Palatino Linotype"/>
                <a:cs typeface="Palatino Linotype"/>
              </a:rPr>
              <a:t>French Period:</a:t>
            </a:r>
            <a:r>
              <a:rPr sz="2400" spc="10" dirty="0">
                <a:solidFill>
                  <a:srgbClr val="FFFF58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Romaunt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of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Rose,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Book</a:t>
            </a:r>
            <a:r>
              <a:rPr sz="2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Duchess,</a:t>
            </a:r>
            <a:r>
              <a:rPr sz="2400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Parliament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Fowls.</a:t>
            </a:r>
            <a:endParaRPr sz="2400">
              <a:latin typeface="Palatino Linotype"/>
              <a:cs typeface="Palatino Linotype"/>
            </a:endParaRPr>
          </a:p>
          <a:p>
            <a:pPr marL="356870" marR="508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FF58"/>
                </a:solidFill>
                <a:latin typeface="Palatino Linotype"/>
                <a:cs typeface="Palatino Linotype"/>
              </a:rPr>
              <a:t>Italian Period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Troilus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and Criseyde,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House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Fame,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Legend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 Good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Women.</a:t>
            </a:r>
            <a:endParaRPr sz="2400">
              <a:latin typeface="Palatino Linotype"/>
              <a:cs typeface="Palatino Linotype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58"/>
                </a:solidFill>
                <a:latin typeface="Palatino Linotype"/>
                <a:cs typeface="Palatino Linotype"/>
              </a:rPr>
              <a:t>English</a:t>
            </a:r>
            <a:r>
              <a:rPr sz="2400" spc="5" dirty="0">
                <a:solidFill>
                  <a:srgbClr val="FFFF5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58"/>
                </a:solidFill>
                <a:latin typeface="Palatino Linotype"/>
                <a:cs typeface="Palatino Linotype"/>
              </a:rPr>
              <a:t>Period:</a:t>
            </a:r>
            <a:r>
              <a:rPr sz="2400" spc="5" dirty="0">
                <a:solidFill>
                  <a:srgbClr val="FFFF5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Canturbury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Tales</a:t>
            </a:r>
            <a:endParaRPr sz="2400">
              <a:latin typeface="Palatino Linotype"/>
              <a:cs typeface="Palatino Linotype"/>
            </a:endParaRPr>
          </a:p>
          <a:p>
            <a:pPr marL="356870" marR="298450" indent="-344805">
              <a:lnSpc>
                <a:spcPct val="100000"/>
              </a:lnSpc>
              <a:spcBef>
                <a:spcPts val="5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“Chaucer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found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his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native</a:t>
            </a:r>
            <a:r>
              <a:rPr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tongue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dialect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left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language”-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Lowell</a:t>
            </a:r>
            <a:endParaRPr sz="2400">
              <a:latin typeface="Palatino Linotype"/>
              <a:cs typeface="Palatino Linotype"/>
            </a:endParaRPr>
          </a:p>
          <a:p>
            <a:pPr marL="356870" marR="74930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Chaucer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first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introduced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Rhyme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royal</a:t>
            </a:r>
            <a:r>
              <a:rPr sz="24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Heroic 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Couplet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Troilus</a:t>
            </a:r>
            <a:r>
              <a:rPr sz="24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400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Criseyde</a:t>
            </a:r>
            <a:r>
              <a:rPr sz="24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Canturbury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Tales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respectively.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" y="1392974"/>
            <a:ext cx="8140065" cy="5067300"/>
            <a:chOff x="405384" y="1392974"/>
            <a:chExt cx="8140065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1481302"/>
              <a:ext cx="492048" cy="5133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392974"/>
              <a:ext cx="7011797" cy="6780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" y="1758734"/>
              <a:ext cx="6587998" cy="678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2285974"/>
              <a:ext cx="492048" cy="5133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2197646"/>
              <a:ext cx="7779766" cy="678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" y="2563406"/>
              <a:ext cx="7310374" cy="678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" y="2929166"/>
              <a:ext cx="3479165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3456406"/>
              <a:ext cx="492048" cy="5133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" y="3368078"/>
              <a:ext cx="7383653" cy="678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" y="3733838"/>
              <a:ext cx="5143246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4261078"/>
              <a:ext cx="492048" cy="5133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40" y="4172750"/>
              <a:ext cx="3847846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5280" y="4172750"/>
              <a:ext cx="2549398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8160" y="4587239"/>
              <a:ext cx="2183765" cy="558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4224" y="4172750"/>
              <a:ext cx="1104684" cy="678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7104" y="4587239"/>
              <a:ext cx="738949" cy="55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4512" y="4172750"/>
              <a:ext cx="1400428" cy="678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040" y="4538509"/>
              <a:ext cx="6054598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5065750"/>
              <a:ext cx="492048" cy="5133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40" y="4977383"/>
              <a:ext cx="7825485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040" y="5343143"/>
              <a:ext cx="4015486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5870448"/>
              <a:ext cx="492048" cy="5133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040" y="5782055"/>
              <a:ext cx="6953884" cy="67801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6244" y="1460372"/>
            <a:ext cx="773874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45185" indent="-344805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Went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against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tradition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when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he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wrote in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Middle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English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(East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Mid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Dialect)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rather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than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French.</a:t>
            </a:r>
            <a:endParaRPr sz="2400">
              <a:latin typeface="Palatino Linotype"/>
              <a:cs typeface="Palatino Linotype"/>
            </a:endParaRPr>
          </a:p>
          <a:p>
            <a:pPr marL="356870" marR="8001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Considered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“Father</a:t>
            </a:r>
            <a:r>
              <a:rPr sz="2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English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Language”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because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went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against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norm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chose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write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2400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language</a:t>
            </a:r>
            <a:r>
              <a:rPr sz="240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FFFF00"/>
                </a:solidFill>
                <a:latin typeface="Palatino Linotype"/>
                <a:cs typeface="Palatino Linotype"/>
              </a:rPr>
              <a:t>of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the people</a:t>
            </a:r>
            <a:endParaRPr sz="2400">
              <a:latin typeface="Palatino Linotype"/>
              <a:cs typeface="Palatino Linotype"/>
            </a:endParaRPr>
          </a:p>
          <a:p>
            <a:pPr marL="356870" marR="471805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planned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many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more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tales,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but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did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not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complete</a:t>
            </a:r>
            <a:r>
              <a:rPr sz="2400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proposed</a:t>
            </a:r>
            <a:r>
              <a:rPr sz="24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120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tales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before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his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death</a:t>
            </a:r>
            <a:endParaRPr sz="2400">
              <a:latin typeface="Palatino Linotype"/>
              <a:cs typeface="Palatino Linotype"/>
            </a:endParaRPr>
          </a:p>
          <a:p>
            <a:pPr marL="356870" marR="5080" indent="-344805">
              <a:lnSpc>
                <a:spcPct val="100000"/>
              </a:lnSpc>
              <a:spcBef>
                <a:spcPts val="57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wrote</a:t>
            </a:r>
            <a:r>
              <a:rPr sz="24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about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all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classes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The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Canterbury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Tales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give </a:t>
            </a:r>
            <a:r>
              <a:rPr sz="2400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us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glimpse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 of</a:t>
            </a:r>
            <a:r>
              <a:rPr sz="2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English</a:t>
            </a:r>
            <a:r>
              <a:rPr sz="24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society</a:t>
            </a:r>
            <a:r>
              <a:rPr sz="24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FF"/>
                </a:solidFill>
                <a:latin typeface="Palatino Linotype"/>
                <a:cs typeface="Palatino Linotype"/>
              </a:rPr>
              <a:t>at the 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time</a:t>
            </a:r>
            <a:endParaRPr sz="2400">
              <a:latin typeface="Palatino Linotype"/>
              <a:cs typeface="Palatino Linotype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Old</a:t>
            </a:r>
            <a:r>
              <a:rPr sz="240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English:</a:t>
            </a:r>
            <a:r>
              <a:rPr sz="2400" spc="2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form</a:t>
            </a:r>
            <a:r>
              <a:rPr sz="240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of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 German</a:t>
            </a:r>
            <a:r>
              <a:rPr sz="2400" spc="2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spoken</a:t>
            </a:r>
            <a:r>
              <a:rPr sz="2400" spc="-2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by</a:t>
            </a:r>
            <a:r>
              <a:rPr sz="2400" spc="1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Saxons</a:t>
            </a:r>
            <a:r>
              <a:rPr sz="2400" spc="1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before</a:t>
            </a:r>
            <a:endParaRPr sz="2400">
              <a:latin typeface="Palatino Linotype"/>
              <a:cs typeface="Palatino Linotype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Norman</a:t>
            </a:r>
            <a:r>
              <a:rPr sz="2400" spc="-2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Conquest</a:t>
            </a:r>
            <a:r>
              <a:rPr sz="2400" spc="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in</a:t>
            </a:r>
            <a:r>
              <a:rPr sz="2400" spc="-2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1066.</a:t>
            </a:r>
            <a:endParaRPr sz="2400">
              <a:latin typeface="Palatino Linotype"/>
              <a:cs typeface="Palatino Linotype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Early</a:t>
            </a:r>
            <a:r>
              <a:rPr sz="2400" spc="-1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Modern </a:t>
            </a:r>
            <a:r>
              <a:rPr sz="240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English:</a:t>
            </a:r>
            <a:r>
              <a:rPr sz="2400" spc="1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Latin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and French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spoken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75688" y="301790"/>
            <a:ext cx="5015230" cy="1217930"/>
            <a:chOff x="2075688" y="301790"/>
            <a:chExt cx="5015230" cy="1217930"/>
          </a:xfrm>
        </p:grpSpPr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9568" y="301790"/>
              <a:ext cx="4003421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75688" y="728510"/>
              <a:ext cx="5015229" cy="790790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287016" y="403682"/>
            <a:ext cx="456882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638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Geoffrey Chaucer and 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The</a:t>
            </a:r>
            <a:r>
              <a:rPr sz="2800" u="heavy" spc="-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Canterbury</a:t>
            </a:r>
            <a:r>
              <a:rPr sz="2800" u="heavy" spc="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Tales</a:t>
            </a:r>
            <a:r>
              <a:rPr sz="2800" u="heavy" spc="-2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(cont.)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9048" y="1219254"/>
            <a:ext cx="4588509" cy="65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6591"/>
              <a:ext cx="7123176" cy="1054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42048" cy="19019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8088" y="195122"/>
            <a:ext cx="4725796" cy="1229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1335" y="357962"/>
            <a:ext cx="40252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Chaucer</a:t>
            </a:r>
            <a:r>
              <a:rPr sz="4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Images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8200" y="838200"/>
            <a:ext cx="7915909" cy="5602605"/>
            <a:chOff x="838200" y="838200"/>
            <a:chExt cx="7915909" cy="56026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1121663"/>
              <a:ext cx="3066288" cy="2401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838200"/>
              <a:ext cx="1972055" cy="3352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800" y="2895600"/>
              <a:ext cx="2545079" cy="3544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" y="3048000"/>
              <a:ext cx="2590800" cy="3352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120" y="164541"/>
            <a:ext cx="4363085" cy="1446530"/>
            <a:chOff x="2484120" y="164541"/>
            <a:chExt cx="4363085" cy="1446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164541"/>
              <a:ext cx="4363084" cy="1122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904" y="819950"/>
              <a:ext cx="2323846" cy="7907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9935" y="312242"/>
            <a:ext cx="3727450" cy="1063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0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Middle</a:t>
            </a:r>
            <a:r>
              <a:rPr sz="40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5" dirty="0">
                <a:solidFill>
                  <a:srgbClr val="FFFFCC"/>
                </a:solidFill>
                <a:latin typeface="Tahoma"/>
                <a:cs typeface="Tahoma"/>
              </a:rPr>
              <a:t>Ages</a:t>
            </a:r>
            <a:endParaRPr sz="4000">
              <a:latin typeface="Tahoma"/>
              <a:cs typeface="Tahoma"/>
            </a:endParaRPr>
          </a:p>
          <a:p>
            <a:pPr marL="857250">
              <a:lnSpc>
                <a:spcPct val="100000"/>
              </a:lnSpc>
            </a:pP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Background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30561" y="1749361"/>
            <a:ext cx="1905635" cy="4352925"/>
            <a:chOff x="3730561" y="1749361"/>
            <a:chExt cx="1905635" cy="43529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5323" y="1754123"/>
              <a:ext cx="1895855" cy="4343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35323" y="1754123"/>
              <a:ext cx="1896110" cy="4343400"/>
            </a:xfrm>
            <a:custGeom>
              <a:avLst/>
              <a:gdLst/>
              <a:ahLst/>
              <a:cxnLst/>
              <a:rect l="l" t="t" r="r" b="b"/>
              <a:pathLst>
                <a:path w="1896110" h="4343400">
                  <a:moveTo>
                    <a:pt x="0" y="4343400"/>
                  </a:moveTo>
                  <a:lnTo>
                    <a:pt x="947927" y="0"/>
                  </a:lnTo>
                  <a:lnTo>
                    <a:pt x="1895855" y="4343400"/>
                  </a:lnTo>
                  <a:lnTo>
                    <a:pt x="0" y="434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3923" y="2668523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609600" y="762000"/>
                  </a:moveTo>
                  <a:lnTo>
                    <a:pt x="381000" y="762000"/>
                  </a:lnTo>
                </a:path>
                <a:path w="1371600" h="2286000">
                  <a:moveTo>
                    <a:pt x="381000" y="762000"/>
                  </a:moveTo>
                  <a:lnTo>
                    <a:pt x="1066800" y="762000"/>
                  </a:lnTo>
                </a:path>
                <a:path w="1371600" h="2286000">
                  <a:moveTo>
                    <a:pt x="533400" y="0"/>
                  </a:moveTo>
                  <a:lnTo>
                    <a:pt x="914400" y="0"/>
                  </a:lnTo>
                </a:path>
                <a:path w="1371600" h="2286000">
                  <a:moveTo>
                    <a:pt x="0" y="2286000"/>
                  </a:moveTo>
                  <a:lnTo>
                    <a:pt x="1371600" y="22860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2444" y="1478660"/>
            <a:ext cx="22999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Hierarchy</a:t>
            </a:r>
            <a:r>
              <a:rPr sz="2400" spc="7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Class Structure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Chaucer’s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Nobility/Ruling</a:t>
            </a:r>
            <a:r>
              <a:rPr spc="-45" dirty="0"/>
              <a:t> </a:t>
            </a:r>
            <a:r>
              <a:rPr dirty="0"/>
              <a:t>Class</a:t>
            </a:r>
            <a:r>
              <a:rPr spc="-5" dirty="0"/>
              <a:t>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</a:p>
          <a:p>
            <a:pPr marL="88900">
              <a:lnSpc>
                <a:spcPct val="100000"/>
              </a:lnSpc>
            </a:pP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Knight</a:t>
            </a:r>
            <a:r>
              <a:rPr b="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b="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Squire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ahoma"/>
              <a:cs typeface="Tahoma"/>
            </a:endParaRPr>
          </a:p>
          <a:p>
            <a:pPr marL="12700" marR="1045210">
              <a:lnSpc>
                <a:spcPct val="100000"/>
              </a:lnSpc>
            </a:pPr>
            <a:r>
              <a:rPr dirty="0"/>
              <a:t>Clergy</a:t>
            </a:r>
            <a:r>
              <a:rPr spc="-5" dirty="0"/>
              <a:t>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b="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Monk,</a:t>
            </a:r>
            <a:r>
              <a:rPr b="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45" dirty="0">
                <a:solidFill>
                  <a:srgbClr val="FFFFFF"/>
                </a:solidFill>
                <a:latin typeface="Tahoma"/>
                <a:cs typeface="Tahoma"/>
              </a:rPr>
              <a:t>Friar, </a:t>
            </a:r>
            <a:r>
              <a:rPr b="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Prioress,</a:t>
            </a:r>
            <a:r>
              <a:rPr b="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FFFFFF"/>
                </a:solidFill>
                <a:latin typeface="Tahoma"/>
                <a:cs typeface="Tahoma"/>
              </a:rPr>
              <a:t>Parson, </a:t>
            </a: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30" dirty="0">
                <a:solidFill>
                  <a:srgbClr val="FFFFFF"/>
                </a:solidFill>
                <a:latin typeface="Tahoma"/>
                <a:cs typeface="Tahoma"/>
              </a:rPr>
              <a:t>Summoner,</a:t>
            </a:r>
            <a:r>
              <a:rPr b="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FFFFFF"/>
                </a:solidFill>
                <a:latin typeface="Tahoma"/>
                <a:cs typeface="Tahoma"/>
              </a:rPr>
              <a:t>Pardoner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ahoma"/>
              <a:cs typeface="Tahoma"/>
            </a:endParaRPr>
          </a:p>
          <a:p>
            <a:pPr marL="241300" marR="5080">
              <a:lnSpc>
                <a:spcPct val="100000"/>
              </a:lnSpc>
            </a:pPr>
            <a:r>
              <a:rPr spc="-5" dirty="0"/>
              <a:t>Middle </a:t>
            </a:r>
            <a:r>
              <a:rPr dirty="0"/>
              <a:t>Class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Merchant,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35" dirty="0">
                <a:solidFill>
                  <a:srgbClr val="FFFFFF"/>
                </a:solidFill>
                <a:latin typeface="Tahoma"/>
                <a:cs typeface="Tahoma"/>
              </a:rPr>
              <a:t>Doctor,</a:t>
            </a:r>
            <a:r>
              <a:rPr b="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Student, Wife</a:t>
            </a:r>
            <a:r>
              <a:rPr b="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b="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Bath</a:t>
            </a: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ahoma"/>
              <a:cs typeface="Tahoma"/>
            </a:endParaRPr>
          </a:p>
          <a:p>
            <a:pPr marL="698500">
              <a:lnSpc>
                <a:spcPct val="100000"/>
              </a:lnSpc>
            </a:pPr>
            <a:r>
              <a:rPr dirty="0"/>
              <a:t>Peasants</a:t>
            </a:r>
            <a:r>
              <a:rPr spc="5" dirty="0"/>
              <a:t> </a:t>
            </a:r>
            <a:r>
              <a:rPr b="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b="0" spc="-40" dirty="0">
                <a:solidFill>
                  <a:srgbClr val="FFFFFF"/>
                </a:solidFill>
                <a:latin typeface="Tahoma"/>
                <a:cs typeface="Tahoma"/>
              </a:rPr>
              <a:t> Miller,</a:t>
            </a: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solidFill>
                  <a:srgbClr val="FFFFFF"/>
                </a:solidFill>
                <a:latin typeface="Tahoma"/>
                <a:cs typeface="Tahoma"/>
              </a:rPr>
              <a:t>Plowman,</a:t>
            </a:r>
            <a:r>
              <a:rPr b="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Tahoma"/>
                <a:cs typeface="Tahoma"/>
              </a:rPr>
              <a:t>Skipper</a:t>
            </a:r>
          </a:p>
        </p:txBody>
      </p:sp>
      <p:sp>
        <p:nvSpPr>
          <p:cNvPr id="12" name="object 12"/>
          <p:cNvSpPr/>
          <p:nvPr/>
        </p:nvSpPr>
        <p:spPr>
          <a:xfrm>
            <a:off x="4954524" y="2173223"/>
            <a:ext cx="1066800" cy="3505200"/>
          </a:xfrm>
          <a:custGeom>
            <a:avLst/>
            <a:gdLst/>
            <a:ahLst/>
            <a:cxnLst/>
            <a:rect l="l" t="t" r="r" b="b"/>
            <a:pathLst>
              <a:path w="1066800" h="3505200">
                <a:moveTo>
                  <a:pt x="457200" y="946150"/>
                </a:moveTo>
                <a:lnTo>
                  <a:pt x="152400" y="946150"/>
                </a:lnTo>
                <a:lnTo>
                  <a:pt x="152400" y="914400"/>
                </a:lnTo>
                <a:lnTo>
                  <a:pt x="76200" y="952500"/>
                </a:lnTo>
                <a:lnTo>
                  <a:pt x="152400" y="990600"/>
                </a:lnTo>
                <a:lnTo>
                  <a:pt x="152400" y="958850"/>
                </a:lnTo>
                <a:lnTo>
                  <a:pt x="457200" y="958850"/>
                </a:lnTo>
                <a:lnTo>
                  <a:pt x="457200" y="946150"/>
                </a:lnTo>
                <a:close/>
              </a:path>
              <a:path w="1066800" h="3505200">
                <a:moveTo>
                  <a:pt x="457200" y="31750"/>
                </a:moveTo>
                <a:lnTo>
                  <a:pt x="76200" y="31750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1066800" h="3505200">
                <a:moveTo>
                  <a:pt x="685800" y="2241550"/>
                </a:moveTo>
                <a:lnTo>
                  <a:pt x="381000" y="2241550"/>
                </a:lnTo>
                <a:lnTo>
                  <a:pt x="381000" y="2209800"/>
                </a:lnTo>
                <a:lnTo>
                  <a:pt x="304800" y="2247900"/>
                </a:lnTo>
                <a:lnTo>
                  <a:pt x="381000" y="2286000"/>
                </a:lnTo>
                <a:lnTo>
                  <a:pt x="381000" y="2254250"/>
                </a:lnTo>
                <a:lnTo>
                  <a:pt x="685800" y="2254250"/>
                </a:lnTo>
                <a:lnTo>
                  <a:pt x="685800" y="2241550"/>
                </a:lnTo>
                <a:close/>
              </a:path>
              <a:path w="1066800" h="3505200">
                <a:moveTo>
                  <a:pt x="1066800" y="3460750"/>
                </a:moveTo>
                <a:lnTo>
                  <a:pt x="685800" y="3460750"/>
                </a:lnTo>
                <a:lnTo>
                  <a:pt x="685800" y="3429000"/>
                </a:lnTo>
                <a:lnTo>
                  <a:pt x="609600" y="3467100"/>
                </a:lnTo>
                <a:lnTo>
                  <a:pt x="685800" y="3505200"/>
                </a:lnTo>
                <a:lnTo>
                  <a:pt x="685800" y="3473450"/>
                </a:lnTo>
                <a:lnTo>
                  <a:pt x="1066800" y="3473450"/>
                </a:lnTo>
                <a:lnTo>
                  <a:pt x="1066800" y="3460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332282"/>
            <a:ext cx="4750054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144" y="495681"/>
            <a:ext cx="4050029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Code</a:t>
            </a:r>
            <a:r>
              <a:rPr sz="4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4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Chivalry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35" y="1106462"/>
            <a:ext cx="4582795" cy="4674235"/>
            <a:chOff x="21335" y="1106462"/>
            <a:chExt cx="4582795" cy="46742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" y="1106462"/>
              <a:ext cx="3238245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" y="1575854"/>
              <a:ext cx="4137533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60" y="1959902"/>
              <a:ext cx="4058285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" y="2429294"/>
              <a:ext cx="4207510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60" y="2813342"/>
              <a:ext cx="2634742" cy="790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0" y="3282734"/>
              <a:ext cx="3418078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60" y="3752126"/>
              <a:ext cx="4237990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60" y="4136174"/>
              <a:ext cx="2878709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760" y="4605565"/>
              <a:ext cx="3920998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760" y="4989575"/>
              <a:ext cx="3302254" cy="7907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31140" y="1159392"/>
            <a:ext cx="4046854" cy="43802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Ebrima"/>
                <a:cs typeface="Ebrima"/>
              </a:rPr>
              <a:t>knight</a:t>
            </a:r>
            <a:r>
              <a:rPr sz="2800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must</a:t>
            </a:r>
            <a:r>
              <a:rPr sz="2800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be:</a:t>
            </a:r>
            <a:endParaRPr sz="2800">
              <a:latin typeface="Ebrima"/>
              <a:cs typeface="Ebrima"/>
            </a:endParaRPr>
          </a:p>
          <a:p>
            <a:pPr marL="356870" marR="93345">
              <a:lnSpc>
                <a:spcPts val="3030"/>
              </a:lnSpc>
              <a:spcBef>
                <a:spcPts val="715"/>
              </a:spcBef>
              <a:buAutoNum type="arabicPeriod"/>
              <a:tabLst>
                <a:tab pos="820419" algn="l"/>
                <a:tab pos="821055" algn="l"/>
              </a:tabLst>
            </a:pP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True to </a:t>
            </a:r>
            <a:r>
              <a:rPr sz="2800" spc="-5" dirty="0">
                <a:solidFill>
                  <a:srgbClr val="FFFFFF"/>
                </a:solidFill>
                <a:latin typeface="Ebrima"/>
                <a:cs typeface="Ebrima"/>
              </a:rPr>
              <a:t>his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God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 </a:t>
            </a:r>
            <a:r>
              <a:rPr sz="2800" spc="-7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defender</a:t>
            </a:r>
            <a:r>
              <a:rPr sz="2800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faith.</a:t>
            </a:r>
            <a:endParaRPr sz="2800">
              <a:latin typeface="Ebrima"/>
              <a:cs typeface="Ebrima"/>
            </a:endParaRPr>
          </a:p>
          <a:p>
            <a:pPr marL="356870" marR="43815">
              <a:lnSpc>
                <a:spcPts val="3030"/>
              </a:lnSpc>
              <a:spcBef>
                <a:spcPts val="660"/>
              </a:spcBef>
              <a:buAutoNum type="arabicPeriod"/>
              <a:tabLst>
                <a:tab pos="820419" algn="l"/>
                <a:tab pos="821055" algn="l"/>
              </a:tabLst>
            </a:pP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True</a:t>
            </a:r>
            <a:r>
              <a:rPr sz="28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loyal</a:t>
            </a:r>
            <a:r>
              <a:rPr sz="2800" spc="-9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Ebrima"/>
                <a:cs typeface="Ebrima"/>
              </a:rPr>
              <a:t>his </a:t>
            </a:r>
            <a:r>
              <a:rPr sz="2800" spc="-7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lord</a:t>
            </a:r>
            <a:r>
              <a:rPr sz="2800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king.</a:t>
            </a:r>
            <a:endParaRPr sz="2800">
              <a:latin typeface="Ebrima"/>
              <a:cs typeface="Ebrima"/>
            </a:endParaRPr>
          </a:p>
          <a:p>
            <a:pPr marL="820419" indent="-464184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820419" algn="l"/>
                <a:tab pos="821055" algn="l"/>
              </a:tabLst>
            </a:pP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True</a:t>
            </a:r>
            <a:r>
              <a:rPr sz="28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to</a:t>
            </a:r>
            <a:r>
              <a:rPr sz="2800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Ebrima"/>
                <a:cs typeface="Ebrima"/>
              </a:rPr>
              <a:t>his</a:t>
            </a:r>
            <a:r>
              <a:rPr sz="2800" spc="-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lady.</a:t>
            </a:r>
            <a:endParaRPr sz="2800">
              <a:latin typeface="Ebrima"/>
              <a:cs typeface="Ebrima"/>
            </a:endParaRPr>
          </a:p>
          <a:p>
            <a:pPr marL="356870" marR="5080">
              <a:lnSpc>
                <a:spcPts val="3030"/>
              </a:lnSpc>
              <a:spcBef>
                <a:spcPts val="710"/>
              </a:spcBef>
              <a:buAutoNum type="arabicPeriod"/>
              <a:tabLst>
                <a:tab pos="820419" algn="l"/>
                <a:tab pos="821055" algn="l"/>
              </a:tabLst>
            </a:pP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Humble</a:t>
            </a:r>
            <a:r>
              <a:rPr sz="2800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800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modest </a:t>
            </a:r>
            <a:r>
              <a:rPr sz="2800" spc="-7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daily</a:t>
            </a:r>
            <a:r>
              <a:rPr sz="2800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actions.</a:t>
            </a:r>
            <a:endParaRPr sz="2800">
              <a:latin typeface="Ebrima"/>
              <a:cs typeface="Ebrima"/>
            </a:endParaRPr>
          </a:p>
          <a:p>
            <a:pPr marL="356870" marR="327660">
              <a:lnSpc>
                <a:spcPts val="3020"/>
              </a:lnSpc>
              <a:spcBef>
                <a:spcPts val="675"/>
              </a:spcBef>
              <a:buAutoNum type="arabicPeriod"/>
              <a:tabLst>
                <a:tab pos="820419" algn="l"/>
                <a:tab pos="821055" algn="l"/>
              </a:tabLst>
            </a:pP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Brave</a:t>
            </a:r>
            <a:r>
              <a:rPr sz="2800" spc="-8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dirty="0">
                <a:solidFill>
                  <a:srgbClr val="FFFFFF"/>
                </a:solidFill>
                <a:latin typeface="Ebrima"/>
                <a:cs typeface="Ebrima"/>
              </a:rPr>
              <a:t>fierce</a:t>
            </a:r>
            <a:r>
              <a:rPr sz="2800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Ebrima"/>
                <a:cs typeface="Ebrima"/>
              </a:rPr>
              <a:t>in </a:t>
            </a:r>
            <a:r>
              <a:rPr sz="2800" spc="-7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Ebrima"/>
                <a:cs typeface="Ebrima"/>
              </a:rPr>
              <a:t>war</a:t>
            </a:r>
            <a:r>
              <a:rPr sz="2800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Ebrima"/>
                <a:cs typeface="Ebrima"/>
              </a:rPr>
              <a:t>adversity.</a:t>
            </a:r>
            <a:endParaRPr sz="2800">
              <a:latin typeface="Ebrima"/>
              <a:cs typeface="Ebri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65184" y="1646030"/>
            <a:ext cx="4079875" cy="4177665"/>
            <a:chOff x="4665184" y="1646030"/>
            <a:chExt cx="4079875" cy="4177665"/>
          </a:xfrm>
        </p:grpSpPr>
        <p:sp>
          <p:nvSpPr>
            <p:cNvPr id="17" name="object 17"/>
            <p:cNvSpPr/>
            <p:nvPr/>
          </p:nvSpPr>
          <p:spPr>
            <a:xfrm>
              <a:off x="4711042" y="1708441"/>
              <a:ext cx="3996690" cy="4045585"/>
            </a:xfrm>
            <a:custGeom>
              <a:avLst/>
              <a:gdLst/>
              <a:ahLst/>
              <a:cxnLst/>
              <a:rect l="l" t="t" r="r" b="b"/>
              <a:pathLst>
                <a:path w="3996690" h="4045585">
                  <a:moveTo>
                    <a:pt x="2162169" y="0"/>
                  </a:moveTo>
                  <a:lnTo>
                    <a:pt x="1817274" y="0"/>
                  </a:lnTo>
                  <a:lnTo>
                    <a:pt x="1455498" y="122203"/>
                  </a:lnTo>
                  <a:lnTo>
                    <a:pt x="1015660" y="546394"/>
                  </a:lnTo>
                  <a:lnTo>
                    <a:pt x="799968" y="951458"/>
                  </a:lnTo>
                  <a:lnTo>
                    <a:pt x="704854" y="1411485"/>
                  </a:lnTo>
                  <a:lnTo>
                    <a:pt x="0" y="1411485"/>
                  </a:lnTo>
                  <a:lnTo>
                    <a:pt x="3396" y="2221594"/>
                  </a:lnTo>
                  <a:lnTo>
                    <a:pt x="15286" y="4045395"/>
                  </a:lnTo>
                  <a:lnTo>
                    <a:pt x="3996367" y="4007051"/>
                  </a:lnTo>
                  <a:lnTo>
                    <a:pt x="3947157" y="1421148"/>
                  </a:lnTo>
                  <a:lnTo>
                    <a:pt x="3308579" y="1411485"/>
                  </a:lnTo>
                  <a:lnTo>
                    <a:pt x="3186270" y="1042457"/>
                  </a:lnTo>
                  <a:lnTo>
                    <a:pt x="2965400" y="651888"/>
                  </a:lnTo>
                  <a:lnTo>
                    <a:pt x="2742956" y="304402"/>
                  </a:lnTo>
                  <a:lnTo>
                    <a:pt x="2496765" y="122203"/>
                  </a:lnTo>
                  <a:lnTo>
                    <a:pt x="2162169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2023" y="1873732"/>
              <a:ext cx="513080" cy="405130"/>
            </a:xfrm>
            <a:custGeom>
              <a:avLst/>
              <a:gdLst/>
              <a:ahLst/>
              <a:cxnLst/>
              <a:rect l="l" t="t" r="r" b="b"/>
              <a:pathLst>
                <a:path w="513079" h="405130">
                  <a:moveTo>
                    <a:pt x="207175" y="225285"/>
                  </a:moveTo>
                  <a:lnTo>
                    <a:pt x="157962" y="146164"/>
                  </a:lnTo>
                  <a:lnTo>
                    <a:pt x="0" y="290106"/>
                  </a:lnTo>
                  <a:lnTo>
                    <a:pt x="3403" y="405066"/>
                  </a:lnTo>
                  <a:lnTo>
                    <a:pt x="132473" y="285280"/>
                  </a:lnTo>
                  <a:lnTo>
                    <a:pt x="207175" y="225285"/>
                  </a:lnTo>
                  <a:close/>
                </a:path>
                <a:path w="513079" h="405130">
                  <a:moveTo>
                    <a:pt x="512876" y="62407"/>
                  </a:moveTo>
                  <a:lnTo>
                    <a:pt x="387273" y="2413"/>
                  </a:lnTo>
                  <a:lnTo>
                    <a:pt x="341363" y="0"/>
                  </a:lnTo>
                  <a:lnTo>
                    <a:pt x="229349" y="67246"/>
                  </a:lnTo>
                  <a:lnTo>
                    <a:pt x="293865" y="172542"/>
                  </a:lnTo>
                  <a:lnTo>
                    <a:pt x="412737" y="98247"/>
                  </a:lnTo>
                  <a:lnTo>
                    <a:pt x="512876" y="62407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8180" y="1777898"/>
              <a:ext cx="157928" cy="1485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08138" y="1768234"/>
              <a:ext cx="151765" cy="132080"/>
            </a:xfrm>
            <a:custGeom>
              <a:avLst/>
              <a:gdLst/>
              <a:ahLst/>
              <a:cxnLst/>
              <a:rect l="l" t="t" r="r" b="b"/>
              <a:pathLst>
                <a:path w="151765" h="132080">
                  <a:moveTo>
                    <a:pt x="149488" y="0"/>
                  </a:moveTo>
                  <a:lnTo>
                    <a:pt x="49352" y="0"/>
                  </a:lnTo>
                  <a:lnTo>
                    <a:pt x="56075" y="40868"/>
                  </a:lnTo>
                  <a:lnTo>
                    <a:pt x="0" y="131867"/>
                  </a:lnTo>
                  <a:lnTo>
                    <a:pt x="151204" y="122405"/>
                  </a:lnTo>
                  <a:lnTo>
                    <a:pt x="149488" y="0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0725" y="1777898"/>
              <a:ext cx="142621" cy="153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68786" y="1890648"/>
              <a:ext cx="3872865" cy="3806190"/>
            </a:xfrm>
            <a:custGeom>
              <a:avLst/>
              <a:gdLst/>
              <a:ahLst/>
              <a:cxnLst/>
              <a:rect l="l" t="t" r="r" b="b"/>
              <a:pathLst>
                <a:path w="3872865" h="3806190">
                  <a:moveTo>
                    <a:pt x="64541" y="2705633"/>
                  </a:moveTo>
                  <a:lnTo>
                    <a:pt x="15278" y="2686469"/>
                  </a:lnTo>
                  <a:lnTo>
                    <a:pt x="6794" y="2686469"/>
                  </a:lnTo>
                  <a:lnTo>
                    <a:pt x="20370" y="3137039"/>
                  </a:lnTo>
                  <a:lnTo>
                    <a:pt x="64541" y="3069933"/>
                  </a:lnTo>
                  <a:lnTo>
                    <a:pt x="64541" y="2705633"/>
                  </a:lnTo>
                  <a:close/>
                </a:path>
                <a:path w="3872865" h="3806190">
                  <a:moveTo>
                    <a:pt x="64541" y="1761388"/>
                  </a:moveTo>
                  <a:lnTo>
                    <a:pt x="0" y="1675015"/>
                  </a:lnTo>
                  <a:lnTo>
                    <a:pt x="8483" y="2029815"/>
                  </a:lnTo>
                  <a:lnTo>
                    <a:pt x="40754" y="1989061"/>
                  </a:lnTo>
                  <a:lnTo>
                    <a:pt x="57746" y="1993849"/>
                  </a:lnTo>
                  <a:lnTo>
                    <a:pt x="64541" y="1761388"/>
                  </a:lnTo>
                  <a:close/>
                </a:path>
                <a:path w="3872865" h="3806190">
                  <a:moveTo>
                    <a:pt x="74726" y="2604998"/>
                  </a:moveTo>
                  <a:lnTo>
                    <a:pt x="64541" y="2161616"/>
                  </a:lnTo>
                  <a:lnTo>
                    <a:pt x="33959" y="2231110"/>
                  </a:lnTo>
                  <a:lnTo>
                    <a:pt x="8483" y="2221534"/>
                  </a:lnTo>
                  <a:lnTo>
                    <a:pt x="13589" y="2552268"/>
                  </a:lnTo>
                  <a:lnTo>
                    <a:pt x="74726" y="2604998"/>
                  </a:lnTo>
                  <a:close/>
                </a:path>
                <a:path w="3872865" h="3806190">
                  <a:moveTo>
                    <a:pt x="76428" y="3702608"/>
                  </a:moveTo>
                  <a:lnTo>
                    <a:pt x="71323" y="3242487"/>
                  </a:lnTo>
                  <a:lnTo>
                    <a:pt x="47548" y="3290405"/>
                  </a:lnTo>
                  <a:lnTo>
                    <a:pt x="20370" y="3242487"/>
                  </a:lnTo>
                  <a:lnTo>
                    <a:pt x="22072" y="3661880"/>
                  </a:lnTo>
                  <a:lnTo>
                    <a:pt x="76428" y="3702608"/>
                  </a:lnTo>
                  <a:close/>
                </a:path>
                <a:path w="3872865" h="3806190">
                  <a:moveTo>
                    <a:pt x="169837" y="1346860"/>
                  </a:moveTo>
                  <a:lnTo>
                    <a:pt x="0" y="1344447"/>
                  </a:lnTo>
                  <a:lnTo>
                    <a:pt x="3390" y="1605559"/>
                  </a:lnTo>
                  <a:lnTo>
                    <a:pt x="57746" y="1629511"/>
                  </a:lnTo>
                  <a:lnTo>
                    <a:pt x="57746" y="1442681"/>
                  </a:lnTo>
                  <a:lnTo>
                    <a:pt x="144360" y="1442681"/>
                  </a:lnTo>
                  <a:lnTo>
                    <a:pt x="169837" y="1346860"/>
                  </a:lnTo>
                  <a:close/>
                </a:path>
                <a:path w="3872865" h="3806190">
                  <a:moveTo>
                    <a:pt x="312508" y="3800881"/>
                  </a:moveTo>
                  <a:lnTo>
                    <a:pt x="305714" y="3719398"/>
                  </a:lnTo>
                  <a:lnTo>
                    <a:pt x="101904" y="3714610"/>
                  </a:lnTo>
                  <a:lnTo>
                    <a:pt x="134162" y="3769741"/>
                  </a:lnTo>
                  <a:lnTo>
                    <a:pt x="115481" y="3805682"/>
                  </a:lnTo>
                  <a:lnTo>
                    <a:pt x="312508" y="3800881"/>
                  </a:lnTo>
                  <a:close/>
                </a:path>
                <a:path w="3872865" h="3806190">
                  <a:moveTo>
                    <a:pt x="467055" y="1433029"/>
                  </a:moveTo>
                  <a:lnTo>
                    <a:pt x="434797" y="1334782"/>
                  </a:lnTo>
                  <a:lnTo>
                    <a:pt x="290436" y="1365986"/>
                  </a:lnTo>
                  <a:lnTo>
                    <a:pt x="208915" y="1430604"/>
                  </a:lnTo>
                  <a:lnTo>
                    <a:pt x="467055" y="1433029"/>
                  </a:lnTo>
                  <a:close/>
                </a:path>
                <a:path w="3872865" h="3806190">
                  <a:moveTo>
                    <a:pt x="575767" y="3712222"/>
                  </a:moveTo>
                  <a:lnTo>
                    <a:pt x="385533" y="3724198"/>
                  </a:lnTo>
                  <a:lnTo>
                    <a:pt x="557085" y="3791293"/>
                  </a:lnTo>
                  <a:lnTo>
                    <a:pt x="563880" y="3755339"/>
                  </a:lnTo>
                  <a:lnTo>
                    <a:pt x="575767" y="3712222"/>
                  </a:lnTo>
                  <a:close/>
                </a:path>
                <a:path w="3872865" h="3806190">
                  <a:moveTo>
                    <a:pt x="667473" y="1433029"/>
                  </a:moveTo>
                  <a:lnTo>
                    <a:pt x="664083" y="1337195"/>
                  </a:lnTo>
                  <a:lnTo>
                    <a:pt x="519722" y="1344447"/>
                  </a:lnTo>
                  <a:lnTo>
                    <a:pt x="545198" y="1411478"/>
                  </a:lnTo>
                  <a:lnTo>
                    <a:pt x="667473" y="1433029"/>
                  </a:lnTo>
                  <a:close/>
                </a:path>
                <a:path w="3872865" h="3806190">
                  <a:moveTo>
                    <a:pt x="823747" y="1078293"/>
                  </a:moveTo>
                  <a:lnTo>
                    <a:pt x="711631" y="1219822"/>
                  </a:lnTo>
                  <a:lnTo>
                    <a:pt x="708240" y="1286865"/>
                  </a:lnTo>
                  <a:lnTo>
                    <a:pt x="755789" y="1248613"/>
                  </a:lnTo>
                  <a:lnTo>
                    <a:pt x="767676" y="1301153"/>
                  </a:lnTo>
                  <a:lnTo>
                    <a:pt x="823747" y="1078293"/>
                  </a:lnTo>
                  <a:close/>
                </a:path>
                <a:path w="3872865" h="3806190">
                  <a:moveTo>
                    <a:pt x="959612" y="738047"/>
                  </a:moveTo>
                  <a:lnTo>
                    <a:pt x="898474" y="668591"/>
                  </a:lnTo>
                  <a:lnTo>
                    <a:pt x="818629" y="819594"/>
                  </a:lnTo>
                  <a:lnTo>
                    <a:pt x="767676" y="1008837"/>
                  </a:lnTo>
                  <a:lnTo>
                    <a:pt x="811834" y="980046"/>
                  </a:lnTo>
                  <a:lnTo>
                    <a:pt x="833932" y="1006411"/>
                  </a:lnTo>
                  <a:lnTo>
                    <a:pt x="910361" y="824420"/>
                  </a:lnTo>
                  <a:lnTo>
                    <a:pt x="959612" y="738047"/>
                  </a:lnTo>
                  <a:close/>
                </a:path>
                <a:path w="3872865" h="3806190">
                  <a:moveTo>
                    <a:pt x="983386" y="3791293"/>
                  </a:moveTo>
                  <a:lnTo>
                    <a:pt x="963002" y="3760127"/>
                  </a:lnTo>
                  <a:lnTo>
                    <a:pt x="969797" y="3705034"/>
                  </a:lnTo>
                  <a:lnTo>
                    <a:pt x="699744" y="3712222"/>
                  </a:lnTo>
                  <a:lnTo>
                    <a:pt x="660692" y="3774529"/>
                  </a:lnTo>
                  <a:lnTo>
                    <a:pt x="779576" y="3800881"/>
                  </a:lnTo>
                  <a:lnTo>
                    <a:pt x="983386" y="3791293"/>
                  </a:lnTo>
                  <a:close/>
                </a:path>
                <a:path w="3872865" h="3806190">
                  <a:moveTo>
                    <a:pt x="1092085" y="476732"/>
                  </a:moveTo>
                  <a:lnTo>
                    <a:pt x="1078496" y="378485"/>
                  </a:lnTo>
                  <a:lnTo>
                    <a:pt x="940930" y="579805"/>
                  </a:lnTo>
                  <a:lnTo>
                    <a:pt x="1008862" y="627722"/>
                  </a:lnTo>
                  <a:lnTo>
                    <a:pt x="1092085" y="476732"/>
                  </a:lnTo>
                  <a:close/>
                </a:path>
                <a:path w="3872865" h="3806190">
                  <a:moveTo>
                    <a:pt x="1401178" y="3697821"/>
                  </a:moveTo>
                  <a:lnTo>
                    <a:pt x="1146441" y="3705034"/>
                  </a:lnTo>
                  <a:lnTo>
                    <a:pt x="1175321" y="3738575"/>
                  </a:lnTo>
                  <a:lnTo>
                    <a:pt x="1168527" y="3791293"/>
                  </a:lnTo>
                  <a:lnTo>
                    <a:pt x="1343393" y="3774529"/>
                  </a:lnTo>
                  <a:lnTo>
                    <a:pt x="1401178" y="3697821"/>
                  </a:lnTo>
                  <a:close/>
                </a:path>
                <a:path w="3872865" h="3806190">
                  <a:moveTo>
                    <a:pt x="1745932" y="3705034"/>
                  </a:moveTo>
                  <a:lnTo>
                    <a:pt x="1472565" y="3702608"/>
                  </a:lnTo>
                  <a:lnTo>
                    <a:pt x="1484439" y="3733774"/>
                  </a:lnTo>
                  <a:lnTo>
                    <a:pt x="1465694" y="3784104"/>
                  </a:lnTo>
                  <a:lnTo>
                    <a:pt x="1745932" y="3774529"/>
                  </a:lnTo>
                  <a:lnTo>
                    <a:pt x="1745932" y="3705034"/>
                  </a:lnTo>
                  <a:close/>
                </a:path>
                <a:path w="3872865" h="3806190">
                  <a:moveTo>
                    <a:pt x="2158631" y="3764940"/>
                  </a:moveTo>
                  <a:lnTo>
                    <a:pt x="2138324" y="3733774"/>
                  </a:lnTo>
                  <a:lnTo>
                    <a:pt x="2151913" y="3693033"/>
                  </a:lnTo>
                  <a:lnTo>
                    <a:pt x="1829193" y="3688245"/>
                  </a:lnTo>
                  <a:lnTo>
                    <a:pt x="1820748" y="3769741"/>
                  </a:lnTo>
                  <a:lnTo>
                    <a:pt x="2158631" y="3764940"/>
                  </a:lnTo>
                  <a:close/>
                </a:path>
                <a:path w="3872865" h="3806190">
                  <a:moveTo>
                    <a:pt x="2539149" y="3683444"/>
                  </a:moveTo>
                  <a:lnTo>
                    <a:pt x="2199411" y="3683444"/>
                  </a:lnTo>
                  <a:lnTo>
                    <a:pt x="2258911" y="3769741"/>
                  </a:lnTo>
                  <a:lnTo>
                    <a:pt x="2513685" y="3760127"/>
                  </a:lnTo>
                  <a:lnTo>
                    <a:pt x="2500096" y="3712222"/>
                  </a:lnTo>
                  <a:lnTo>
                    <a:pt x="2539149" y="3683444"/>
                  </a:lnTo>
                  <a:close/>
                </a:path>
                <a:path w="3872865" h="3806190">
                  <a:moveTo>
                    <a:pt x="2586647" y="131660"/>
                  </a:moveTo>
                  <a:lnTo>
                    <a:pt x="2401532" y="0"/>
                  </a:lnTo>
                  <a:lnTo>
                    <a:pt x="2371064" y="14287"/>
                  </a:lnTo>
                  <a:lnTo>
                    <a:pt x="2345601" y="71869"/>
                  </a:lnTo>
                  <a:lnTo>
                    <a:pt x="2478062" y="155625"/>
                  </a:lnTo>
                  <a:lnTo>
                    <a:pt x="2586647" y="131660"/>
                  </a:lnTo>
                  <a:close/>
                </a:path>
                <a:path w="3872865" h="3806190">
                  <a:moveTo>
                    <a:pt x="2832976" y="397814"/>
                  </a:moveTo>
                  <a:lnTo>
                    <a:pt x="2737853" y="253873"/>
                  </a:lnTo>
                  <a:lnTo>
                    <a:pt x="2654592" y="205955"/>
                  </a:lnTo>
                  <a:lnTo>
                    <a:pt x="2583357" y="241985"/>
                  </a:lnTo>
                  <a:lnTo>
                    <a:pt x="2773464" y="440893"/>
                  </a:lnTo>
                  <a:lnTo>
                    <a:pt x="2832976" y="397814"/>
                  </a:lnTo>
                  <a:close/>
                </a:path>
                <a:path w="3872865" h="3806190">
                  <a:moveTo>
                    <a:pt x="2919666" y="3688245"/>
                  </a:moveTo>
                  <a:lnTo>
                    <a:pt x="2685211" y="3702608"/>
                  </a:lnTo>
                  <a:lnTo>
                    <a:pt x="2644432" y="3755339"/>
                  </a:lnTo>
                  <a:lnTo>
                    <a:pt x="2919666" y="3748151"/>
                  </a:lnTo>
                  <a:lnTo>
                    <a:pt x="2919666" y="3688245"/>
                  </a:lnTo>
                  <a:close/>
                </a:path>
                <a:path w="3872865" h="3806190">
                  <a:moveTo>
                    <a:pt x="3021520" y="769251"/>
                  </a:moveTo>
                  <a:lnTo>
                    <a:pt x="2894063" y="496062"/>
                  </a:lnTo>
                  <a:lnTo>
                    <a:pt x="2819387" y="505523"/>
                  </a:lnTo>
                  <a:lnTo>
                    <a:pt x="2941701" y="704430"/>
                  </a:lnTo>
                  <a:lnTo>
                    <a:pt x="3016364" y="905751"/>
                  </a:lnTo>
                  <a:lnTo>
                    <a:pt x="3021520" y="769251"/>
                  </a:lnTo>
                  <a:close/>
                </a:path>
                <a:path w="3872865" h="3806190">
                  <a:moveTo>
                    <a:pt x="3218497" y="1430604"/>
                  </a:moveTo>
                  <a:lnTo>
                    <a:pt x="3199904" y="1320482"/>
                  </a:lnTo>
                  <a:lnTo>
                    <a:pt x="3174441" y="1305991"/>
                  </a:lnTo>
                  <a:lnTo>
                    <a:pt x="3142107" y="1092784"/>
                  </a:lnTo>
                  <a:lnTo>
                    <a:pt x="3092894" y="944206"/>
                  </a:lnTo>
                  <a:lnTo>
                    <a:pt x="3074162" y="1111910"/>
                  </a:lnTo>
                  <a:lnTo>
                    <a:pt x="3125089" y="1310817"/>
                  </a:lnTo>
                  <a:lnTo>
                    <a:pt x="3142107" y="1430604"/>
                  </a:lnTo>
                  <a:lnTo>
                    <a:pt x="3218497" y="1430604"/>
                  </a:lnTo>
                  <a:close/>
                </a:path>
                <a:path w="3872865" h="3806190">
                  <a:moveTo>
                    <a:pt x="3407041" y="3669068"/>
                  </a:moveTo>
                  <a:lnTo>
                    <a:pt x="3099625" y="3673868"/>
                  </a:lnTo>
                  <a:lnTo>
                    <a:pt x="3123374" y="3714610"/>
                  </a:lnTo>
                  <a:lnTo>
                    <a:pt x="3092894" y="3760127"/>
                  </a:lnTo>
                  <a:lnTo>
                    <a:pt x="3332365" y="3760127"/>
                  </a:lnTo>
                  <a:lnTo>
                    <a:pt x="3407041" y="3669068"/>
                  </a:lnTo>
                  <a:close/>
                </a:path>
                <a:path w="3872865" h="3806190">
                  <a:moveTo>
                    <a:pt x="3512324" y="1320482"/>
                  </a:moveTo>
                  <a:lnTo>
                    <a:pt x="3371418" y="1325118"/>
                  </a:lnTo>
                  <a:lnTo>
                    <a:pt x="3289884" y="1325118"/>
                  </a:lnTo>
                  <a:lnTo>
                    <a:pt x="3293313" y="1430604"/>
                  </a:lnTo>
                  <a:lnTo>
                    <a:pt x="3441090" y="1433029"/>
                  </a:lnTo>
                  <a:lnTo>
                    <a:pt x="3512324" y="1320482"/>
                  </a:lnTo>
                  <a:close/>
                </a:path>
                <a:path w="3872865" h="3806190">
                  <a:moveTo>
                    <a:pt x="3778974" y="1421142"/>
                  </a:moveTo>
                  <a:lnTo>
                    <a:pt x="3767099" y="1373225"/>
                  </a:lnTo>
                  <a:lnTo>
                    <a:pt x="3655085" y="1329944"/>
                  </a:lnTo>
                  <a:lnTo>
                    <a:pt x="3581997" y="1315656"/>
                  </a:lnTo>
                  <a:lnTo>
                    <a:pt x="3561677" y="1421142"/>
                  </a:lnTo>
                  <a:lnTo>
                    <a:pt x="3778974" y="1421142"/>
                  </a:lnTo>
                  <a:close/>
                </a:path>
                <a:path w="3872865" h="3806190">
                  <a:moveTo>
                    <a:pt x="3804437" y="3750551"/>
                  </a:moveTo>
                  <a:lnTo>
                    <a:pt x="3746779" y="3664280"/>
                  </a:lnTo>
                  <a:lnTo>
                    <a:pt x="3457968" y="3664280"/>
                  </a:lnTo>
                  <a:lnTo>
                    <a:pt x="3483432" y="3702608"/>
                  </a:lnTo>
                  <a:lnTo>
                    <a:pt x="3447808" y="3748151"/>
                  </a:lnTo>
                  <a:lnTo>
                    <a:pt x="3804437" y="3750551"/>
                  </a:lnTo>
                  <a:close/>
                </a:path>
                <a:path w="3872865" h="3806190">
                  <a:moveTo>
                    <a:pt x="3863949" y="1605559"/>
                  </a:moveTo>
                  <a:lnTo>
                    <a:pt x="3860508" y="1351483"/>
                  </a:lnTo>
                  <a:lnTo>
                    <a:pt x="3838486" y="1416316"/>
                  </a:lnTo>
                  <a:lnTo>
                    <a:pt x="3809581" y="1430604"/>
                  </a:lnTo>
                  <a:lnTo>
                    <a:pt x="3809581" y="1567307"/>
                  </a:lnTo>
                  <a:lnTo>
                    <a:pt x="3863949" y="1605559"/>
                  </a:lnTo>
                  <a:close/>
                </a:path>
                <a:path w="3872865" h="3806190">
                  <a:moveTo>
                    <a:pt x="3870668" y="1795005"/>
                  </a:moveTo>
                  <a:lnTo>
                    <a:pt x="3846919" y="1830844"/>
                  </a:lnTo>
                  <a:lnTo>
                    <a:pt x="3811295" y="1780514"/>
                  </a:lnTo>
                  <a:lnTo>
                    <a:pt x="3811295" y="2207158"/>
                  </a:lnTo>
                  <a:lnTo>
                    <a:pt x="3853789" y="2089721"/>
                  </a:lnTo>
                  <a:lnTo>
                    <a:pt x="3870668" y="1795005"/>
                  </a:lnTo>
                  <a:close/>
                </a:path>
                <a:path w="3872865" h="3806190">
                  <a:moveTo>
                    <a:pt x="3872382" y="3268840"/>
                  </a:moveTo>
                  <a:lnTo>
                    <a:pt x="3821455" y="3278428"/>
                  </a:lnTo>
                  <a:lnTo>
                    <a:pt x="3818026" y="3573208"/>
                  </a:lnTo>
                  <a:lnTo>
                    <a:pt x="3870668" y="3702608"/>
                  </a:lnTo>
                  <a:lnTo>
                    <a:pt x="3872382" y="3268840"/>
                  </a:lnTo>
                  <a:close/>
                </a:path>
                <a:path w="3872865" h="3806190">
                  <a:moveTo>
                    <a:pt x="3872382" y="2827883"/>
                  </a:moveTo>
                  <a:lnTo>
                    <a:pt x="3853789" y="2854236"/>
                  </a:lnTo>
                  <a:lnTo>
                    <a:pt x="3814737" y="2813481"/>
                  </a:lnTo>
                  <a:lnTo>
                    <a:pt x="3818026" y="3151403"/>
                  </a:lnTo>
                  <a:lnTo>
                    <a:pt x="3865664" y="3096285"/>
                  </a:lnTo>
                  <a:lnTo>
                    <a:pt x="3872382" y="2827883"/>
                  </a:lnTo>
                  <a:close/>
                </a:path>
                <a:path w="3872865" h="3806190">
                  <a:moveTo>
                    <a:pt x="3872382" y="2708046"/>
                  </a:moveTo>
                  <a:lnTo>
                    <a:pt x="3865664" y="2283841"/>
                  </a:lnTo>
                  <a:lnTo>
                    <a:pt x="3840200" y="2350947"/>
                  </a:lnTo>
                  <a:lnTo>
                    <a:pt x="3811295" y="2317407"/>
                  </a:lnTo>
                  <a:lnTo>
                    <a:pt x="3802723" y="2513914"/>
                  </a:lnTo>
                  <a:lnTo>
                    <a:pt x="3828326" y="2631351"/>
                  </a:lnTo>
                  <a:lnTo>
                    <a:pt x="3872382" y="2708046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8998" y="1926475"/>
              <a:ext cx="3684270" cy="3626485"/>
            </a:xfrm>
            <a:custGeom>
              <a:avLst/>
              <a:gdLst/>
              <a:ahLst/>
              <a:cxnLst/>
              <a:rect l="l" t="t" r="r" b="b"/>
              <a:pathLst>
                <a:path w="3684270" h="3626485">
                  <a:moveTo>
                    <a:pt x="1903934" y="0"/>
                  </a:moveTo>
                  <a:lnTo>
                    <a:pt x="1598234" y="33621"/>
                  </a:lnTo>
                  <a:lnTo>
                    <a:pt x="1297542" y="222866"/>
                  </a:lnTo>
                  <a:lnTo>
                    <a:pt x="1073410" y="419358"/>
                  </a:lnTo>
                  <a:lnTo>
                    <a:pt x="862796" y="718929"/>
                  </a:lnTo>
                  <a:lnTo>
                    <a:pt x="759199" y="1080910"/>
                  </a:lnTo>
                  <a:lnTo>
                    <a:pt x="667475" y="1440274"/>
                  </a:lnTo>
                  <a:lnTo>
                    <a:pt x="0" y="1430812"/>
                  </a:lnTo>
                  <a:lnTo>
                    <a:pt x="0" y="2463707"/>
                  </a:lnTo>
                  <a:lnTo>
                    <a:pt x="1702" y="3626053"/>
                  </a:lnTo>
                  <a:lnTo>
                    <a:pt x="3683915" y="3573326"/>
                  </a:lnTo>
                  <a:lnTo>
                    <a:pt x="3663459" y="1445106"/>
                  </a:lnTo>
                  <a:lnTo>
                    <a:pt x="3006284" y="1430812"/>
                  </a:lnTo>
                  <a:lnTo>
                    <a:pt x="2948491" y="1047289"/>
                  </a:lnTo>
                  <a:lnTo>
                    <a:pt x="2861802" y="802881"/>
                  </a:lnTo>
                  <a:lnTo>
                    <a:pt x="2678411" y="500895"/>
                  </a:lnTo>
                  <a:lnTo>
                    <a:pt x="2450817" y="237361"/>
                  </a:lnTo>
                  <a:lnTo>
                    <a:pt x="2197760" y="59994"/>
                  </a:lnTo>
                  <a:lnTo>
                    <a:pt x="1903934" y="0"/>
                  </a:lnTo>
                  <a:close/>
                </a:path>
              </a:pathLst>
            </a:custGeom>
            <a:solidFill>
              <a:srgbClr val="89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35477" y="3347624"/>
              <a:ext cx="217804" cy="472440"/>
            </a:xfrm>
            <a:custGeom>
              <a:avLst/>
              <a:gdLst/>
              <a:ahLst/>
              <a:cxnLst/>
              <a:rect l="l" t="t" r="r" b="b"/>
              <a:pathLst>
                <a:path w="217804" h="472439">
                  <a:moveTo>
                    <a:pt x="0" y="0"/>
                  </a:moveTo>
                  <a:lnTo>
                    <a:pt x="49209" y="455395"/>
                  </a:lnTo>
                  <a:lnTo>
                    <a:pt x="217437" y="472105"/>
                  </a:lnTo>
                  <a:lnTo>
                    <a:pt x="19698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00467" y="4740084"/>
              <a:ext cx="721995" cy="760095"/>
            </a:xfrm>
            <a:custGeom>
              <a:avLst/>
              <a:gdLst/>
              <a:ahLst/>
              <a:cxnLst/>
              <a:rect l="l" t="t" r="r" b="b"/>
              <a:pathLst>
                <a:path w="721995" h="760095">
                  <a:moveTo>
                    <a:pt x="271796" y="0"/>
                  </a:moveTo>
                  <a:lnTo>
                    <a:pt x="74815" y="40748"/>
                  </a:lnTo>
                  <a:lnTo>
                    <a:pt x="0" y="273217"/>
                  </a:lnTo>
                  <a:lnTo>
                    <a:pt x="431441" y="747738"/>
                  </a:lnTo>
                  <a:lnTo>
                    <a:pt x="721834" y="759717"/>
                  </a:lnTo>
                  <a:lnTo>
                    <a:pt x="271796" y="0"/>
                  </a:lnTo>
                  <a:close/>
                </a:path>
              </a:pathLst>
            </a:custGeom>
            <a:solidFill>
              <a:srgbClr val="786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81921" y="4694544"/>
              <a:ext cx="2887345" cy="858519"/>
            </a:xfrm>
            <a:custGeom>
              <a:avLst/>
              <a:gdLst/>
              <a:ahLst/>
              <a:cxnLst/>
              <a:rect l="l" t="t" r="r" b="b"/>
              <a:pathLst>
                <a:path w="2887345" h="858520">
                  <a:moveTo>
                    <a:pt x="2048330" y="0"/>
                  </a:moveTo>
                  <a:lnTo>
                    <a:pt x="1778250" y="9583"/>
                  </a:lnTo>
                  <a:lnTo>
                    <a:pt x="1494580" y="33560"/>
                  </a:lnTo>
                  <a:lnTo>
                    <a:pt x="772746" y="9583"/>
                  </a:lnTo>
                  <a:lnTo>
                    <a:pt x="392345" y="0"/>
                  </a:lnTo>
                  <a:lnTo>
                    <a:pt x="62842" y="83891"/>
                  </a:lnTo>
                  <a:lnTo>
                    <a:pt x="0" y="857984"/>
                  </a:lnTo>
                  <a:lnTo>
                    <a:pt x="1443654" y="829214"/>
                  </a:lnTo>
                  <a:lnTo>
                    <a:pt x="2887323" y="814840"/>
                  </a:lnTo>
                  <a:lnTo>
                    <a:pt x="2435568" y="342714"/>
                  </a:lnTo>
                  <a:lnTo>
                    <a:pt x="2457598" y="155784"/>
                  </a:lnTo>
                  <a:lnTo>
                    <a:pt x="2644422" y="55122"/>
                  </a:lnTo>
                  <a:lnTo>
                    <a:pt x="2406672" y="74288"/>
                  </a:lnTo>
                  <a:lnTo>
                    <a:pt x="2289513" y="64705"/>
                  </a:lnTo>
                  <a:lnTo>
                    <a:pt x="2048330" y="0"/>
                  </a:lnTo>
                  <a:close/>
                </a:path>
              </a:pathLst>
            </a:custGeom>
            <a:solidFill>
              <a:srgbClr val="62B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5184" y="1646030"/>
              <a:ext cx="4079704" cy="41773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332282"/>
            <a:ext cx="5307965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495681"/>
            <a:ext cx="46062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Code</a:t>
            </a:r>
            <a:r>
              <a:rPr sz="44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4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sz="4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FFCC"/>
                </a:solidFill>
                <a:latin typeface="Tahoma"/>
                <a:cs typeface="Tahoma"/>
              </a:rPr>
              <a:t>Clergy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36954"/>
            <a:ext cx="6100445" cy="4799330"/>
            <a:chOff x="0" y="1136954"/>
            <a:chExt cx="6100445" cy="47993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36954"/>
              <a:ext cx="5871718" cy="897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1722170"/>
              <a:ext cx="4542790" cy="8974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79" y="2307386"/>
              <a:ext cx="4494022" cy="897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2892602"/>
              <a:ext cx="5210429" cy="8974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3380282"/>
              <a:ext cx="1293621" cy="897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79" y="3965498"/>
              <a:ext cx="5048885" cy="8974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79" y="4550714"/>
              <a:ext cx="5765165" cy="8974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255" y="5038344"/>
              <a:ext cx="4789678" cy="89745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pc="-10" dirty="0"/>
              <a:t>A</a:t>
            </a:r>
            <a:r>
              <a:rPr spc="-15" dirty="0"/>
              <a:t> </a:t>
            </a:r>
            <a:r>
              <a:rPr spc="-5" dirty="0"/>
              <a:t>member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15" dirty="0"/>
              <a:t>the</a:t>
            </a:r>
            <a:r>
              <a:rPr spc="40" dirty="0"/>
              <a:t> </a:t>
            </a:r>
            <a:r>
              <a:rPr spc="-5" dirty="0"/>
              <a:t>clergy</a:t>
            </a:r>
            <a:r>
              <a:rPr spc="-15" dirty="0"/>
              <a:t> </a:t>
            </a:r>
            <a:r>
              <a:rPr spc="-10" dirty="0"/>
              <a:t>must:</a:t>
            </a:r>
          </a:p>
          <a:p>
            <a:pPr marL="864869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64869" algn="l"/>
                <a:tab pos="865505" algn="l"/>
              </a:tabLst>
            </a:pPr>
            <a:r>
              <a:rPr spc="-5" dirty="0"/>
              <a:t>Be</a:t>
            </a:r>
            <a:r>
              <a:rPr spc="-25" dirty="0"/>
              <a:t> </a:t>
            </a:r>
            <a:r>
              <a:rPr spc="-10" dirty="0"/>
              <a:t>chaste</a:t>
            </a:r>
            <a:r>
              <a:rPr spc="35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5" dirty="0"/>
              <a:t>pure.</a:t>
            </a:r>
          </a:p>
          <a:p>
            <a:pPr marL="864869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64869" algn="l"/>
                <a:tab pos="865505" algn="l"/>
              </a:tabLst>
            </a:pPr>
            <a:r>
              <a:rPr spc="-5" dirty="0"/>
              <a:t>Be</a:t>
            </a:r>
            <a:r>
              <a:rPr spc="-20" dirty="0"/>
              <a:t> </a:t>
            </a:r>
            <a:r>
              <a:rPr spc="-10" dirty="0"/>
              <a:t>devoted</a:t>
            </a:r>
            <a:r>
              <a:rPr spc="20" dirty="0"/>
              <a:t> </a:t>
            </a:r>
            <a:r>
              <a:rPr spc="-5" dirty="0"/>
              <a:t>to God.</a:t>
            </a:r>
          </a:p>
          <a:p>
            <a:pPr marL="356870" marR="56134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64869" algn="l"/>
                <a:tab pos="865505" algn="l"/>
              </a:tabLst>
            </a:pPr>
            <a:r>
              <a:rPr spc="-5" dirty="0"/>
              <a:t>Obey</a:t>
            </a:r>
            <a:r>
              <a:rPr spc="-30" dirty="0"/>
              <a:t> </a:t>
            </a:r>
            <a:r>
              <a:rPr spc="-5" dirty="0"/>
              <a:t>God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dirty="0"/>
              <a:t>Biblical </a:t>
            </a:r>
            <a:r>
              <a:rPr spc="-785" dirty="0"/>
              <a:t> </a:t>
            </a:r>
            <a:r>
              <a:rPr spc="-5" dirty="0"/>
              <a:t>law.</a:t>
            </a:r>
          </a:p>
          <a:p>
            <a:pPr marL="865505" indent="-50927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65505" algn="l"/>
                <a:tab pos="866140" algn="l"/>
              </a:tabLst>
            </a:pPr>
            <a:r>
              <a:rPr spc="-5" dirty="0"/>
              <a:t>Take</a:t>
            </a:r>
            <a:r>
              <a:rPr spc="-50" dirty="0"/>
              <a:t> </a:t>
            </a:r>
            <a:r>
              <a:rPr spc="-5" dirty="0"/>
              <a:t>vows</a:t>
            </a:r>
            <a:r>
              <a:rPr spc="15" dirty="0"/>
              <a:t> </a:t>
            </a:r>
            <a:r>
              <a:rPr spc="-5" dirty="0"/>
              <a:t>of poverty.</a:t>
            </a:r>
          </a:p>
          <a:p>
            <a:pPr marL="927100" marR="5080" indent="-57023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65505" algn="l"/>
                <a:tab pos="866140" algn="l"/>
              </a:tabLst>
            </a:pPr>
            <a:r>
              <a:rPr spc="-10" dirty="0"/>
              <a:t>Achieve</a:t>
            </a:r>
            <a:r>
              <a:rPr spc="15" dirty="0"/>
              <a:t> </a:t>
            </a:r>
            <a:r>
              <a:rPr spc="-5" dirty="0"/>
              <a:t>heavenly</a:t>
            </a:r>
            <a:r>
              <a:rPr spc="15" dirty="0"/>
              <a:t> </a:t>
            </a:r>
            <a:r>
              <a:rPr spc="-5" dirty="0"/>
              <a:t>reward </a:t>
            </a:r>
            <a:r>
              <a:rPr spc="-785" dirty="0"/>
              <a:t> </a:t>
            </a:r>
            <a:r>
              <a:rPr spc="-10" dirty="0"/>
              <a:t>through</a:t>
            </a:r>
            <a:r>
              <a:rPr spc="15" dirty="0"/>
              <a:t> </a:t>
            </a:r>
            <a:r>
              <a:rPr spc="-5" dirty="0"/>
              <a:t>earthly</a:t>
            </a:r>
            <a:r>
              <a:rPr spc="10" dirty="0"/>
              <a:t> </a:t>
            </a:r>
            <a:r>
              <a:rPr spc="-5" dirty="0"/>
              <a:t>denial.</a:t>
            </a: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15000" y="2209800"/>
            <a:ext cx="304800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332282"/>
            <a:ext cx="5243830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2255" y="495681"/>
            <a:ext cx="45408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5" dirty="0">
                <a:solidFill>
                  <a:srgbClr val="FFFFCC"/>
                </a:solidFill>
                <a:latin typeface="Tahoma"/>
                <a:cs typeface="Tahoma"/>
              </a:rPr>
              <a:t>Seven</a:t>
            </a:r>
            <a:r>
              <a:rPr sz="4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Deadly</a:t>
            </a:r>
            <a:r>
              <a:rPr sz="44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FFFFCC"/>
                </a:solidFill>
                <a:latin typeface="Tahoma"/>
                <a:cs typeface="Tahoma"/>
              </a:rPr>
              <a:t>Sins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530134"/>
            <a:ext cx="3199130" cy="3863340"/>
            <a:chOff x="381000" y="1530134"/>
            <a:chExt cx="3199130" cy="3863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655025"/>
              <a:ext cx="574370" cy="598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1530134"/>
              <a:ext cx="1796541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167089"/>
              <a:ext cx="574370" cy="598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2042198"/>
              <a:ext cx="2909189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679153"/>
              <a:ext cx="574370" cy="598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59" y="2554262"/>
              <a:ext cx="1263205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191218"/>
              <a:ext cx="574370" cy="5987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59" y="3066326"/>
              <a:ext cx="1122984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703281"/>
              <a:ext cx="574370" cy="5987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59" y="3578390"/>
              <a:ext cx="1446022" cy="7907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215345"/>
              <a:ext cx="574370" cy="5987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59" y="4090454"/>
              <a:ext cx="1263205" cy="7907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727409"/>
              <a:ext cx="574370" cy="5987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559" y="4602518"/>
              <a:ext cx="1397254" cy="79079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6244" y="1546239"/>
            <a:ext cx="2806700" cy="3612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Gluttony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Avarice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Greed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Sloth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Lust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Vanity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Pride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FFCC66"/>
              </a:buClr>
              <a:buSzPct val="7857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Anger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0000" y="1676400"/>
            <a:ext cx="4962144" cy="4099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Canterbury Tales by Geoffrey Chaucer  Source: Taken from open sources</vt:lpstr>
      <vt:lpstr>Geoffrey Chaucer (1340-1400)</vt:lpstr>
      <vt:lpstr>Division of Chaucer’s Work</vt:lpstr>
      <vt:lpstr>Geoffrey Chaucer and  The Canterbury Tales (cont.)</vt:lpstr>
      <vt:lpstr>Chaucer Images</vt:lpstr>
      <vt:lpstr>The Middle Ages Background</vt:lpstr>
      <vt:lpstr>Code of Chivalry</vt:lpstr>
      <vt:lpstr>Code of the Clergy</vt:lpstr>
      <vt:lpstr>Seven Deadly Sins</vt:lpstr>
      <vt:lpstr>Moral Virtues (opposite of sins)</vt:lpstr>
      <vt:lpstr>Chaucer’s Canterbury Tales</vt:lpstr>
      <vt:lpstr>Chaucer’s Canterbury Tales (cont.)</vt:lpstr>
      <vt:lpstr>The Prologue</vt:lpstr>
      <vt:lpstr>List of 30 Pilgrims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Canterbury Tales by Geoffrey Chaucer  Source: Taken from open sources</dc:title>
  <dc:creator>ACER</dc:creator>
  <cp:lastModifiedBy>ACER</cp:lastModifiedBy>
  <cp:revision>1</cp:revision>
  <dcterms:created xsi:type="dcterms:W3CDTF">2023-02-19T09:08:16Z</dcterms:created>
  <dcterms:modified xsi:type="dcterms:W3CDTF">2023-02-19T09:08:39Z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2023-02-19T00:00:00Z</vt:filetime>
  </property>
</Properties>
</file>