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6" r:id="rId17"/>
    <p:sldId id="277" r:id="rId18"/>
    <p:sldId id="270" r:id="rId19"/>
    <p:sldId id="278"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BB67F-0DEB-4EF3-ABAF-62CB38048D34}" type="datetimeFigureOut">
              <a:rPr lang="en-IN" smtClean="0"/>
              <a:t>23-02-2023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2F893-5A1F-4D8E-A97F-F992E56513D6}" type="slidenum">
              <a:rPr lang="en-IN" smtClean="0"/>
              <a:t>‹#›</a:t>
            </a:fld>
            <a:endParaRPr lang="en-IN"/>
          </a:p>
        </p:txBody>
      </p:sp>
    </p:spTree>
    <p:extLst>
      <p:ext uri="{BB962C8B-B14F-4D97-AF65-F5344CB8AC3E}">
        <p14:creationId xmlns:p14="http://schemas.microsoft.com/office/powerpoint/2010/main" val="409313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3244F3-E4CC-4E3A-A237-10AA383901EB}" type="datetime1">
              <a:rPr lang="en-IN" smtClean="0"/>
              <a:t>23-02-2023</a:t>
            </a:fld>
            <a:endParaRPr lang="en-IN"/>
          </a:p>
        </p:txBody>
      </p:sp>
      <p:sp>
        <p:nvSpPr>
          <p:cNvPr id="5" name="Footer Placeholder 4"/>
          <p:cNvSpPr>
            <a:spLocks noGrp="1"/>
          </p:cNvSpPr>
          <p:nvPr>
            <p:ph type="ftr" sz="quarter" idx="11"/>
          </p:nvPr>
        </p:nvSpPr>
        <p:spPr>
          <a:xfrm>
            <a:off x="2692397" y="5037663"/>
            <a:ext cx="5214635" cy="279400"/>
          </a:xfrm>
        </p:spPr>
        <p:txBody>
          <a:bodyPr/>
          <a:lstStyle/>
          <a:p>
            <a:r>
              <a:rPr lang="en-IN"/>
              <a:t>SAMIUDDIN __CONTRACT II</a:t>
            </a:r>
          </a:p>
        </p:txBody>
      </p:sp>
      <p:sp>
        <p:nvSpPr>
          <p:cNvPr id="6" name="Slide Number Placeholder 5"/>
          <p:cNvSpPr>
            <a:spLocks noGrp="1"/>
          </p:cNvSpPr>
          <p:nvPr>
            <p:ph type="sldNum" sz="quarter" idx="12"/>
          </p:nvPr>
        </p:nvSpPr>
        <p:spPr>
          <a:xfrm>
            <a:off x="8956900" y="5037663"/>
            <a:ext cx="551167" cy="279400"/>
          </a:xfrm>
        </p:spPr>
        <p:txBody>
          <a:bodyPr/>
          <a:lstStyle/>
          <a:p>
            <a:fld id="{31677A63-D969-47C7-B8DF-8C086CE2EF7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33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CC5895-A451-4FC1-AC10-6C0604A97CA2}" type="datetime1">
              <a:rPr lang="en-IN" smtClean="0"/>
              <a:t>23-02-2023</a:t>
            </a:fld>
            <a:endParaRPr lang="en-IN"/>
          </a:p>
        </p:txBody>
      </p:sp>
      <p:sp>
        <p:nvSpPr>
          <p:cNvPr id="6" name="Footer Placeholder 5"/>
          <p:cNvSpPr>
            <a:spLocks noGrp="1"/>
          </p:cNvSpPr>
          <p:nvPr>
            <p:ph type="ftr" sz="quarter" idx="11"/>
          </p:nvPr>
        </p:nvSpPr>
        <p:spPr/>
        <p:txBody>
          <a:bodyPr/>
          <a:lstStyle/>
          <a:p>
            <a:r>
              <a:rPr lang="en-IN"/>
              <a:t>SAMIUDDIN __CONTRACT II</a:t>
            </a:r>
          </a:p>
        </p:txBody>
      </p:sp>
      <p:sp>
        <p:nvSpPr>
          <p:cNvPr id="7" name="Slide Number Placeholder 6"/>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270610192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C5895-A451-4FC1-AC10-6C0604A97CA2}"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08082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C5895-A451-4FC1-AC10-6C0604A97CA2}"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92376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C5895-A451-4FC1-AC10-6C0604A97CA2}"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13699625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C5895-A451-4FC1-AC10-6C0604A97CA2}"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90587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C5895-A451-4FC1-AC10-6C0604A97CA2}"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23094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597F0-3E27-4987-B96F-ADE0CD7DC7F3}"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85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C4587-2CF2-4F42-ADC9-BD17F5C3FBFA}"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50BFE-F8A5-46A8-9A1F-A9B829BBF757}"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21199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C9D1B-5FF5-48CC-8EC8-14DD828BDB09}" type="datetime1">
              <a:rPr lang="en-IN" smtClean="0"/>
              <a:t>23-02-2023</a:t>
            </a:fld>
            <a:endParaRPr lang="en-IN"/>
          </a:p>
        </p:txBody>
      </p:sp>
      <p:sp>
        <p:nvSpPr>
          <p:cNvPr id="5" name="Footer Placeholder 4"/>
          <p:cNvSpPr>
            <a:spLocks noGrp="1"/>
          </p:cNvSpPr>
          <p:nvPr>
            <p:ph type="ftr" sz="quarter" idx="11"/>
          </p:nvPr>
        </p:nvSpPr>
        <p:spPr/>
        <p:txBody>
          <a:bodyPr/>
          <a:lstStyle/>
          <a:p>
            <a:r>
              <a:rPr lang="en-IN"/>
              <a:t>SAMIUDDIN __CONTRACT II</a:t>
            </a:r>
          </a:p>
        </p:txBody>
      </p:sp>
      <p:sp>
        <p:nvSpPr>
          <p:cNvPr id="6" name="Slide Number Placeholder 5"/>
          <p:cNvSpPr>
            <a:spLocks noGrp="1"/>
          </p:cNvSpPr>
          <p:nvPr>
            <p:ph type="sldNum" sz="quarter" idx="12"/>
          </p:nvPr>
        </p:nvSpPr>
        <p:spPr/>
        <p:txBody>
          <a:bodyPr/>
          <a:lstStyle/>
          <a:p>
            <a:fld id="{31677A63-D969-47C7-B8DF-8C086CE2EF7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E9B3E1-F186-43BF-8D4D-784D03544439}" type="datetime1">
              <a:rPr lang="en-IN" smtClean="0"/>
              <a:t>23-02-2023</a:t>
            </a:fld>
            <a:endParaRPr lang="en-IN"/>
          </a:p>
        </p:txBody>
      </p:sp>
      <p:sp>
        <p:nvSpPr>
          <p:cNvPr id="6" name="Footer Placeholder 5"/>
          <p:cNvSpPr>
            <a:spLocks noGrp="1"/>
          </p:cNvSpPr>
          <p:nvPr>
            <p:ph type="ftr" sz="quarter" idx="11"/>
          </p:nvPr>
        </p:nvSpPr>
        <p:spPr/>
        <p:txBody>
          <a:bodyPr/>
          <a:lstStyle/>
          <a:p>
            <a:r>
              <a:rPr lang="en-IN"/>
              <a:t>SAMIUDDIN __CONTRACT II</a:t>
            </a:r>
          </a:p>
        </p:txBody>
      </p:sp>
      <p:sp>
        <p:nvSpPr>
          <p:cNvPr id="7" name="Slide Number Placeholder 6"/>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166527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77762-D4DC-439B-A3B3-156554B80B78}" type="datetime1">
              <a:rPr lang="en-IN" smtClean="0"/>
              <a:t>23-02-2023</a:t>
            </a:fld>
            <a:endParaRPr lang="en-IN"/>
          </a:p>
        </p:txBody>
      </p:sp>
      <p:sp>
        <p:nvSpPr>
          <p:cNvPr id="8" name="Footer Placeholder 7"/>
          <p:cNvSpPr>
            <a:spLocks noGrp="1"/>
          </p:cNvSpPr>
          <p:nvPr>
            <p:ph type="ftr" sz="quarter" idx="11"/>
          </p:nvPr>
        </p:nvSpPr>
        <p:spPr/>
        <p:txBody>
          <a:bodyPr/>
          <a:lstStyle/>
          <a:p>
            <a:r>
              <a:rPr lang="en-IN"/>
              <a:t>SAMIUDDIN __CONTRACT II</a:t>
            </a:r>
          </a:p>
        </p:txBody>
      </p:sp>
      <p:sp>
        <p:nvSpPr>
          <p:cNvPr id="9" name="Slide Number Placeholder 8"/>
          <p:cNvSpPr>
            <a:spLocks noGrp="1"/>
          </p:cNvSpPr>
          <p:nvPr>
            <p:ph type="sldNum" sz="quarter" idx="12"/>
          </p:nvPr>
        </p:nvSpPr>
        <p:spPr/>
        <p:txBody>
          <a:bodyPr/>
          <a:lstStyle/>
          <a:p>
            <a:fld id="{31677A63-D969-47C7-B8DF-8C086CE2EF7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79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2843AF-3855-4DC8-BDD5-D5503113E4E8}" type="datetime1">
              <a:rPr lang="en-IN" smtClean="0"/>
              <a:t>23-02-2023</a:t>
            </a:fld>
            <a:endParaRPr lang="en-IN"/>
          </a:p>
        </p:txBody>
      </p:sp>
      <p:sp>
        <p:nvSpPr>
          <p:cNvPr id="4" name="Footer Placeholder 3"/>
          <p:cNvSpPr>
            <a:spLocks noGrp="1"/>
          </p:cNvSpPr>
          <p:nvPr>
            <p:ph type="ftr" sz="quarter" idx="11"/>
          </p:nvPr>
        </p:nvSpPr>
        <p:spPr/>
        <p:txBody>
          <a:bodyPr/>
          <a:lstStyle/>
          <a:p>
            <a:r>
              <a:rPr lang="en-IN"/>
              <a:t>SAMIUDDIN __CONTRACT II</a:t>
            </a:r>
          </a:p>
        </p:txBody>
      </p:sp>
      <p:sp>
        <p:nvSpPr>
          <p:cNvPr id="5" name="Slide Number Placeholder 4"/>
          <p:cNvSpPr>
            <a:spLocks noGrp="1"/>
          </p:cNvSpPr>
          <p:nvPr>
            <p:ph type="sldNum" sz="quarter" idx="12"/>
          </p:nvPr>
        </p:nvSpPr>
        <p:spPr/>
        <p:txBody>
          <a:bodyPr/>
          <a:lstStyle/>
          <a:p>
            <a:fld id="{31677A63-D969-47C7-B8DF-8C086CE2EF7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80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D2EA6-BE4F-4F2A-A61B-66CF9EE2B950}" type="datetime1">
              <a:rPr lang="en-IN" smtClean="0"/>
              <a:t>23-02-2023</a:t>
            </a:fld>
            <a:endParaRPr lang="en-IN"/>
          </a:p>
        </p:txBody>
      </p:sp>
      <p:sp>
        <p:nvSpPr>
          <p:cNvPr id="3" name="Footer Placeholder 2"/>
          <p:cNvSpPr>
            <a:spLocks noGrp="1"/>
          </p:cNvSpPr>
          <p:nvPr>
            <p:ph type="ftr" sz="quarter" idx="11"/>
          </p:nvPr>
        </p:nvSpPr>
        <p:spPr/>
        <p:txBody>
          <a:bodyPr/>
          <a:lstStyle/>
          <a:p>
            <a:r>
              <a:rPr lang="en-IN"/>
              <a:t>SAMIUDDIN __CONTRACT II</a:t>
            </a:r>
          </a:p>
        </p:txBody>
      </p:sp>
      <p:sp>
        <p:nvSpPr>
          <p:cNvPr id="4" name="Slide Number Placeholder 3"/>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42394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543D62-D8C2-4FB8-9C07-91B7E5DC671C}" type="datetime1">
              <a:rPr lang="en-IN" smtClean="0"/>
              <a:t>23-02-2023</a:t>
            </a:fld>
            <a:endParaRPr lang="en-IN"/>
          </a:p>
        </p:txBody>
      </p:sp>
      <p:sp>
        <p:nvSpPr>
          <p:cNvPr id="6" name="Footer Placeholder 5"/>
          <p:cNvSpPr>
            <a:spLocks noGrp="1"/>
          </p:cNvSpPr>
          <p:nvPr>
            <p:ph type="ftr" sz="quarter" idx="11"/>
          </p:nvPr>
        </p:nvSpPr>
        <p:spPr/>
        <p:txBody>
          <a:bodyPr/>
          <a:lstStyle/>
          <a:p>
            <a:r>
              <a:rPr lang="en-IN"/>
              <a:t>SAMIUDDIN __CONTRACT II</a:t>
            </a:r>
          </a:p>
        </p:txBody>
      </p:sp>
      <p:sp>
        <p:nvSpPr>
          <p:cNvPr id="7" name="Slide Number Placeholder 6"/>
          <p:cNvSpPr>
            <a:spLocks noGrp="1"/>
          </p:cNvSpPr>
          <p:nvPr>
            <p:ph type="sldNum" sz="quarter" idx="12"/>
          </p:nvPr>
        </p:nvSpPr>
        <p:spPr/>
        <p:txBody>
          <a:bodyPr/>
          <a:lstStyle/>
          <a:p>
            <a:fld id="{31677A63-D969-47C7-B8DF-8C086CE2EF7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72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C56B6-2910-4C49-9FB4-C22CF4114A32}" type="datetime1">
              <a:rPr lang="en-IN" smtClean="0"/>
              <a:t>23-02-2023</a:t>
            </a:fld>
            <a:endParaRPr lang="en-IN"/>
          </a:p>
        </p:txBody>
      </p:sp>
      <p:sp>
        <p:nvSpPr>
          <p:cNvPr id="6" name="Footer Placeholder 5"/>
          <p:cNvSpPr>
            <a:spLocks noGrp="1"/>
          </p:cNvSpPr>
          <p:nvPr>
            <p:ph type="ftr" sz="quarter" idx="11"/>
          </p:nvPr>
        </p:nvSpPr>
        <p:spPr/>
        <p:txBody>
          <a:bodyPr/>
          <a:lstStyle/>
          <a:p>
            <a:r>
              <a:rPr lang="en-IN"/>
              <a:t>SAMIUDDIN __CONTRACT II</a:t>
            </a:r>
          </a:p>
        </p:txBody>
      </p:sp>
      <p:sp>
        <p:nvSpPr>
          <p:cNvPr id="7" name="Slide Number Placeholder 6"/>
          <p:cNvSpPr>
            <a:spLocks noGrp="1"/>
          </p:cNvSpPr>
          <p:nvPr>
            <p:ph type="sldNum" sz="quarter" idx="12"/>
          </p:nvPr>
        </p:nvSpPr>
        <p:spPr/>
        <p:txBody>
          <a:bodyPr/>
          <a:lstStyle/>
          <a:p>
            <a:fld id="{31677A63-D969-47C7-B8DF-8C086CE2EF71}" type="slidenum">
              <a:rPr lang="en-IN" smtClean="0"/>
              <a:t>‹#›</a:t>
            </a:fld>
            <a:endParaRPr lang="en-IN"/>
          </a:p>
        </p:txBody>
      </p:sp>
    </p:spTree>
    <p:extLst>
      <p:ext uri="{BB962C8B-B14F-4D97-AF65-F5344CB8AC3E}">
        <p14:creationId xmlns:p14="http://schemas.microsoft.com/office/powerpoint/2010/main" val="322920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CC5895-A451-4FC1-AC10-6C0604A97CA2}" type="datetime1">
              <a:rPr lang="en-IN" smtClean="0"/>
              <a:t>23-02-2023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IN"/>
              <a:t>SAMIUDDIN __CONTRACT II</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677A63-D969-47C7-B8DF-8C086CE2EF71}" type="slidenum">
              <a:rPr lang="en-IN" smtClean="0"/>
              <a:t>‹#›</a:t>
            </a:fld>
            <a:endParaRPr lang="en-IN"/>
          </a:p>
        </p:txBody>
      </p:sp>
    </p:spTree>
    <p:extLst>
      <p:ext uri="{BB962C8B-B14F-4D97-AF65-F5344CB8AC3E}">
        <p14:creationId xmlns:p14="http://schemas.microsoft.com/office/powerpoint/2010/main" val="27258064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C29E-B7C4-E961-7D11-E9B313ACEE21}"/>
              </a:ext>
            </a:extLst>
          </p:cNvPr>
          <p:cNvSpPr>
            <a:spLocks noGrp="1"/>
          </p:cNvSpPr>
          <p:nvPr>
            <p:ph type="ctrTitle"/>
          </p:nvPr>
        </p:nvSpPr>
        <p:spPr>
          <a:xfrm>
            <a:off x="2692398" y="1540937"/>
            <a:ext cx="6815669" cy="3208616"/>
          </a:xfrm>
        </p:spPr>
        <p:txBody>
          <a:bodyPr/>
          <a:lstStyle/>
          <a:p>
            <a:r>
              <a:rPr lang="en-IN" sz="6600" dirty="0">
                <a:latin typeface="Times New Roman" panose="02020603050405020304" pitchFamily="18" charset="0"/>
                <a:cs typeface="Times New Roman" panose="02020603050405020304" pitchFamily="18" charset="0"/>
              </a:rPr>
              <a:t>CONTRACT OF INDEMNITY &amp; GUARANTEE </a:t>
            </a:r>
          </a:p>
        </p:txBody>
      </p:sp>
      <p:sp>
        <p:nvSpPr>
          <p:cNvPr id="4" name="Footer Placeholder 3">
            <a:extLst>
              <a:ext uri="{FF2B5EF4-FFF2-40B4-BE49-F238E27FC236}">
                <a16:creationId xmlns:a16="http://schemas.microsoft.com/office/drawing/2014/main" id="{4FFA24ED-3131-CE07-997D-76660E3B24BA}"/>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381630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49D49F-0577-0C86-9B76-8ECC38C07707}"/>
              </a:ext>
            </a:extLst>
          </p:cNvPr>
          <p:cNvSpPr>
            <a:spLocks noGrp="1"/>
          </p:cNvSpPr>
          <p:nvPr>
            <p:ph type="ftr" sz="quarter" idx="11"/>
          </p:nvPr>
        </p:nvSpPr>
        <p:spPr/>
        <p:txBody>
          <a:bodyPr/>
          <a:lstStyle/>
          <a:p>
            <a:r>
              <a:rPr lang="en-IN"/>
              <a:t>SAMIUDDIN __CONTRACT II</a:t>
            </a:r>
          </a:p>
        </p:txBody>
      </p:sp>
      <p:sp>
        <p:nvSpPr>
          <p:cNvPr id="4" name="TextBox 3">
            <a:extLst>
              <a:ext uri="{FF2B5EF4-FFF2-40B4-BE49-F238E27FC236}">
                <a16:creationId xmlns:a16="http://schemas.microsoft.com/office/drawing/2014/main" id="{2CB68632-4062-8B4B-7C33-6A4F85F8F6FF}"/>
              </a:ext>
            </a:extLst>
          </p:cNvPr>
          <p:cNvSpPr txBox="1"/>
          <p:nvPr/>
        </p:nvSpPr>
        <p:spPr>
          <a:xfrm>
            <a:off x="1408590" y="849505"/>
            <a:ext cx="9374820" cy="2031325"/>
          </a:xfrm>
          <a:prstGeom prst="rect">
            <a:avLst/>
          </a:prstGeom>
          <a:noFill/>
        </p:spPr>
        <p:txBody>
          <a:bodyPr wrap="square">
            <a:spAutoFit/>
          </a:bodyPr>
          <a:lstStyle/>
          <a:p>
            <a:pPr marL="285750" indent="-285750">
              <a:buFont typeface="Arial" panose="020B0604020202020204" pitchFamily="34" charset="0"/>
              <a:buChar char="•"/>
            </a:pPr>
            <a:r>
              <a:rPr lang="en-US" dirty="0"/>
              <a:t>There must be consent of all the three parties. </a:t>
            </a:r>
          </a:p>
          <a:p>
            <a:pPr marL="285750" indent="-285750">
              <a:buFont typeface="Arial" panose="020B0604020202020204" pitchFamily="34" charset="0"/>
              <a:buChar char="•"/>
            </a:pPr>
            <a:r>
              <a:rPr lang="en-US" dirty="0"/>
              <a:t>Existence of a liability </a:t>
            </a:r>
          </a:p>
          <a:p>
            <a:r>
              <a:rPr lang="en-US" dirty="0"/>
              <a:t>There must be an existing liability or a promise whose performance is guaranteed. Such liability or promise must be enforceable by law. Hence, guarantee can be given only for liability or promise which is enforceable by law. But there is an exception to this rule. The exception is a guarantee given for minor's debt. Though minor's debt is not enforceable by law, yet the guarantee given for minor's debt is valid.</a:t>
            </a:r>
            <a:endParaRPr lang="en-IN" dirty="0"/>
          </a:p>
        </p:txBody>
      </p:sp>
    </p:spTree>
    <p:extLst>
      <p:ext uri="{BB962C8B-B14F-4D97-AF65-F5344CB8AC3E}">
        <p14:creationId xmlns:p14="http://schemas.microsoft.com/office/powerpoint/2010/main" val="250514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185F-6A8D-CEBA-16B3-4ED63C21441E}"/>
              </a:ext>
            </a:extLst>
          </p:cNvPr>
          <p:cNvSpPr>
            <a:spLocks noGrp="1"/>
          </p:cNvSpPr>
          <p:nvPr>
            <p:ph type="title"/>
          </p:nvPr>
        </p:nvSpPr>
        <p:spPr/>
        <p:txBody>
          <a:bodyPr/>
          <a:lstStyle/>
          <a:p>
            <a:r>
              <a:rPr lang="en-US" dirty="0"/>
              <a:t>Nature of surety’s liability [Section 128]</a:t>
            </a:r>
            <a:endParaRPr lang="en-IN" dirty="0"/>
          </a:p>
        </p:txBody>
      </p:sp>
      <p:sp>
        <p:nvSpPr>
          <p:cNvPr id="3" name="Content Placeholder 2">
            <a:extLst>
              <a:ext uri="{FF2B5EF4-FFF2-40B4-BE49-F238E27FC236}">
                <a16:creationId xmlns:a16="http://schemas.microsoft.com/office/drawing/2014/main" id="{67164BB0-0972-8622-F577-6040A9701323}"/>
              </a:ext>
            </a:extLst>
          </p:cNvPr>
          <p:cNvSpPr>
            <a:spLocks noGrp="1"/>
          </p:cNvSpPr>
          <p:nvPr>
            <p:ph idx="1"/>
          </p:nvPr>
        </p:nvSpPr>
        <p:spPr/>
        <p:txBody>
          <a:bodyPr>
            <a:normAutofit fontScale="62500" lnSpcReduction="20000"/>
          </a:bodyPr>
          <a:lstStyle/>
          <a:p>
            <a:r>
              <a:rPr lang="en-US" dirty="0"/>
              <a:t>The liability of the surety is co-extensive with that of the principal debtor unless it is otherwise provided by the contract.</a:t>
            </a:r>
          </a:p>
          <a:p>
            <a:pPr marL="514350" indent="-514350">
              <a:buAutoNum type="romanLcParenBoth"/>
            </a:pPr>
            <a:r>
              <a:rPr lang="en-US" dirty="0"/>
              <a:t>The term “co-extensive with that of principal debtor” means that the surety is liable for what the principal debtor is liable. </a:t>
            </a:r>
          </a:p>
          <a:p>
            <a:pPr marL="514350" indent="-514350">
              <a:buAutoNum type="romanLcParenBoth"/>
            </a:pPr>
            <a:r>
              <a:rPr lang="en-US" dirty="0"/>
              <a:t>The liability of a surety arises only on default by the principal debtor. But as soon as the principal debtor defaults, the liability of the surety co-extensive with the liability of the principal debtor, in the sense that the surety will be liable for all those sums for which the principal debtor is liable. </a:t>
            </a:r>
          </a:p>
          <a:p>
            <a:pPr marL="514350" indent="-514350">
              <a:buAutoNum type="romanLcParenBoth"/>
            </a:pPr>
            <a:r>
              <a:rPr lang="en-US" dirty="0"/>
              <a:t>Where a debtor cannot be held liable on account of any defect in the document, the liability of the surety also ceases. </a:t>
            </a:r>
          </a:p>
          <a:p>
            <a:pPr marL="514350" indent="-514350">
              <a:buAutoNum type="romanLcParenBoth"/>
            </a:pPr>
            <a:r>
              <a:rPr lang="en-US" dirty="0"/>
              <a:t>Surety’s liability continues even if the principal debtor has not been sued or is omitted from being sued. In other words, a creditor may choose to proceed against a surety first, unless there is an agreement to the contrary. </a:t>
            </a:r>
          </a:p>
          <a:p>
            <a:pPr marL="514350" indent="-514350">
              <a:buAutoNum type="romanLcParenBoth"/>
            </a:pPr>
            <a:r>
              <a:rPr lang="en-US" dirty="0"/>
              <a:t>Surety’s liability may be conditional. The surety may impose certain conditions in the contract of guarantee. Until those conditions are met, the surety shall not be liable. </a:t>
            </a:r>
            <a:endParaRPr lang="en-IN" dirty="0"/>
          </a:p>
        </p:txBody>
      </p:sp>
      <p:sp>
        <p:nvSpPr>
          <p:cNvPr id="4" name="Footer Placeholder 3">
            <a:extLst>
              <a:ext uri="{FF2B5EF4-FFF2-40B4-BE49-F238E27FC236}">
                <a16:creationId xmlns:a16="http://schemas.microsoft.com/office/drawing/2014/main" id="{72A0573D-EF2F-F739-8B29-23DC616AAF32}"/>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397035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CC95-DF4F-1850-5BE9-B5C2B3DA016E}"/>
              </a:ext>
            </a:extLst>
          </p:cNvPr>
          <p:cNvSpPr>
            <a:spLocks noGrp="1"/>
          </p:cNvSpPr>
          <p:nvPr>
            <p:ph type="title"/>
          </p:nvPr>
        </p:nvSpPr>
        <p:spPr/>
        <p:txBody>
          <a:bodyPr/>
          <a:lstStyle/>
          <a:p>
            <a:r>
              <a:rPr lang="en-IN" dirty="0"/>
              <a:t>Important cases on Sureties liability</a:t>
            </a:r>
          </a:p>
        </p:txBody>
      </p:sp>
      <p:sp>
        <p:nvSpPr>
          <p:cNvPr id="3" name="Content Placeholder 2">
            <a:extLst>
              <a:ext uri="{FF2B5EF4-FFF2-40B4-BE49-F238E27FC236}">
                <a16:creationId xmlns:a16="http://schemas.microsoft.com/office/drawing/2014/main" id="{B62396D1-08B1-3641-317F-725D66C45655}"/>
              </a:ext>
            </a:extLst>
          </p:cNvPr>
          <p:cNvSpPr>
            <a:spLocks noGrp="1"/>
          </p:cNvSpPr>
          <p:nvPr>
            <p:ph idx="1"/>
          </p:nvPr>
        </p:nvSpPr>
        <p:spPr>
          <a:xfrm>
            <a:off x="1295401" y="2423604"/>
            <a:ext cx="9601196" cy="3545396"/>
          </a:xfrm>
        </p:spPr>
        <p:txBody>
          <a:bodyPr>
            <a:normAutofit fontScale="47500" lnSpcReduction="20000"/>
          </a:bodyPr>
          <a:lstStyle/>
          <a:p>
            <a:r>
              <a:rPr lang="en-US" b="1" dirty="0"/>
              <a:t>Bank of Bihar Ltd. v. </a:t>
            </a:r>
            <a:r>
              <a:rPr lang="en-US" b="1" dirty="0" err="1"/>
              <a:t>Damodar</a:t>
            </a:r>
            <a:r>
              <a:rPr lang="en-US" b="1" dirty="0"/>
              <a:t> Prasad</a:t>
            </a:r>
            <a:r>
              <a:rPr lang="en-US" dirty="0"/>
              <a:t> </a:t>
            </a:r>
          </a:p>
          <a:p>
            <a:pPr marL="0" indent="0">
              <a:buNone/>
            </a:pPr>
            <a:r>
              <a:rPr lang="en-US" dirty="0"/>
              <a:t>The Supreme Court held that the liability of the surety is immediate and cannot be defended until the creditor has exhausted all his remedies against the principal debtor. </a:t>
            </a:r>
          </a:p>
          <a:p>
            <a:r>
              <a:rPr lang="en-US" b="1" dirty="0"/>
              <a:t>Maharashtra Electricity Board Bombay v. Official Liquidator and Another</a:t>
            </a:r>
          </a:p>
          <a:p>
            <a:pPr marL="0" indent="0">
              <a:buNone/>
            </a:pPr>
            <a:r>
              <a:rPr lang="en-US" dirty="0"/>
              <a:t>under a letter of guarantee the bank undertook to pay any amount not exceeding Rs.50000/- to the Electricity Board. It was held that the Bank is bound to pay the amount due under the letter of guarantee given by it to the Board. </a:t>
            </a:r>
          </a:p>
          <a:p>
            <a:r>
              <a:rPr lang="en-US" b="1" dirty="0" err="1"/>
              <a:t>Kellappan</a:t>
            </a:r>
            <a:r>
              <a:rPr lang="en-US" b="1" dirty="0"/>
              <a:t> Nambiar v. </a:t>
            </a:r>
            <a:r>
              <a:rPr lang="en-US" b="1" dirty="0" err="1"/>
              <a:t>Kanhi</a:t>
            </a:r>
            <a:r>
              <a:rPr lang="en-US" b="1" dirty="0"/>
              <a:t> Raman </a:t>
            </a:r>
          </a:p>
          <a:p>
            <a:pPr marL="0" indent="0">
              <a:buNone/>
            </a:pPr>
            <a:r>
              <a:rPr lang="en-US" dirty="0"/>
              <a:t>In this case that if the principal debtor happens to be a minor and the agreement made by him is void, the surety too cannot be made liable in respect of the same because the liability of the surety is co-extensive with that of principal debtor. It has been held that the guarantee of the loan or an overdraft to an infant is void because the loan to the infant itself is void. </a:t>
            </a:r>
          </a:p>
          <a:p>
            <a:r>
              <a:rPr lang="en-US" b="1" dirty="0"/>
              <a:t>State Bank of India v. V.N. </a:t>
            </a:r>
            <a:r>
              <a:rPr lang="en-US" b="1" dirty="0" err="1"/>
              <a:t>Anantha</a:t>
            </a:r>
            <a:r>
              <a:rPr lang="en-US" b="1" dirty="0"/>
              <a:t> Krishnam </a:t>
            </a:r>
          </a:p>
          <a:p>
            <a:pPr marL="0" indent="0">
              <a:buNone/>
            </a:pPr>
            <a:r>
              <a:rPr lang="en-US" dirty="0"/>
              <a:t>that in view of the provision of section 128 of Act the Presiding officer was not correct in giving directions to the Bank to proceed against the property because cash credit facility and the liability of surety was co-extensive with that of principal debtor. </a:t>
            </a:r>
          </a:p>
          <a:p>
            <a:r>
              <a:rPr lang="en-US" b="1" dirty="0"/>
              <a:t>Industrial Financial Corporation of India v. Kannur </a:t>
            </a:r>
            <a:r>
              <a:rPr lang="en-US" b="1" dirty="0" err="1"/>
              <a:t>Spining</a:t>
            </a:r>
            <a:r>
              <a:rPr lang="en-US" b="1" dirty="0"/>
              <a:t> &amp; Weaving Mills Ltd</a:t>
            </a:r>
            <a:r>
              <a:rPr lang="en-US" dirty="0"/>
              <a:t>. </a:t>
            </a:r>
          </a:p>
          <a:p>
            <a:pPr marL="0" indent="0">
              <a:buNone/>
            </a:pPr>
            <a:r>
              <a:rPr lang="en-US" dirty="0"/>
              <a:t>It was held that the liability of surety does not cease merely because of discharge of the principal debtor from liability. In a case of </a:t>
            </a:r>
            <a:r>
              <a:rPr lang="en-US" dirty="0" err="1"/>
              <a:t>Harigobind</a:t>
            </a:r>
            <a:r>
              <a:rPr lang="en-US" dirty="0"/>
              <a:t> Aggarwal v. State Bank Of India It was held that the principal debtor liability is reduced e.g. after the creditor has recovered a part of the sum due from him out of his property the liability of the surety is also reduced accordingly. </a:t>
            </a:r>
            <a:endParaRPr lang="en-IN" dirty="0"/>
          </a:p>
        </p:txBody>
      </p:sp>
      <p:sp>
        <p:nvSpPr>
          <p:cNvPr id="4" name="Footer Placeholder 3">
            <a:extLst>
              <a:ext uri="{FF2B5EF4-FFF2-40B4-BE49-F238E27FC236}">
                <a16:creationId xmlns:a16="http://schemas.microsoft.com/office/drawing/2014/main" id="{7B57E91E-CAB6-CF1B-85AD-54A36FEECC0A}"/>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422539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553B-E761-3000-DCA1-017B649ECB2F}"/>
              </a:ext>
            </a:extLst>
          </p:cNvPr>
          <p:cNvSpPr>
            <a:spLocks noGrp="1"/>
          </p:cNvSpPr>
          <p:nvPr>
            <p:ph type="title"/>
          </p:nvPr>
        </p:nvSpPr>
        <p:spPr/>
        <p:txBody>
          <a:bodyPr/>
          <a:lstStyle/>
          <a:p>
            <a:r>
              <a:rPr lang="en-IN" dirty="0"/>
              <a:t>Continuing Guarantee </a:t>
            </a:r>
          </a:p>
        </p:txBody>
      </p:sp>
      <p:sp>
        <p:nvSpPr>
          <p:cNvPr id="3" name="Content Placeholder 2">
            <a:extLst>
              <a:ext uri="{FF2B5EF4-FFF2-40B4-BE49-F238E27FC236}">
                <a16:creationId xmlns:a16="http://schemas.microsoft.com/office/drawing/2014/main" id="{C80B5D21-90D1-7976-000A-F17F16E7D5EC}"/>
              </a:ext>
            </a:extLst>
          </p:cNvPr>
          <p:cNvSpPr>
            <a:spLocks noGrp="1"/>
          </p:cNvSpPr>
          <p:nvPr>
            <p:ph idx="1"/>
          </p:nvPr>
        </p:nvSpPr>
        <p:spPr/>
        <p:txBody>
          <a:bodyPr>
            <a:normAutofit fontScale="70000" lnSpcReduction="20000"/>
          </a:bodyPr>
          <a:lstStyle/>
          <a:p>
            <a:r>
              <a:rPr lang="en-US" dirty="0"/>
              <a:t>Meaning of Continuing Guarantee [Section 129]: </a:t>
            </a:r>
          </a:p>
          <a:p>
            <a:pPr marL="0" indent="0">
              <a:buNone/>
            </a:pPr>
            <a:r>
              <a:rPr lang="en-US" dirty="0"/>
              <a:t>A Guarantee which extends to a series of transactions is called a 'continuing guarantee'. A surety's liability continues until the revocation of the guarantee. </a:t>
            </a:r>
          </a:p>
          <a:p>
            <a:r>
              <a:rPr lang="en-IN" dirty="0"/>
              <a:t>REVOCATION OF CONTINUING GUARANTEE</a:t>
            </a:r>
          </a:p>
          <a:p>
            <a:pPr marL="457200" indent="-457200">
              <a:buAutoNum type="arabicPeriod"/>
            </a:pPr>
            <a:r>
              <a:rPr lang="en-US" dirty="0"/>
              <a:t>By notice of revocation [section 130] </a:t>
            </a:r>
          </a:p>
          <a:p>
            <a:pPr marL="0" indent="0">
              <a:buNone/>
            </a:pPr>
            <a:r>
              <a:rPr lang="en-US" dirty="0"/>
              <a:t>A continuing guarantee may at any time be revoked by the surety as to the future transactions by notice to the creditor. However, the surety remains liable for the past transactions which have already taken place.</a:t>
            </a:r>
          </a:p>
          <a:p>
            <a:pPr marL="457200" indent="-457200">
              <a:buFont typeface="+mj-lt"/>
              <a:buAutoNum type="arabicPeriod" startAt="2"/>
            </a:pPr>
            <a:r>
              <a:rPr lang="en-US" dirty="0"/>
              <a:t>By death of surety [section 131]</a:t>
            </a:r>
          </a:p>
          <a:p>
            <a:pPr marL="0" indent="0">
              <a:buNone/>
            </a:pPr>
            <a:r>
              <a:rPr lang="en-US" dirty="0"/>
              <a:t>In the absence of any contract to the contrary, the death of surety operates as a revocation of a continuing guarantee as to the future transactions taking place after the death of surety. However, the surety's estate remains liable for the past transactions which have already taken place before the death of surety. </a:t>
            </a:r>
            <a:endParaRPr lang="en-IN" dirty="0"/>
          </a:p>
        </p:txBody>
      </p:sp>
      <p:sp>
        <p:nvSpPr>
          <p:cNvPr id="4" name="Footer Placeholder 3">
            <a:extLst>
              <a:ext uri="{FF2B5EF4-FFF2-40B4-BE49-F238E27FC236}">
                <a16:creationId xmlns:a16="http://schemas.microsoft.com/office/drawing/2014/main" id="{BD1267C8-DE37-8D9C-6596-D398CA5DE6A1}"/>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25761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DDD3-4552-034C-F431-B818877F7751}"/>
              </a:ext>
            </a:extLst>
          </p:cNvPr>
          <p:cNvSpPr>
            <a:spLocks noGrp="1"/>
          </p:cNvSpPr>
          <p:nvPr>
            <p:ph type="title"/>
          </p:nvPr>
        </p:nvSpPr>
        <p:spPr/>
        <p:txBody>
          <a:bodyPr/>
          <a:lstStyle/>
          <a:p>
            <a:r>
              <a:rPr lang="en-US" dirty="0"/>
              <a:t>Modes of discharging the surety </a:t>
            </a:r>
            <a:endParaRPr lang="en-IN" dirty="0"/>
          </a:p>
        </p:txBody>
      </p:sp>
      <p:sp>
        <p:nvSpPr>
          <p:cNvPr id="3" name="Content Placeholder 2">
            <a:extLst>
              <a:ext uri="{FF2B5EF4-FFF2-40B4-BE49-F238E27FC236}">
                <a16:creationId xmlns:a16="http://schemas.microsoft.com/office/drawing/2014/main" id="{E70785EE-E911-29B9-F07D-6DFDACEBD3D9}"/>
              </a:ext>
            </a:extLst>
          </p:cNvPr>
          <p:cNvSpPr>
            <a:spLocks noGrp="1"/>
          </p:cNvSpPr>
          <p:nvPr>
            <p:ph idx="1"/>
          </p:nvPr>
        </p:nvSpPr>
        <p:spPr/>
        <p:txBody>
          <a:bodyPr>
            <a:normAutofit fontScale="85000" lnSpcReduction="10000"/>
          </a:bodyPr>
          <a:lstStyle/>
          <a:p>
            <a:r>
              <a:rPr lang="en-US" dirty="0"/>
              <a:t>By notice of revocation [Section 130] </a:t>
            </a:r>
          </a:p>
          <a:p>
            <a:r>
              <a:rPr lang="en-US" dirty="0"/>
              <a:t>By the death of surety [Section 131]</a:t>
            </a:r>
          </a:p>
          <a:p>
            <a:r>
              <a:rPr lang="en-US" dirty="0"/>
              <a:t>Novation [Section 62] </a:t>
            </a:r>
          </a:p>
          <a:p>
            <a:r>
              <a:rPr lang="en-US" dirty="0"/>
              <a:t>Variance in terms of contract [Section 133] </a:t>
            </a:r>
          </a:p>
          <a:p>
            <a:r>
              <a:rPr lang="en-US" dirty="0"/>
              <a:t>Release or discharge of principal debtor [Section 134] </a:t>
            </a:r>
          </a:p>
          <a:p>
            <a:r>
              <a:rPr lang="en-US" dirty="0"/>
              <a:t>When the creditors enter into an arrangement with the principal debtor [Section 135] </a:t>
            </a:r>
          </a:p>
          <a:p>
            <a:r>
              <a:rPr lang="en-US" dirty="0"/>
              <a:t>Creditor's act or omission impairing surety's eventual remedy [Section 139]</a:t>
            </a:r>
          </a:p>
          <a:p>
            <a:r>
              <a:rPr lang="en-US" dirty="0"/>
              <a:t>Loss of security [Section 141]</a:t>
            </a:r>
            <a:endParaRPr lang="en-IN" dirty="0"/>
          </a:p>
        </p:txBody>
      </p:sp>
      <p:sp>
        <p:nvSpPr>
          <p:cNvPr id="4" name="Footer Placeholder 3">
            <a:extLst>
              <a:ext uri="{FF2B5EF4-FFF2-40B4-BE49-F238E27FC236}">
                <a16:creationId xmlns:a16="http://schemas.microsoft.com/office/drawing/2014/main" id="{9C50ED15-9500-D0A7-3DBB-FB57EB0463C1}"/>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216922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6CBE9D-633B-6D83-75B0-6C55A82F5EB0}"/>
              </a:ext>
            </a:extLst>
          </p:cNvPr>
          <p:cNvSpPr>
            <a:spLocks noGrp="1"/>
          </p:cNvSpPr>
          <p:nvPr>
            <p:ph type="ftr" sz="quarter" idx="11"/>
          </p:nvPr>
        </p:nvSpPr>
        <p:spPr/>
        <p:txBody>
          <a:bodyPr/>
          <a:lstStyle/>
          <a:p>
            <a:r>
              <a:rPr lang="en-IN"/>
              <a:t>SAMIUDDIN __CONTRACT II</a:t>
            </a:r>
          </a:p>
        </p:txBody>
      </p:sp>
      <p:sp>
        <p:nvSpPr>
          <p:cNvPr id="4" name="TextBox 3">
            <a:extLst>
              <a:ext uri="{FF2B5EF4-FFF2-40B4-BE49-F238E27FC236}">
                <a16:creationId xmlns:a16="http://schemas.microsoft.com/office/drawing/2014/main" id="{56AD386A-7BEB-35D5-DF86-847D5F3A9058}"/>
              </a:ext>
            </a:extLst>
          </p:cNvPr>
          <p:cNvSpPr txBox="1"/>
          <p:nvPr/>
        </p:nvSpPr>
        <p:spPr>
          <a:xfrm>
            <a:off x="1056443" y="840666"/>
            <a:ext cx="10022889" cy="4524315"/>
          </a:xfrm>
          <a:prstGeom prst="rect">
            <a:avLst/>
          </a:prstGeom>
          <a:noFill/>
        </p:spPr>
        <p:txBody>
          <a:bodyPr wrap="square">
            <a:spAutoFit/>
          </a:bodyPr>
          <a:lstStyle/>
          <a:p>
            <a:pPr marL="285750" indent="-285750">
              <a:buFont typeface="Arial" panose="020B0604020202020204" pitchFamily="34" charset="0"/>
              <a:buChar char="•"/>
            </a:pPr>
            <a:r>
              <a:rPr lang="en-US" b="1" dirty="0"/>
              <a:t>By Novation </a:t>
            </a:r>
            <a:r>
              <a:rPr lang="en-US" dirty="0"/>
              <a:t>[SECTION 62] </a:t>
            </a:r>
          </a:p>
          <a:p>
            <a:r>
              <a:rPr lang="en-US" dirty="0"/>
              <a:t>A contract of guarantee is said to be discharged by novation when a fresh contract is entered into either between the same parties or between other parties, the consideration being the mutual discharge of the old contract. The original contract of guarantee comes to an end and the surety under original contract is discharged.</a:t>
            </a:r>
          </a:p>
          <a:p>
            <a:pPr marL="285750" indent="-285750">
              <a:buFont typeface="Arial" panose="020B0604020202020204" pitchFamily="34" charset="0"/>
              <a:buChar char="•"/>
            </a:pPr>
            <a:r>
              <a:rPr lang="en-US" b="1" dirty="0"/>
              <a:t>By Variance In Terms Of Contract </a:t>
            </a:r>
            <a:r>
              <a:rPr lang="en-US" dirty="0"/>
              <a:t>[Section 133] </a:t>
            </a:r>
          </a:p>
          <a:p>
            <a:r>
              <a:rPr lang="en-US" dirty="0"/>
              <a:t>Any variance, made without the surety's consent, in the terms of the contract between the principal debtor and the creditor, discharges the surety as to transactions subsequent to the variance.</a:t>
            </a:r>
          </a:p>
          <a:p>
            <a:pPr marL="285750" indent="-285750">
              <a:buFont typeface="Arial" panose="020B0604020202020204" pitchFamily="34" charset="0"/>
              <a:buChar char="•"/>
            </a:pPr>
            <a:r>
              <a:rPr lang="en-US" b="1" dirty="0"/>
              <a:t>By Release Or Discharge Of Principal Debtor </a:t>
            </a:r>
            <a:r>
              <a:rPr lang="en-US" dirty="0"/>
              <a:t>[SECTION 134] </a:t>
            </a:r>
          </a:p>
          <a:p>
            <a:r>
              <a:rPr lang="en-US" dirty="0"/>
              <a:t>The surety is discharged by any contract between the creditor and the principal debtor, by which the principal debtor is released, or by any act or omissions of the creditor, the legal consequence of which is the discharge of the principal debtor. .</a:t>
            </a:r>
          </a:p>
          <a:p>
            <a:pPr marL="285750" indent="-285750">
              <a:buFont typeface="Arial" panose="020B0604020202020204" pitchFamily="34" charset="0"/>
              <a:buChar char="•"/>
            </a:pPr>
            <a:r>
              <a:rPr lang="en-US" b="1" dirty="0"/>
              <a:t>By Arrangement </a:t>
            </a:r>
            <a:r>
              <a:rPr lang="en-US" dirty="0"/>
              <a:t>[SECTION 135] </a:t>
            </a:r>
          </a:p>
          <a:p>
            <a:r>
              <a:rPr lang="en-US" dirty="0"/>
              <a:t>A contract between the creditor and principal debtor, by which the creditor makes a composition with, or promises to give time to, or not to sue the principal debtor, discharges the surety, unless the surety assents to such contract.</a:t>
            </a:r>
          </a:p>
        </p:txBody>
      </p:sp>
    </p:spTree>
    <p:extLst>
      <p:ext uri="{BB962C8B-B14F-4D97-AF65-F5344CB8AC3E}">
        <p14:creationId xmlns:p14="http://schemas.microsoft.com/office/powerpoint/2010/main" val="262863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2BBBFF-D9DF-20F3-7CD3-10B2233C3ABE}"/>
              </a:ext>
            </a:extLst>
          </p:cNvPr>
          <p:cNvSpPr>
            <a:spLocks noGrp="1"/>
          </p:cNvSpPr>
          <p:nvPr>
            <p:ph type="ftr" sz="quarter" idx="11"/>
          </p:nvPr>
        </p:nvSpPr>
        <p:spPr/>
        <p:txBody>
          <a:bodyPr/>
          <a:lstStyle/>
          <a:p>
            <a:r>
              <a:rPr lang="en-IN"/>
              <a:t>SAMIUDDIN __CONTRACT II</a:t>
            </a:r>
          </a:p>
        </p:txBody>
      </p:sp>
      <p:sp>
        <p:nvSpPr>
          <p:cNvPr id="4" name="TextBox 3">
            <a:extLst>
              <a:ext uri="{FF2B5EF4-FFF2-40B4-BE49-F238E27FC236}">
                <a16:creationId xmlns:a16="http://schemas.microsoft.com/office/drawing/2014/main" id="{47E4F68C-1A0E-A3A7-ED42-9205B2B10F7A}"/>
              </a:ext>
            </a:extLst>
          </p:cNvPr>
          <p:cNvSpPr txBox="1"/>
          <p:nvPr/>
        </p:nvSpPr>
        <p:spPr>
          <a:xfrm>
            <a:off x="1091954" y="709292"/>
            <a:ext cx="10031766" cy="4801314"/>
          </a:xfrm>
          <a:prstGeom prst="rect">
            <a:avLst/>
          </a:prstGeom>
          <a:noFill/>
        </p:spPr>
        <p:txBody>
          <a:bodyPr wrap="square">
            <a:spAutoFit/>
          </a:bodyPr>
          <a:lstStyle/>
          <a:p>
            <a:pPr marL="285750" indent="-285750">
              <a:buFont typeface="Arial" panose="020B0604020202020204" pitchFamily="34" charset="0"/>
              <a:buChar char="•"/>
            </a:pPr>
            <a:r>
              <a:rPr lang="en-US" b="1" dirty="0"/>
              <a:t>By Creditor's Act or Omission Impairing Surety's Eventual Remedy [Section139]</a:t>
            </a:r>
          </a:p>
          <a:p>
            <a:r>
              <a:rPr lang="en-US" dirty="0"/>
              <a:t>If a creditor does any act which is inconsistent with the rights of the surety, or omits to do an act which is his duty to the surety requires him to do, and the eventual remedy of the surety himself against the principal debtor is thereby impaired, the surety is discharged. </a:t>
            </a:r>
            <a:endParaRPr lang="en-US" b="1" dirty="0"/>
          </a:p>
          <a:p>
            <a:pPr marL="285750" indent="-285750">
              <a:buFont typeface="Arial" panose="020B0604020202020204" pitchFamily="34" charset="0"/>
              <a:buChar char="•"/>
            </a:pPr>
            <a:r>
              <a:rPr lang="en-US" b="1" dirty="0"/>
              <a:t>Loss of Security </a:t>
            </a:r>
            <a:r>
              <a:rPr lang="en-US" dirty="0"/>
              <a:t>[Section 141] </a:t>
            </a:r>
          </a:p>
          <a:p>
            <a:r>
              <a:rPr lang="en-US" dirty="0"/>
              <a:t>If the creditor loses, or without the consent of the surety, parts with security given to him, the surety is discharged from liability to the extent of the value of security.</a:t>
            </a:r>
          </a:p>
          <a:p>
            <a:endParaRPr lang="en-US" dirty="0"/>
          </a:p>
          <a:p>
            <a:endParaRPr lang="en-US" b="1" dirty="0"/>
          </a:p>
          <a:p>
            <a:pPr marL="285750" indent="-285750">
              <a:buFont typeface="Arial" panose="020B0604020202020204" pitchFamily="34" charset="0"/>
              <a:buChar char="•"/>
            </a:pPr>
            <a:r>
              <a:rPr lang="en-US" b="1" dirty="0"/>
              <a:t>CASES WHERE SURETY IS DISCHARGED </a:t>
            </a:r>
          </a:p>
          <a:p>
            <a:r>
              <a:rPr lang="en-US" dirty="0"/>
              <a:t>(</a:t>
            </a:r>
            <a:r>
              <a:rPr lang="en-US" dirty="0" err="1"/>
              <a:t>i</a:t>
            </a:r>
            <a:r>
              <a:rPr lang="en-US" dirty="0"/>
              <a:t>) Where a contract to give time to the principal debtor is made by the creditor with a third person, and not with the principal debtor, the surety is not discharged.</a:t>
            </a:r>
          </a:p>
          <a:p>
            <a:r>
              <a:rPr lang="en-US" dirty="0"/>
              <a:t>(ii) Mere forbearance on the part of the creditor to sue the principal debtor or to enforce any other remedy against him, does not, in the absence of any provision in the guarantee to the contrary, discharge the surety.</a:t>
            </a:r>
          </a:p>
          <a:p>
            <a:r>
              <a:rPr lang="en-US" dirty="0"/>
              <a:t>(iii) Where there are co-sureties, the release by the creditor of one of them does not discharge the other nor does it free the surety so released from his responsibility to the other sureties. [Section 138]</a:t>
            </a:r>
          </a:p>
          <a:p>
            <a:endParaRPr lang="en-IN" b="1" dirty="0"/>
          </a:p>
        </p:txBody>
      </p:sp>
    </p:spTree>
    <p:extLst>
      <p:ext uri="{BB962C8B-B14F-4D97-AF65-F5344CB8AC3E}">
        <p14:creationId xmlns:p14="http://schemas.microsoft.com/office/powerpoint/2010/main" val="4686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FBB1-FF53-7D28-4DF5-F0980EBE0B8A}"/>
              </a:ext>
            </a:extLst>
          </p:cNvPr>
          <p:cNvSpPr>
            <a:spLocks noGrp="1"/>
          </p:cNvSpPr>
          <p:nvPr>
            <p:ph type="title"/>
          </p:nvPr>
        </p:nvSpPr>
        <p:spPr/>
        <p:txBody>
          <a:bodyPr/>
          <a:lstStyle/>
          <a:p>
            <a:r>
              <a:rPr lang="en-IN" dirty="0"/>
              <a:t>INVALIDATION OF CONTRACT </a:t>
            </a:r>
          </a:p>
        </p:txBody>
      </p:sp>
      <p:sp>
        <p:nvSpPr>
          <p:cNvPr id="3" name="Content Placeholder 2">
            <a:extLst>
              <a:ext uri="{FF2B5EF4-FFF2-40B4-BE49-F238E27FC236}">
                <a16:creationId xmlns:a16="http://schemas.microsoft.com/office/drawing/2014/main" id="{43B67AFD-E7BF-B51F-41DE-70BFB661CBB5}"/>
              </a:ext>
            </a:extLst>
          </p:cNvPr>
          <p:cNvSpPr>
            <a:spLocks noGrp="1"/>
          </p:cNvSpPr>
          <p:nvPr>
            <p:ph idx="1"/>
          </p:nvPr>
        </p:nvSpPr>
        <p:spPr/>
        <p:txBody>
          <a:bodyPr>
            <a:normAutofit fontScale="85000" lnSpcReduction="10000"/>
          </a:bodyPr>
          <a:lstStyle/>
          <a:p>
            <a:r>
              <a:rPr lang="en-US" b="1" dirty="0"/>
              <a:t>Guarantee Obtained by Misrepresentation [Section 142] </a:t>
            </a:r>
          </a:p>
          <a:p>
            <a:pPr marL="0" indent="0">
              <a:buNone/>
            </a:pPr>
            <a:r>
              <a:rPr lang="en-US" dirty="0"/>
              <a:t>Any guarantee which has been obtained by means of misrepresentation made by a creditor or with his knowledge and assent, concerning a material part of the transaction, is invalid. </a:t>
            </a:r>
          </a:p>
          <a:p>
            <a:r>
              <a:rPr lang="en-US" b="1" dirty="0"/>
              <a:t>Guarantee Obtained by Concealment [Section 143] </a:t>
            </a:r>
          </a:p>
          <a:p>
            <a:pPr marL="0" indent="0">
              <a:buNone/>
            </a:pPr>
            <a:r>
              <a:rPr lang="en-US" dirty="0"/>
              <a:t>Any guarantee which a creditor has obtained by means of keeping silence to material circumstances is invalid</a:t>
            </a:r>
          </a:p>
          <a:p>
            <a:r>
              <a:rPr lang="en-US" b="1" dirty="0"/>
              <a:t>Failure of Co-surety to Join a Surety [Section 144] </a:t>
            </a:r>
          </a:p>
          <a:p>
            <a:pPr marL="0" indent="0">
              <a:buNone/>
            </a:pPr>
            <a:r>
              <a:rPr lang="en-US" dirty="0"/>
              <a:t>Where a person gives a guarantee upon a contract that a creditor shall not act upon it until another person has joined in it as co-surety </a:t>
            </a:r>
            <a:endParaRPr lang="en-IN" dirty="0"/>
          </a:p>
        </p:txBody>
      </p:sp>
      <p:sp>
        <p:nvSpPr>
          <p:cNvPr id="4" name="Footer Placeholder 3">
            <a:extLst>
              <a:ext uri="{FF2B5EF4-FFF2-40B4-BE49-F238E27FC236}">
                <a16:creationId xmlns:a16="http://schemas.microsoft.com/office/drawing/2014/main" id="{BB5D5A7B-78EC-2D44-F2DC-1CDBD86070D8}"/>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204061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E113-ABC9-FEEE-A49B-760A1FB8A4FC}"/>
              </a:ext>
            </a:extLst>
          </p:cNvPr>
          <p:cNvSpPr>
            <a:spLocks noGrp="1"/>
          </p:cNvSpPr>
          <p:nvPr>
            <p:ph type="title"/>
          </p:nvPr>
        </p:nvSpPr>
        <p:spPr/>
        <p:txBody>
          <a:bodyPr/>
          <a:lstStyle/>
          <a:p>
            <a:r>
              <a:rPr lang="en-IN" dirty="0"/>
              <a:t>Rights of a surety</a:t>
            </a:r>
          </a:p>
        </p:txBody>
      </p:sp>
      <p:sp>
        <p:nvSpPr>
          <p:cNvPr id="3" name="Content Placeholder 2">
            <a:extLst>
              <a:ext uri="{FF2B5EF4-FFF2-40B4-BE49-F238E27FC236}">
                <a16:creationId xmlns:a16="http://schemas.microsoft.com/office/drawing/2014/main" id="{E7CFBCD0-9ABA-447F-EA4D-2EBECC41DFAC}"/>
              </a:ext>
            </a:extLst>
          </p:cNvPr>
          <p:cNvSpPr>
            <a:spLocks noGrp="1"/>
          </p:cNvSpPr>
          <p:nvPr>
            <p:ph idx="1"/>
          </p:nvPr>
        </p:nvSpPr>
        <p:spPr/>
        <p:txBody>
          <a:bodyPr/>
          <a:lstStyle/>
          <a:p>
            <a:r>
              <a:rPr lang="en-US" dirty="0"/>
              <a:t>Rights against the creditor, </a:t>
            </a:r>
          </a:p>
          <a:p>
            <a:r>
              <a:rPr lang="en-US" dirty="0"/>
              <a:t>Rights against the principal debtor, </a:t>
            </a:r>
          </a:p>
          <a:p>
            <a:r>
              <a:rPr lang="en-US" dirty="0"/>
              <a:t>Rights against co-sureties</a:t>
            </a:r>
          </a:p>
          <a:p>
            <a:pPr marL="0" indent="0">
              <a:buNone/>
            </a:pPr>
            <a:endParaRPr lang="en-US" dirty="0"/>
          </a:p>
        </p:txBody>
      </p:sp>
      <p:sp>
        <p:nvSpPr>
          <p:cNvPr id="4" name="Footer Placeholder 3">
            <a:extLst>
              <a:ext uri="{FF2B5EF4-FFF2-40B4-BE49-F238E27FC236}">
                <a16:creationId xmlns:a16="http://schemas.microsoft.com/office/drawing/2014/main" id="{3E9FB27C-4391-FED0-00F0-A317B019E73F}"/>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3444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55EF1-6B87-6C40-73B4-9D4AB70706D6}"/>
              </a:ext>
            </a:extLst>
          </p:cNvPr>
          <p:cNvSpPr>
            <a:spLocks noGrp="1"/>
          </p:cNvSpPr>
          <p:nvPr>
            <p:ph type="title"/>
          </p:nvPr>
        </p:nvSpPr>
        <p:spPr/>
        <p:txBody>
          <a:bodyPr>
            <a:normAutofit fontScale="90000"/>
          </a:bodyPr>
          <a:lstStyle/>
          <a:p>
            <a:r>
              <a:rPr lang="en-IN" dirty="0"/>
              <a:t>DIFFERENCE BETWEEN INDEMNITY &amp; GUARANTEE</a:t>
            </a:r>
          </a:p>
        </p:txBody>
      </p:sp>
      <p:sp>
        <p:nvSpPr>
          <p:cNvPr id="6" name="Text Placeholder 5">
            <a:extLst>
              <a:ext uri="{FF2B5EF4-FFF2-40B4-BE49-F238E27FC236}">
                <a16:creationId xmlns:a16="http://schemas.microsoft.com/office/drawing/2014/main" id="{868E6ED6-15EF-F009-192A-E1C07C907C72}"/>
              </a:ext>
            </a:extLst>
          </p:cNvPr>
          <p:cNvSpPr>
            <a:spLocks noGrp="1"/>
          </p:cNvSpPr>
          <p:nvPr>
            <p:ph type="body" idx="1"/>
          </p:nvPr>
        </p:nvSpPr>
        <p:spPr>
          <a:xfrm>
            <a:off x="1295400" y="2658533"/>
            <a:ext cx="4718304" cy="355518"/>
          </a:xfrm>
        </p:spPr>
        <p:txBody>
          <a:bodyPr/>
          <a:lstStyle/>
          <a:p>
            <a:r>
              <a:rPr lang="en-IN" dirty="0"/>
              <a:t>INDEMNITY</a:t>
            </a:r>
          </a:p>
        </p:txBody>
      </p:sp>
      <p:sp>
        <p:nvSpPr>
          <p:cNvPr id="7" name="Content Placeholder 6">
            <a:extLst>
              <a:ext uri="{FF2B5EF4-FFF2-40B4-BE49-F238E27FC236}">
                <a16:creationId xmlns:a16="http://schemas.microsoft.com/office/drawing/2014/main" id="{444CFCA3-0CFF-A116-ED33-A23280240647}"/>
              </a:ext>
            </a:extLst>
          </p:cNvPr>
          <p:cNvSpPr>
            <a:spLocks noGrp="1"/>
          </p:cNvSpPr>
          <p:nvPr>
            <p:ph sz="half" idx="2"/>
          </p:nvPr>
        </p:nvSpPr>
        <p:spPr>
          <a:xfrm>
            <a:off x="1295400" y="3107184"/>
            <a:ext cx="4718304" cy="2768683"/>
          </a:xfrm>
        </p:spPr>
        <p:txBody>
          <a:bodyPr>
            <a:normAutofit fontScale="55000" lnSpcReduction="20000"/>
          </a:bodyPr>
          <a:lstStyle/>
          <a:p>
            <a:r>
              <a:rPr lang="en-US" dirty="0"/>
              <a:t>In indemnity there are two, one who is indemnified and the other indemnifier. </a:t>
            </a:r>
          </a:p>
          <a:p>
            <a:r>
              <a:rPr lang="en-US" dirty="0"/>
              <a:t>It consists of only one contract under which indemnifier promises to pay in the event of certain loss. </a:t>
            </a:r>
          </a:p>
          <a:p>
            <a:r>
              <a:rPr lang="en-US" dirty="0"/>
              <a:t>The contract of indemnity is made to protect the promise against some l</a:t>
            </a:r>
            <a:r>
              <a:rPr lang="en-IN" dirty="0" err="1"/>
              <a:t>ikely</a:t>
            </a:r>
            <a:r>
              <a:rPr lang="en-IN" dirty="0"/>
              <a:t> loss. </a:t>
            </a:r>
          </a:p>
          <a:p>
            <a:r>
              <a:rPr lang="en-US" dirty="0"/>
              <a:t>The liability of the indemnifier in a contract of indemnity is a primary one.</a:t>
            </a:r>
          </a:p>
          <a:p>
            <a:r>
              <a:rPr lang="en-US" dirty="0"/>
              <a:t>The liability arises only on the happening of a contingency. </a:t>
            </a:r>
          </a:p>
          <a:p>
            <a:r>
              <a:rPr lang="en-US" dirty="0"/>
              <a:t>The indemnifier cannot sue a third party in his own name because of absence of privity of contract between him and a third party. He can sue the third party in his own name if there in an assignment in his </a:t>
            </a:r>
            <a:r>
              <a:rPr lang="en-US" dirty="0" err="1"/>
              <a:t>favour</a:t>
            </a:r>
            <a:r>
              <a:rPr lang="en-US" dirty="0"/>
              <a:t>. </a:t>
            </a:r>
            <a:endParaRPr lang="en-IN" dirty="0"/>
          </a:p>
        </p:txBody>
      </p:sp>
      <p:sp>
        <p:nvSpPr>
          <p:cNvPr id="8" name="Text Placeholder 7">
            <a:extLst>
              <a:ext uri="{FF2B5EF4-FFF2-40B4-BE49-F238E27FC236}">
                <a16:creationId xmlns:a16="http://schemas.microsoft.com/office/drawing/2014/main" id="{17540922-495D-7F27-5533-0BA483CEE619}"/>
              </a:ext>
            </a:extLst>
          </p:cNvPr>
          <p:cNvSpPr>
            <a:spLocks noGrp="1"/>
          </p:cNvSpPr>
          <p:nvPr>
            <p:ph type="body" sz="quarter" idx="3"/>
          </p:nvPr>
        </p:nvSpPr>
        <p:spPr>
          <a:xfrm>
            <a:off x="6180670" y="2658533"/>
            <a:ext cx="4718304" cy="377630"/>
          </a:xfrm>
        </p:spPr>
        <p:txBody>
          <a:bodyPr/>
          <a:lstStyle/>
          <a:p>
            <a:r>
              <a:rPr lang="en-IN" dirty="0"/>
              <a:t>GUARANTEE</a:t>
            </a:r>
          </a:p>
        </p:txBody>
      </p:sp>
      <p:sp>
        <p:nvSpPr>
          <p:cNvPr id="9" name="Content Placeholder 8">
            <a:extLst>
              <a:ext uri="{FF2B5EF4-FFF2-40B4-BE49-F238E27FC236}">
                <a16:creationId xmlns:a16="http://schemas.microsoft.com/office/drawing/2014/main" id="{073B50CB-5283-9415-5AD2-62328CFDEB37}"/>
              </a:ext>
            </a:extLst>
          </p:cNvPr>
          <p:cNvSpPr>
            <a:spLocks noGrp="1"/>
          </p:cNvSpPr>
          <p:nvPr>
            <p:ph sz="quarter" idx="4"/>
          </p:nvPr>
        </p:nvSpPr>
        <p:spPr/>
        <p:txBody>
          <a:bodyPr>
            <a:normAutofit fontScale="55000" lnSpcReduction="20000"/>
          </a:bodyPr>
          <a:lstStyle/>
          <a:p>
            <a:r>
              <a:rPr lang="en-US" dirty="0"/>
              <a:t>There are three parties, Principal debtor, surety and the Creditor. </a:t>
            </a:r>
          </a:p>
          <a:p>
            <a:r>
              <a:rPr lang="en-US" dirty="0"/>
              <a:t>There are three contracts between surety, principal debtor and creditor. </a:t>
            </a:r>
          </a:p>
          <a:p>
            <a:r>
              <a:rPr lang="en-US" dirty="0"/>
              <a:t>The object of contract of guarantee is the security of the creditor. </a:t>
            </a:r>
          </a:p>
          <a:p>
            <a:r>
              <a:rPr lang="en-US" dirty="0"/>
              <a:t>In guarantee the liability of surety is only a secondary, when principal debtor default. </a:t>
            </a:r>
          </a:p>
          <a:p>
            <a:r>
              <a:rPr lang="en-US" dirty="0"/>
              <a:t>The liability arises only on the nonperformance of an existing promise or non-payment of an existing debt. </a:t>
            </a:r>
          </a:p>
          <a:p>
            <a:r>
              <a:rPr lang="en-US" dirty="0"/>
              <a:t>A surety, on discharging the debt of principal debtor, can sue 'the principal debtor in his own</a:t>
            </a:r>
            <a:endParaRPr lang="en-IN" dirty="0"/>
          </a:p>
        </p:txBody>
      </p:sp>
      <p:sp>
        <p:nvSpPr>
          <p:cNvPr id="2" name="Footer Placeholder 1">
            <a:extLst>
              <a:ext uri="{FF2B5EF4-FFF2-40B4-BE49-F238E27FC236}">
                <a16:creationId xmlns:a16="http://schemas.microsoft.com/office/drawing/2014/main" id="{A613A905-2E8E-3247-CBCE-B978CD7CB4DA}"/>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15244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D88A-BDFB-46E5-7C02-3F415FA920E7}"/>
              </a:ext>
            </a:extLst>
          </p:cNvPr>
          <p:cNvSpPr>
            <a:spLocks noGrp="1"/>
          </p:cNvSpPr>
          <p:nvPr>
            <p:ph type="title"/>
          </p:nvPr>
        </p:nvSpPr>
        <p:spPr/>
        <p:txBody>
          <a:bodyPr/>
          <a:lstStyle/>
          <a:p>
            <a:r>
              <a:rPr lang="en-IN" dirty="0"/>
              <a:t>CONTRACT OF INDEMNITY</a:t>
            </a:r>
          </a:p>
        </p:txBody>
      </p:sp>
      <p:sp>
        <p:nvSpPr>
          <p:cNvPr id="3" name="Content Placeholder 2">
            <a:extLst>
              <a:ext uri="{FF2B5EF4-FFF2-40B4-BE49-F238E27FC236}">
                <a16:creationId xmlns:a16="http://schemas.microsoft.com/office/drawing/2014/main" id="{36D097FA-3C34-14A1-77E6-E2F6B79C3A5C}"/>
              </a:ext>
            </a:extLst>
          </p:cNvPr>
          <p:cNvSpPr>
            <a:spLocks noGrp="1"/>
          </p:cNvSpPr>
          <p:nvPr>
            <p:ph idx="1"/>
          </p:nvPr>
        </p:nvSpPr>
        <p:spPr/>
        <p:txBody>
          <a:bodyPr>
            <a:normAutofit fontScale="92500"/>
          </a:bodyPr>
          <a:lstStyle/>
          <a:p>
            <a:r>
              <a:rPr lang="en-US" dirty="0"/>
              <a:t>S. 124</a:t>
            </a:r>
          </a:p>
          <a:p>
            <a:r>
              <a:rPr lang="en-IN" dirty="0"/>
              <a:t>“Security against loss”</a:t>
            </a:r>
            <a:endParaRPr lang="en-US" dirty="0"/>
          </a:p>
          <a:p>
            <a:r>
              <a:rPr lang="en-US" dirty="0"/>
              <a:t>Involvement of Human agency</a:t>
            </a:r>
          </a:p>
          <a:p>
            <a:pPr marL="0" indent="0" algn="just">
              <a:buNone/>
            </a:pPr>
            <a:r>
              <a:rPr lang="en-US" dirty="0"/>
              <a:t>A Contract of indemnity is a direct engagement between two parties thereby one promises to save the other harm. It does not deal with those classes of cases where the indemnity arises from loss caused by events or accidents which do not or may not depend on the </a:t>
            </a:r>
            <a:r>
              <a:rPr lang="en-US" b="1" dirty="0"/>
              <a:t>conduct of indemnifier or any other person</a:t>
            </a:r>
            <a:r>
              <a:rPr lang="en-US" dirty="0"/>
              <a:t>. (</a:t>
            </a:r>
            <a:r>
              <a:rPr lang="en-US" b="1" dirty="0"/>
              <a:t>New India Assurance Company Ltd. Vs </a:t>
            </a:r>
            <a:r>
              <a:rPr lang="en-US" b="1" dirty="0" err="1"/>
              <a:t>Kusumanchi</a:t>
            </a:r>
            <a:r>
              <a:rPr lang="en-US" b="1" dirty="0"/>
              <a:t> </a:t>
            </a:r>
            <a:r>
              <a:rPr lang="en-US" b="1" dirty="0" err="1"/>
              <a:t>Kameshwra</a:t>
            </a:r>
            <a:r>
              <a:rPr lang="en-US" b="1" dirty="0"/>
              <a:t> Rao &amp; Others</a:t>
            </a:r>
            <a:r>
              <a:rPr lang="en-US" dirty="0"/>
              <a:t>)</a:t>
            </a:r>
            <a:endParaRPr lang="en-IN" dirty="0"/>
          </a:p>
        </p:txBody>
      </p:sp>
      <p:sp>
        <p:nvSpPr>
          <p:cNvPr id="4" name="Footer Placeholder 3">
            <a:extLst>
              <a:ext uri="{FF2B5EF4-FFF2-40B4-BE49-F238E27FC236}">
                <a16:creationId xmlns:a16="http://schemas.microsoft.com/office/drawing/2014/main" id="{E15B3546-B40E-AE8C-AE5B-218696ABF25B}"/>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33873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F5B0-5C70-BF42-F0A3-8D68A65F5A6B}"/>
              </a:ext>
            </a:extLst>
          </p:cNvPr>
          <p:cNvSpPr>
            <a:spLocks noGrp="1"/>
          </p:cNvSpPr>
          <p:nvPr>
            <p:ph type="title"/>
          </p:nvPr>
        </p:nvSpPr>
        <p:spPr/>
        <p:txBody>
          <a:bodyPr/>
          <a:lstStyle/>
          <a:p>
            <a:r>
              <a:rPr lang="en-US" dirty="0"/>
              <a:t>Rights against the principal debtor</a:t>
            </a:r>
            <a:endParaRPr lang="en-IN" dirty="0"/>
          </a:p>
        </p:txBody>
      </p:sp>
      <p:sp>
        <p:nvSpPr>
          <p:cNvPr id="3" name="Content Placeholder 2">
            <a:extLst>
              <a:ext uri="{FF2B5EF4-FFF2-40B4-BE49-F238E27FC236}">
                <a16:creationId xmlns:a16="http://schemas.microsoft.com/office/drawing/2014/main" id="{97F437B8-C7B1-08E9-E35C-763A0E29DE01}"/>
              </a:ext>
            </a:extLst>
          </p:cNvPr>
          <p:cNvSpPr>
            <a:spLocks noGrp="1"/>
          </p:cNvSpPr>
          <p:nvPr>
            <p:ph idx="1"/>
          </p:nvPr>
        </p:nvSpPr>
        <p:spPr/>
        <p:txBody>
          <a:bodyPr>
            <a:normAutofit fontScale="92500" lnSpcReduction="10000"/>
          </a:bodyPr>
          <a:lstStyle/>
          <a:p>
            <a:r>
              <a:rPr lang="en-US" dirty="0"/>
              <a:t>Right to Subrogation [Section 140]</a:t>
            </a:r>
          </a:p>
          <a:p>
            <a:pPr marL="0" indent="0">
              <a:buNone/>
            </a:pPr>
            <a:r>
              <a:rPr lang="en-US" dirty="0"/>
              <a:t>On payment of the guaranteed debt or performance of the guaranteed duty; the surety acquires all the rights which the creditor had against the principal debtor. Thus, the surety steps into the shoes of creditor. </a:t>
            </a:r>
          </a:p>
          <a:p>
            <a:r>
              <a:rPr lang="en-US" dirty="0"/>
              <a:t>Right to Indemnity [Section 145] </a:t>
            </a:r>
          </a:p>
          <a:p>
            <a:pPr marL="0" indent="0">
              <a:buNone/>
            </a:pPr>
            <a:r>
              <a:rPr lang="en-US" dirty="0"/>
              <a:t>In every contract of guarantee there is an implied promise by the principal debtor to indemnify the surety; and the surety is entitled to recover from the principal debtor whatever sum he has rightfully paid under the guarantee, but not those sums which he had paid wrongfully.</a:t>
            </a:r>
            <a:endParaRPr lang="en-IN" dirty="0"/>
          </a:p>
        </p:txBody>
      </p:sp>
      <p:sp>
        <p:nvSpPr>
          <p:cNvPr id="4" name="Footer Placeholder 3">
            <a:extLst>
              <a:ext uri="{FF2B5EF4-FFF2-40B4-BE49-F238E27FC236}">
                <a16:creationId xmlns:a16="http://schemas.microsoft.com/office/drawing/2014/main" id="{6234E8F1-D328-EE7B-E69F-0E3EC1F5D4C0}"/>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90375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48C1-E829-19B3-0EC7-BD3038215507}"/>
              </a:ext>
            </a:extLst>
          </p:cNvPr>
          <p:cNvSpPr>
            <a:spLocks noGrp="1"/>
          </p:cNvSpPr>
          <p:nvPr>
            <p:ph type="title"/>
          </p:nvPr>
        </p:nvSpPr>
        <p:spPr/>
        <p:txBody>
          <a:bodyPr/>
          <a:lstStyle/>
          <a:p>
            <a:r>
              <a:rPr lang="en-IN" dirty="0"/>
              <a:t>RIGHTS OF AGAINST CREDITOR </a:t>
            </a:r>
          </a:p>
        </p:txBody>
      </p:sp>
      <p:sp>
        <p:nvSpPr>
          <p:cNvPr id="3" name="Content Placeholder 2">
            <a:extLst>
              <a:ext uri="{FF2B5EF4-FFF2-40B4-BE49-F238E27FC236}">
                <a16:creationId xmlns:a16="http://schemas.microsoft.com/office/drawing/2014/main" id="{C3CEE78D-61B5-E5EF-4EDE-B353AFDB95C5}"/>
              </a:ext>
            </a:extLst>
          </p:cNvPr>
          <p:cNvSpPr>
            <a:spLocks noGrp="1"/>
          </p:cNvSpPr>
          <p:nvPr>
            <p:ph idx="1"/>
          </p:nvPr>
        </p:nvSpPr>
        <p:spPr/>
        <p:txBody>
          <a:bodyPr>
            <a:normAutofit fontScale="92500" lnSpcReduction="20000"/>
          </a:bodyPr>
          <a:lstStyle/>
          <a:p>
            <a:r>
              <a:rPr lang="en-US" dirty="0"/>
              <a:t>Right to Securities [Section 141] </a:t>
            </a:r>
          </a:p>
          <a:p>
            <a:pPr marL="0" indent="0">
              <a:buNone/>
            </a:pPr>
            <a:r>
              <a:rPr lang="en-US" dirty="0"/>
              <a:t>A surety is entitled to the benefit of every security which the creditor has against the principal debtor at the time when the contract of suretyship is entered into, whether the surety knows of the existence of such security or not; and if the creditor loses, or, without the consent of the surety, parts, with such security, the surety is discharged to the extent of the value of the security.</a:t>
            </a:r>
          </a:p>
          <a:p>
            <a:r>
              <a:rPr lang="en-US" dirty="0"/>
              <a:t>Right to Claim Set Off </a:t>
            </a:r>
          </a:p>
          <a:p>
            <a:pPr marL="0" indent="0">
              <a:buNone/>
            </a:pPr>
            <a:r>
              <a:rPr lang="en-US" dirty="0"/>
              <a:t>The surety has the right to claim set off or counterclaim, if any, which the principal debtor had against the creditors in case the creditors sues him for payment of liability of principal debtor.</a:t>
            </a:r>
            <a:endParaRPr lang="en-IN" dirty="0"/>
          </a:p>
        </p:txBody>
      </p:sp>
      <p:sp>
        <p:nvSpPr>
          <p:cNvPr id="4" name="Footer Placeholder 3">
            <a:extLst>
              <a:ext uri="{FF2B5EF4-FFF2-40B4-BE49-F238E27FC236}">
                <a16:creationId xmlns:a16="http://schemas.microsoft.com/office/drawing/2014/main" id="{7D87D254-76C2-03CF-0351-7AF2BCE7001B}"/>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244042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764B-6541-B97E-3634-000E76E1F722}"/>
              </a:ext>
            </a:extLst>
          </p:cNvPr>
          <p:cNvSpPr>
            <a:spLocks noGrp="1"/>
          </p:cNvSpPr>
          <p:nvPr>
            <p:ph type="title"/>
          </p:nvPr>
        </p:nvSpPr>
        <p:spPr/>
        <p:txBody>
          <a:bodyPr/>
          <a:lstStyle/>
          <a:p>
            <a:r>
              <a:rPr lang="en-IN" dirty="0"/>
              <a:t>Rights against co-</a:t>
            </a:r>
            <a:r>
              <a:rPr lang="en-IN" dirty="0" err="1"/>
              <a:t>suriteis</a:t>
            </a:r>
            <a:r>
              <a:rPr lang="en-IN" dirty="0"/>
              <a:t> </a:t>
            </a:r>
          </a:p>
        </p:txBody>
      </p:sp>
      <p:sp>
        <p:nvSpPr>
          <p:cNvPr id="3" name="Content Placeholder 2">
            <a:extLst>
              <a:ext uri="{FF2B5EF4-FFF2-40B4-BE49-F238E27FC236}">
                <a16:creationId xmlns:a16="http://schemas.microsoft.com/office/drawing/2014/main" id="{4236B9CC-06DF-75DE-8F0C-E73328263D74}"/>
              </a:ext>
            </a:extLst>
          </p:cNvPr>
          <p:cNvSpPr>
            <a:spLocks noGrp="1"/>
          </p:cNvSpPr>
          <p:nvPr>
            <p:ph idx="1"/>
          </p:nvPr>
        </p:nvSpPr>
        <p:spPr/>
        <p:txBody>
          <a:bodyPr>
            <a:normAutofit fontScale="70000" lnSpcReduction="20000"/>
          </a:bodyPr>
          <a:lstStyle/>
          <a:p>
            <a:pPr marL="0" indent="0">
              <a:buNone/>
            </a:pPr>
            <a:r>
              <a:rPr lang="en-US" dirty="0"/>
              <a:t>Meaning of Co-sureties:- When the same debt or duty is guaranteed by two or more persons, such persons are called as 'co-sureties’ </a:t>
            </a:r>
          </a:p>
          <a:p>
            <a:r>
              <a:rPr lang="en-US" b="1" dirty="0"/>
              <a:t>Co-sureties liable to contribute equally </a:t>
            </a:r>
            <a:r>
              <a:rPr lang="en-US" dirty="0"/>
              <a:t>(Section 146) : </a:t>
            </a:r>
          </a:p>
          <a:p>
            <a:pPr marL="0" indent="0">
              <a:buNone/>
            </a:pPr>
            <a:r>
              <a:rPr lang="en-US" dirty="0"/>
              <a:t>Equality of burden is the basis of Co-suretyship. This is contained in section 146 which states that “when two or more persons are co-sureties for the same debt, or duty, either jointly, or severally and whether under the same or different contracts and whether with or without the knowledge of each other, the co-sureties in the absence of any contract to the contrary, are liable, as between themselves, to pay each an equal share of the whole debt, or of that part of it which remains unpaid by the principal debtor”. </a:t>
            </a:r>
          </a:p>
          <a:p>
            <a:r>
              <a:rPr lang="en-US" b="1" dirty="0"/>
              <a:t>Liability of co-sureties bound in different sums </a:t>
            </a:r>
            <a:r>
              <a:rPr lang="en-US" dirty="0"/>
              <a:t>(Section 147) : </a:t>
            </a:r>
          </a:p>
          <a:p>
            <a:pPr marL="0" indent="0">
              <a:buNone/>
            </a:pPr>
            <a:r>
              <a:rPr lang="en-US" dirty="0"/>
              <a:t>The principal of equal contribution is, however, subject to the maximum limit fixed by a surety to his liability. Co-sureties who are bound in different sums are liable to pay equally as far as the limits of their respective obligations permit. </a:t>
            </a:r>
            <a:endParaRPr lang="en-IN" dirty="0"/>
          </a:p>
        </p:txBody>
      </p:sp>
      <p:sp>
        <p:nvSpPr>
          <p:cNvPr id="4" name="Footer Placeholder 3">
            <a:extLst>
              <a:ext uri="{FF2B5EF4-FFF2-40B4-BE49-F238E27FC236}">
                <a16:creationId xmlns:a16="http://schemas.microsoft.com/office/drawing/2014/main" id="{A7683DB3-72F9-A527-97DA-A60804A59D3C}"/>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52889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91B85C-0891-28A8-17A8-3F8FAB7B96EC}"/>
              </a:ext>
            </a:extLst>
          </p:cNvPr>
          <p:cNvSpPr>
            <a:spLocks noGrp="1"/>
          </p:cNvSpPr>
          <p:nvPr>
            <p:ph type="ftr" sz="quarter" idx="11"/>
          </p:nvPr>
        </p:nvSpPr>
        <p:spPr/>
        <p:txBody>
          <a:bodyPr/>
          <a:lstStyle/>
          <a:p>
            <a:r>
              <a:rPr lang="en-IN"/>
              <a:t>SAMIUDDIN __CONTRACT II</a:t>
            </a:r>
          </a:p>
        </p:txBody>
      </p:sp>
      <p:sp>
        <p:nvSpPr>
          <p:cNvPr id="6" name="TextBox 5">
            <a:extLst>
              <a:ext uri="{FF2B5EF4-FFF2-40B4-BE49-F238E27FC236}">
                <a16:creationId xmlns:a16="http://schemas.microsoft.com/office/drawing/2014/main" id="{3E8043AA-516B-298D-1DB4-22C6404B6A22}"/>
              </a:ext>
            </a:extLst>
          </p:cNvPr>
          <p:cNvSpPr txBox="1"/>
          <p:nvPr/>
        </p:nvSpPr>
        <p:spPr>
          <a:xfrm>
            <a:off x="1142260" y="991586"/>
            <a:ext cx="9907479" cy="3477875"/>
          </a:xfrm>
          <a:prstGeom prst="rect">
            <a:avLst/>
          </a:prstGeom>
          <a:noFill/>
        </p:spPr>
        <p:txBody>
          <a:bodyPr wrap="square">
            <a:spAutoFit/>
          </a:bodyPr>
          <a:lstStyle/>
          <a:p>
            <a:pPr marL="285750" indent="-285750">
              <a:buFont typeface="Arial" panose="020B0604020202020204" pitchFamily="34" charset="0"/>
              <a:buChar char="•"/>
            </a:pPr>
            <a:r>
              <a:rPr lang="en-US" sz="2200" dirty="0"/>
              <a:t>Right to Claim Contribution:- If a co-surety pays more than his proportionate share of liability, he has a right to claim contribution from the other co-surety or co-sureties. </a:t>
            </a:r>
          </a:p>
          <a:p>
            <a:pPr marL="285750" indent="-285750">
              <a:buFont typeface="Arial" panose="020B0604020202020204" pitchFamily="34" charset="0"/>
              <a:buChar char="•"/>
            </a:pPr>
            <a:r>
              <a:rPr lang="en-US" sz="2200" dirty="0"/>
              <a:t>Right to Share the Security:- If a co-surety obtains any security of principal debtor, the other co-surety (or co-sureties) has (or have) a right to share such security. </a:t>
            </a:r>
          </a:p>
          <a:p>
            <a:pPr marL="285750" indent="-285750">
              <a:buFont typeface="Arial" panose="020B0604020202020204" pitchFamily="34" charset="0"/>
              <a:buChar char="•"/>
            </a:pPr>
            <a:r>
              <a:rPr lang="en-US" sz="2200" b="1" dirty="0"/>
              <a:t>Effect of Release of One Co-surety [Section 138] </a:t>
            </a:r>
          </a:p>
          <a:p>
            <a:r>
              <a:rPr lang="en-US" sz="2200" dirty="0"/>
              <a:t>Where there are co-sureties, a release by the creditor of one of them does not discharge the others; neither does it free the surety so released from his responsibility to the other sureties. However, under English law the release of one co-surety shall release all the other co-sureties since the liability of </a:t>
            </a:r>
            <a:r>
              <a:rPr lang="en-US" sz="2200" dirty="0" err="1"/>
              <a:t>cosureties</a:t>
            </a:r>
            <a:r>
              <a:rPr lang="en-US" sz="2200" dirty="0"/>
              <a:t> under English law is only joint and not joint and several.</a:t>
            </a:r>
            <a:endParaRPr lang="en-IN" sz="2200" dirty="0"/>
          </a:p>
        </p:txBody>
      </p:sp>
    </p:spTree>
    <p:extLst>
      <p:ext uri="{BB962C8B-B14F-4D97-AF65-F5344CB8AC3E}">
        <p14:creationId xmlns:p14="http://schemas.microsoft.com/office/powerpoint/2010/main" val="282179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0F3B-41E7-7784-D6C7-A03D5507F782}"/>
              </a:ext>
            </a:extLst>
          </p:cNvPr>
          <p:cNvSpPr>
            <a:spLocks noGrp="1"/>
          </p:cNvSpPr>
          <p:nvPr>
            <p:ph type="title"/>
          </p:nvPr>
        </p:nvSpPr>
        <p:spPr/>
        <p:txBody>
          <a:bodyPr/>
          <a:lstStyle/>
          <a:p>
            <a:r>
              <a:rPr lang="en-IN" dirty="0"/>
              <a:t>ESSENTIAL ELEMENTS</a:t>
            </a:r>
          </a:p>
        </p:txBody>
      </p:sp>
      <p:sp>
        <p:nvSpPr>
          <p:cNvPr id="3" name="Content Placeholder 2">
            <a:extLst>
              <a:ext uri="{FF2B5EF4-FFF2-40B4-BE49-F238E27FC236}">
                <a16:creationId xmlns:a16="http://schemas.microsoft.com/office/drawing/2014/main" id="{655C8DF4-FA4F-C765-A123-5E917755B10D}"/>
              </a:ext>
            </a:extLst>
          </p:cNvPr>
          <p:cNvSpPr>
            <a:spLocks noGrp="1"/>
          </p:cNvSpPr>
          <p:nvPr>
            <p:ph idx="1"/>
          </p:nvPr>
        </p:nvSpPr>
        <p:spPr/>
        <p:txBody>
          <a:bodyPr/>
          <a:lstStyle/>
          <a:p>
            <a:r>
              <a:rPr lang="en-US" dirty="0"/>
              <a:t>There must be a loss. </a:t>
            </a:r>
          </a:p>
          <a:p>
            <a:r>
              <a:rPr lang="en-US" dirty="0"/>
              <a:t>The loss must be caused either by he promisor or by any other person. </a:t>
            </a:r>
          </a:p>
          <a:p>
            <a:r>
              <a:rPr lang="en-US" dirty="0"/>
              <a:t>Indemnifier is liable only for the loss.</a:t>
            </a:r>
            <a:endParaRPr lang="en-IN" dirty="0"/>
          </a:p>
        </p:txBody>
      </p:sp>
      <p:sp>
        <p:nvSpPr>
          <p:cNvPr id="4" name="Footer Placeholder 3">
            <a:extLst>
              <a:ext uri="{FF2B5EF4-FFF2-40B4-BE49-F238E27FC236}">
                <a16:creationId xmlns:a16="http://schemas.microsoft.com/office/drawing/2014/main" id="{E05BD909-5261-8A99-315A-AF5B10F28D65}"/>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81370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088A-E6AE-4C90-93F3-9B4C7F5F2505}"/>
              </a:ext>
            </a:extLst>
          </p:cNvPr>
          <p:cNvSpPr>
            <a:spLocks noGrp="1"/>
          </p:cNvSpPr>
          <p:nvPr>
            <p:ph type="title"/>
          </p:nvPr>
        </p:nvSpPr>
        <p:spPr>
          <a:xfrm>
            <a:off x="1295402" y="982132"/>
            <a:ext cx="9601196" cy="1086365"/>
          </a:xfrm>
        </p:spPr>
        <p:txBody>
          <a:bodyPr>
            <a:normAutofit fontScale="90000"/>
          </a:bodyPr>
          <a:lstStyle/>
          <a:p>
            <a:r>
              <a:rPr lang="en-US" dirty="0"/>
              <a:t>Right of the indemnity holder – (Section 125) </a:t>
            </a:r>
            <a:endParaRPr lang="en-IN" dirty="0"/>
          </a:p>
        </p:txBody>
      </p:sp>
      <p:sp>
        <p:nvSpPr>
          <p:cNvPr id="3" name="Content Placeholder 2">
            <a:extLst>
              <a:ext uri="{FF2B5EF4-FFF2-40B4-BE49-F238E27FC236}">
                <a16:creationId xmlns:a16="http://schemas.microsoft.com/office/drawing/2014/main" id="{D64ED957-0BC0-8620-90C4-7DDEAB1E7FBF}"/>
              </a:ext>
            </a:extLst>
          </p:cNvPr>
          <p:cNvSpPr>
            <a:spLocks noGrp="1"/>
          </p:cNvSpPr>
          <p:nvPr>
            <p:ph idx="1"/>
          </p:nvPr>
        </p:nvSpPr>
        <p:spPr>
          <a:xfrm>
            <a:off x="1295401" y="2414726"/>
            <a:ext cx="9601196" cy="3461142"/>
          </a:xfrm>
        </p:spPr>
        <p:txBody>
          <a:bodyPr>
            <a:normAutofit fontScale="85000" lnSpcReduction="20000"/>
          </a:bodyPr>
          <a:lstStyle/>
          <a:p>
            <a:pPr algn="just"/>
            <a:r>
              <a:rPr lang="en-US" dirty="0"/>
              <a:t>Right to recover damages – he is entitled to recover all damages which he might have been compelled to pay in any suit in respect of any matter covered by the contract. </a:t>
            </a:r>
          </a:p>
          <a:p>
            <a:pPr algn="just"/>
            <a:r>
              <a:rPr lang="en-US" dirty="0"/>
              <a:t>Right to recover costs – He is entitled to recover all costs incidental to the institution and defending of the suit. </a:t>
            </a:r>
          </a:p>
          <a:p>
            <a:pPr algn="just"/>
            <a:r>
              <a:rPr lang="en-US" dirty="0"/>
              <a:t>Right to recover sums paid under compromise – he is entitled to recover all amounts which he had paid under the terms of the compromise of such suit. However, the compensation must not be against the directions of the indemnifier. It must be prudent and authorized by the indemnifier. </a:t>
            </a:r>
          </a:p>
          <a:p>
            <a:pPr algn="just"/>
            <a:r>
              <a:rPr lang="en-US" dirty="0"/>
              <a:t>Right to sue for specific performance – he is entitled to sue for specific performance if he has incurred absolute liability and the contract covers such liability. The </a:t>
            </a:r>
            <a:r>
              <a:rPr lang="en-US" dirty="0" err="1"/>
              <a:t>promisee</a:t>
            </a:r>
            <a:r>
              <a:rPr lang="en-US" dirty="0"/>
              <a:t> in a contract of indemnity, acting within the scope of his authority, is entitled to recover from the promisor-</a:t>
            </a:r>
            <a:endParaRPr lang="en-IN" dirty="0"/>
          </a:p>
        </p:txBody>
      </p:sp>
      <p:sp>
        <p:nvSpPr>
          <p:cNvPr id="4" name="Footer Placeholder 3">
            <a:extLst>
              <a:ext uri="{FF2B5EF4-FFF2-40B4-BE49-F238E27FC236}">
                <a16:creationId xmlns:a16="http://schemas.microsoft.com/office/drawing/2014/main" id="{A2F35550-1EDB-AB03-101F-F3188EFD0382}"/>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424578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D32A-832D-4BF5-BA7C-197D0DF444C0}"/>
              </a:ext>
            </a:extLst>
          </p:cNvPr>
          <p:cNvSpPr>
            <a:spLocks noGrp="1"/>
          </p:cNvSpPr>
          <p:nvPr>
            <p:ph type="title"/>
          </p:nvPr>
        </p:nvSpPr>
        <p:spPr/>
        <p:txBody>
          <a:bodyPr/>
          <a:lstStyle/>
          <a:p>
            <a:r>
              <a:rPr lang="en-IN" dirty="0"/>
              <a:t>CONTRACT OF GUARANTEE</a:t>
            </a:r>
          </a:p>
        </p:txBody>
      </p:sp>
      <p:sp>
        <p:nvSpPr>
          <p:cNvPr id="3" name="Content Placeholder 2">
            <a:extLst>
              <a:ext uri="{FF2B5EF4-FFF2-40B4-BE49-F238E27FC236}">
                <a16:creationId xmlns:a16="http://schemas.microsoft.com/office/drawing/2014/main" id="{AF2E6FFD-B4C9-15CF-CA52-666B915AA3BB}"/>
              </a:ext>
            </a:extLst>
          </p:cNvPr>
          <p:cNvSpPr>
            <a:spLocks noGrp="1"/>
          </p:cNvSpPr>
          <p:nvPr>
            <p:ph idx="1"/>
          </p:nvPr>
        </p:nvSpPr>
        <p:spPr/>
        <p:txBody>
          <a:bodyPr/>
          <a:lstStyle/>
          <a:p>
            <a:pPr marL="0" indent="0">
              <a:buNone/>
            </a:pPr>
            <a:r>
              <a:rPr lang="en-US" dirty="0"/>
              <a:t>A “contract of guarantee ” is a contract to perform the promise, or discharge the liability, of a third person in case of his default. </a:t>
            </a:r>
          </a:p>
          <a:p>
            <a:pPr marL="0" indent="0">
              <a:buNone/>
            </a:pPr>
            <a:r>
              <a:rPr lang="en-US" b="1" dirty="0"/>
              <a:t>PARTIES TO CONTRACT OF GUARANTEE </a:t>
            </a:r>
          </a:p>
          <a:p>
            <a:r>
              <a:rPr lang="en-US" dirty="0"/>
              <a:t>Principle debtor</a:t>
            </a:r>
          </a:p>
          <a:p>
            <a:r>
              <a:rPr lang="en-US" dirty="0"/>
              <a:t>Creditor and </a:t>
            </a:r>
          </a:p>
          <a:p>
            <a:r>
              <a:rPr lang="en-US" dirty="0"/>
              <a:t>Surety.</a:t>
            </a:r>
            <a:endParaRPr lang="en-IN" b="1" dirty="0"/>
          </a:p>
        </p:txBody>
      </p:sp>
      <p:sp>
        <p:nvSpPr>
          <p:cNvPr id="4" name="Footer Placeholder 3">
            <a:extLst>
              <a:ext uri="{FF2B5EF4-FFF2-40B4-BE49-F238E27FC236}">
                <a16:creationId xmlns:a16="http://schemas.microsoft.com/office/drawing/2014/main" id="{BB2C36C9-AAA3-0225-51C3-0D3F45F9ADFF}"/>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281696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E629-391A-2A6D-EBBD-07EB8048FA8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1B70FB-4620-9851-BBF8-009F78D797E7}"/>
              </a:ext>
            </a:extLst>
          </p:cNvPr>
          <p:cNvSpPr>
            <a:spLocks noGrp="1"/>
          </p:cNvSpPr>
          <p:nvPr>
            <p:ph idx="1"/>
          </p:nvPr>
        </p:nvSpPr>
        <p:spPr/>
        <p:txBody>
          <a:bodyPr>
            <a:normAutofit lnSpcReduction="10000"/>
          </a:bodyPr>
          <a:lstStyle/>
          <a:p>
            <a:r>
              <a:rPr lang="en-US" dirty="0"/>
              <a:t>Principal Debtor [Section 126] </a:t>
            </a:r>
          </a:p>
          <a:p>
            <a:pPr marL="0" indent="0">
              <a:buNone/>
            </a:pPr>
            <a:r>
              <a:rPr lang="en-US" dirty="0"/>
              <a:t>The person in respect of whose default the guarantee is given is called the 'Principal debtor’. </a:t>
            </a:r>
          </a:p>
          <a:p>
            <a:pPr>
              <a:buFont typeface="Arial" panose="020B0604020202020204" pitchFamily="34" charset="0"/>
              <a:buChar char="•"/>
            </a:pPr>
            <a:r>
              <a:rPr lang="en-US" dirty="0"/>
              <a:t>Creditor [Section 126]</a:t>
            </a:r>
          </a:p>
          <a:p>
            <a:pPr marL="0" indent="0">
              <a:buNone/>
            </a:pPr>
            <a:r>
              <a:rPr lang="en-US" dirty="0"/>
              <a:t>The person to whom the guarantee is given, is called the 'creditor’.</a:t>
            </a:r>
          </a:p>
          <a:p>
            <a:pPr>
              <a:buFont typeface="Arial" panose="020B0604020202020204" pitchFamily="34" charset="0"/>
              <a:buChar char="•"/>
            </a:pPr>
            <a:r>
              <a:rPr lang="en-IN" dirty="0"/>
              <a:t>Surety [Section 126]</a:t>
            </a:r>
          </a:p>
          <a:p>
            <a:pPr marL="0" indent="0">
              <a:buNone/>
            </a:pPr>
            <a:r>
              <a:rPr lang="en-US" dirty="0"/>
              <a:t>The person who gives the guarantee is called the 'Surety'.</a:t>
            </a:r>
            <a:endParaRPr lang="en-IN" dirty="0"/>
          </a:p>
        </p:txBody>
      </p:sp>
      <p:sp>
        <p:nvSpPr>
          <p:cNvPr id="4" name="Footer Placeholder 3">
            <a:extLst>
              <a:ext uri="{FF2B5EF4-FFF2-40B4-BE49-F238E27FC236}">
                <a16:creationId xmlns:a16="http://schemas.microsoft.com/office/drawing/2014/main" id="{FBCC841D-1381-3E26-6C60-A1C6FC6D2174}"/>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65292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8B6337B-448E-C6C7-64FC-4F82AF79626D}"/>
              </a:ext>
            </a:extLst>
          </p:cNvPr>
          <p:cNvSpPr>
            <a:spLocks noGrp="1"/>
          </p:cNvSpPr>
          <p:nvPr>
            <p:ph idx="1"/>
          </p:nvPr>
        </p:nvSpPr>
        <p:spPr>
          <a:xfrm>
            <a:off x="1295401" y="1979721"/>
            <a:ext cx="9601196" cy="3896148"/>
          </a:xfrm>
        </p:spPr>
        <p:txBody>
          <a:bodyPr/>
          <a:lstStyle/>
          <a:p>
            <a:pPr marL="285750" indent="-285750">
              <a:buFont typeface="Arial" panose="020B0604020202020204" pitchFamily="34" charset="0"/>
              <a:buChar char="•"/>
            </a:pPr>
            <a:r>
              <a:rPr lang="en-US" dirty="0"/>
              <a:t>A guarantee may be either oral or written.</a:t>
            </a:r>
          </a:p>
          <a:p>
            <a:pPr marL="285750" indent="-285750">
              <a:buFont typeface="Arial" panose="020B0604020202020204" pitchFamily="34" charset="0"/>
              <a:buChar char="•"/>
            </a:pPr>
            <a:r>
              <a:rPr lang="en-US" b="1" dirty="0"/>
              <a:t>Consideration for guarantee [Section 127] </a:t>
            </a:r>
          </a:p>
          <a:p>
            <a:pPr marL="0" indent="0">
              <a:buNone/>
            </a:pPr>
            <a:r>
              <a:rPr lang="en-US" dirty="0"/>
              <a:t>As per Section 127 of the Act, “anything done, or any promise made, for the benefit of the principal debtor, may be a sufficient consideration to the surety for giving the guarantee.” </a:t>
            </a:r>
          </a:p>
          <a:p>
            <a:pPr>
              <a:buFont typeface="Arial" panose="020B0604020202020204" pitchFamily="34" charset="0"/>
              <a:buChar char="•"/>
            </a:pPr>
            <a:endParaRPr lang="en-IN" dirty="0"/>
          </a:p>
          <a:p>
            <a:endParaRPr lang="en-IN" dirty="0"/>
          </a:p>
        </p:txBody>
      </p:sp>
      <p:sp>
        <p:nvSpPr>
          <p:cNvPr id="4" name="Footer Placeholder 3">
            <a:extLst>
              <a:ext uri="{FF2B5EF4-FFF2-40B4-BE49-F238E27FC236}">
                <a16:creationId xmlns:a16="http://schemas.microsoft.com/office/drawing/2014/main" id="{C87A85EE-C92A-6CD5-270B-AC8DB54B836B}"/>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87955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34E3-2324-1A09-153A-81ECCFCF1B3C}"/>
              </a:ext>
            </a:extLst>
          </p:cNvPr>
          <p:cNvSpPr>
            <a:spLocks noGrp="1"/>
          </p:cNvSpPr>
          <p:nvPr>
            <p:ph type="title"/>
          </p:nvPr>
        </p:nvSpPr>
        <p:spPr/>
        <p:txBody>
          <a:bodyPr>
            <a:normAutofit fontScale="90000"/>
          </a:bodyPr>
          <a:lstStyle/>
          <a:p>
            <a:r>
              <a:rPr lang="en-US" dirty="0"/>
              <a:t>ESSENTIAL FEATURES OF A CONTRACT OF GUARANTEE </a:t>
            </a:r>
            <a:endParaRPr lang="en-IN" dirty="0"/>
          </a:p>
        </p:txBody>
      </p:sp>
      <p:sp>
        <p:nvSpPr>
          <p:cNvPr id="3" name="Content Placeholder 2">
            <a:extLst>
              <a:ext uri="{FF2B5EF4-FFF2-40B4-BE49-F238E27FC236}">
                <a16:creationId xmlns:a16="http://schemas.microsoft.com/office/drawing/2014/main" id="{041DD2D0-41D9-DBDF-CB59-66AEB88431ED}"/>
              </a:ext>
            </a:extLst>
          </p:cNvPr>
          <p:cNvSpPr>
            <a:spLocks noGrp="1"/>
          </p:cNvSpPr>
          <p:nvPr>
            <p:ph idx="1"/>
          </p:nvPr>
        </p:nvSpPr>
        <p:spPr/>
        <p:txBody>
          <a:bodyPr>
            <a:normAutofit fontScale="92500" lnSpcReduction="10000"/>
          </a:bodyPr>
          <a:lstStyle/>
          <a:p>
            <a:r>
              <a:rPr lang="en-US" dirty="0"/>
              <a:t>All the essentials of a valid contract. </a:t>
            </a:r>
          </a:p>
          <a:p>
            <a:pPr marL="0" indent="0">
              <a:buNone/>
            </a:pPr>
            <a:r>
              <a:rPr lang="en-US" dirty="0"/>
              <a:t>(</a:t>
            </a:r>
            <a:r>
              <a:rPr lang="en-US" dirty="0" err="1"/>
              <a:t>i</a:t>
            </a:r>
            <a:r>
              <a:rPr lang="en-US" dirty="0"/>
              <a:t>)The principal debtor need not be competent to contract. In case the principal debtor is not competent to contract, the surety would be regarded as the principal debtor and would be personally liable to pay. </a:t>
            </a:r>
          </a:p>
          <a:p>
            <a:pPr marL="0" indent="0">
              <a:buNone/>
            </a:pPr>
            <a:r>
              <a:rPr lang="en-US" dirty="0"/>
              <a:t>(ii) Surety need not be benefited. According to Section 127, "Anything done, or any promise made, for the benefit of the principal debtor, may be a sufficient consideration to the surety for giving the guarantee." </a:t>
            </a:r>
          </a:p>
          <a:p>
            <a:pPr marL="0" indent="0">
              <a:buNone/>
            </a:pPr>
            <a:r>
              <a:rPr lang="en-US" dirty="0"/>
              <a:t>(iii) A guarantee need not be in writing. According to Section 126, a guarantee may be either oral or written.</a:t>
            </a:r>
            <a:endParaRPr lang="en-IN" dirty="0"/>
          </a:p>
        </p:txBody>
      </p:sp>
      <p:sp>
        <p:nvSpPr>
          <p:cNvPr id="4" name="Footer Placeholder 3">
            <a:extLst>
              <a:ext uri="{FF2B5EF4-FFF2-40B4-BE49-F238E27FC236}">
                <a16:creationId xmlns:a16="http://schemas.microsoft.com/office/drawing/2014/main" id="{5DA15BEA-7D53-BA17-1B82-ABFDAB5564A5}"/>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301391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A5AC8-E774-0588-4823-93D9D37FBBE5}"/>
              </a:ext>
            </a:extLst>
          </p:cNvPr>
          <p:cNvSpPr>
            <a:spLocks noGrp="1"/>
          </p:cNvSpPr>
          <p:nvPr>
            <p:ph idx="1"/>
          </p:nvPr>
        </p:nvSpPr>
        <p:spPr/>
        <p:txBody>
          <a:bodyPr>
            <a:normAutofit fontScale="70000" lnSpcReduction="20000"/>
          </a:bodyPr>
          <a:lstStyle/>
          <a:p>
            <a:r>
              <a:rPr lang="en-US" dirty="0"/>
              <a:t>Guarantee not to be obtained by misrepresentation [section 142] Any guarantee which has been obtained by means of misrepresentation made by the creditor, or with his knowledge and assent, concerning a material part of the transaction, is invalid. </a:t>
            </a:r>
          </a:p>
          <a:p>
            <a:r>
              <a:rPr lang="en-US" dirty="0"/>
              <a:t>Guarantee not to be obtained by concealment [section 143] Any guarantee which the creditor has obtained by means of keeping silence as to material circumstances is invalid. </a:t>
            </a:r>
          </a:p>
          <a:p>
            <a:r>
              <a:rPr lang="en-US" dirty="0"/>
              <a:t>Tripartite agreement A contract of guarantee is a tripartite agreement between the principal debtor, creditor and surety. There are three contracts as under: </a:t>
            </a:r>
          </a:p>
          <a:p>
            <a:r>
              <a:rPr lang="en-US" dirty="0"/>
              <a:t>(</a:t>
            </a:r>
            <a:r>
              <a:rPr lang="en-US" dirty="0" err="1"/>
              <a:t>i</a:t>
            </a:r>
            <a:r>
              <a:rPr lang="en-US" dirty="0"/>
              <a:t>)Contract between creditor and the principal debtor out of which the guaranteed debt arises. </a:t>
            </a:r>
          </a:p>
          <a:p>
            <a:r>
              <a:rPr lang="en-US" dirty="0"/>
              <a:t>(ii) Contract between surety and the principal debtor by which the principal debtor undertakes to indemnity the surety if surety is required to pay. </a:t>
            </a:r>
          </a:p>
          <a:p>
            <a:r>
              <a:rPr lang="en-US" dirty="0"/>
              <a:t>(iii) Contract between surety and the creditor by which the surety guarantees to pay the principal debtor's debt if the principal debtor fails to pay.</a:t>
            </a:r>
            <a:endParaRPr lang="en-IN" dirty="0"/>
          </a:p>
        </p:txBody>
      </p:sp>
      <p:sp>
        <p:nvSpPr>
          <p:cNvPr id="4" name="Footer Placeholder 3">
            <a:extLst>
              <a:ext uri="{FF2B5EF4-FFF2-40B4-BE49-F238E27FC236}">
                <a16:creationId xmlns:a16="http://schemas.microsoft.com/office/drawing/2014/main" id="{744B891C-125F-64BE-BBE3-4BED3E5F9CC3}"/>
              </a:ext>
            </a:extLst>
          </p:cNvPr>
          <p:cNvSpPr>
            <a:spLocks noGrp="1"/>
          </p:cNvSpPr>
          <p:nvPr>
            <p:ph type="ftr" sz="quarter" idx="11"/>
          </p:nvPr>
        </p:nvSpPr>
        <p:spPr/>
        <p:txBody>
          <a:bodyPr/>
          <a:lstStyle/>
          <a:p>
            <a:r>
              <a:rPr lang="en-IN"/>
              <a:t>SAMIUDDIN __CONTRACT II</a:t>
            </a:r>
          </a:p>
        </p:txBody>
      </p:sp>
    </p:spTree>
    <p:extLst>
      <p:ext uri="{BB962C8B-B14F-4D97-AF65-F5344CB8AC3E}">
        <p14:creationId xmlns:p14="http://schemas.microsoft.com/office/powerpoint/2010/main" val="10607721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95</TotalTime>
  <Words>3075</Words>
  <Application>Microsoft Office PowerPoint</Application>
  <PresentationFormat>Widescreen</PresentationFormat>
  <Paragraphs>166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Times New Roman</vt:lpstr>
      <vt:lpstr>Organic</vt:lpstr>
      <vt:lpstr>CONTRACT OF INDEMNITY &amp; GUARANTEE </vt:lpstr>
      <vt:lpstr>CONTRACT OF INDEMNITY</vt:lpstr>
      <vt:lpstr>ESSENTIAL ELEMENTS</vt:lpstr>
      <vt:lpstr>Right of the indemnity holder – (Section 125) </vt:lpstr>
      <vt:lpstr>CONTRACT OF GUARANTEE</vt:lpstr>
      <vt:lpstr>PowerPoint Presentation</vt:lpstr>
      <vt:lpstr>PowerPoint Presentation</vt:lpstr>
      <vt:lpstr>ESSENTIAL FEATURES OF A CONTRACT OF GUARANTEE </vt:lpstr>
      <vt:lpstr>PowerPoint Presentation</vt:lpstr>
      <vt:lpstr>PowerPoint Presentation</vt:lpstr>
      <vt:lpstr>Nature of surety’s liability [Section 128]</vt:lpstr>
      <vt:lpstr>Important cases on Sureties liability</vt:lpstr>
      <vt:lpstr>Continuing Guarantee </vt:lpstr>
      <vt:lpstr>Modes of discharging the surety </vt:lpstr>
      <vt:lpstr>PowerPoint Presentation</vt:lpstr>
      <vt:lpstr>PowerPoint Presentation</vt:lpstr>
      <vt:lpstr>INVALIDATION OF CONTRACT </vt:lpstr>
      <vt:lpstr>Rights of a surety</vt:lpstr>
      <vt:lpstr>DIFFERENCE BETWEEN INDEMNITY &amp; GUARANTEE</vt:lpstr>
      <vt:lpstr>Rights against the principal debtor</vt:lpstr>
      <vt:lpstr>RIGHTS OF AGAINST CREDITOR </vt:lpstr>
      <vt:lpstr>Rights against co-suriteis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OF INDEMNITY &amp; GUARANTEE </dc:title>
  <dc:creator>user</dc:creator>
  <cp:lastModifiedBy>user</cp:lastModifiedBy>
  <cp:revision>1</cp:revision>
  <dcterms:created xsi:type="dcterms:W3CDTF">2023-02-23T08:57:31Z</dcterms:created>
  <dcterms:modified xsi:type="dcterms:W3CDTF">2023-02-23T10:32:52Z</dcterms:modified>
</cp:coreProperties>
</file>