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8" r:id="rId13"/>
    <p:sldId id="277" r:id="rId14"/>
    <p:sldId id="268" r:id="rId15"/>
    <p:sldId id="280" r:id="rId16"/>
    <p:sldId id="269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9E24-DCCF-49BC-964D-2FEA11DB83A9}" type="datetimeFigureOut">
              <a:rPr lang="en-US" smtClean="0"/>
              <a:pPr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B3CB-8225-45DD-A23E-5D1AA549F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scherichia_coli" TargetMode="External"/><Relationship Id="rId3" Type="http://schemas.openxmlformats.org/officeDocument/2006/relationships/hyperlink" Target="https://en.wikipedia.org/wiki/Plasmid" TargetMode="External"/><Relationship Id="rId7" Type="http://schemas.openxmlformats.org/officeDocument/2006/relationships/hyperlink" Target="https://en.wikipedia.org/wiki/Bacteria" TargetMode="External"/><Relationship Id="rId2" Type="http://schemas.openxmlformats.org/officeDocument/2006/relationships/hyperlink" Target="https://en.wikipedia.org/wiki/DNA_construc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loning" TargetMode="External"/><Relationship Id="rId5" Type="http://schemas.openxmlformats.org/officeDocument/2006/relationships/hyperlink" Target="https://en.wikipedia.org/wiki/Transformation_(genetics)" TargetMode="External"/><Relationship Id="rId10" Type="http://schemas.openxmlformats.org/officeDocument/2006/relationships/hyperlink" Target="https://en.wikipedia.org/wiki/P1-derived_artificial_chromosome" TargetMode="External"/><Relationship Id="rId4" Type="http://schemas.openxmlformats.org/officeDocument/2006/relationships/hyperlink" Target="https://en.wikipedia.org/wiki/F-plasmid" TargetMode="External"/><Relationship Id="rId9" Type="http://schemas.openxmlformats.org/officeDocument/2006/relationships/hyperlink" Target="https://en.wikipedia.org/wiki/Cloning_vecto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4572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Many vectors combine </a:t>
            </a:r>
            <a:r>
              <a:rPr lang="en-US" sz="2800" b="1" dirty="0">
                <a:solidFill>
                  <a:srgbClr val="7030A0"/>
                </a:solidFill>
              </a:rPr>
              <a:t>elements from both plasmids </a:t>
            </a:r>
            <a:r>
              <a:rPr lang="en-US" sz="2800" b="1" dirty="0" smtClean="0">
                <a:solidFill>
                  <a:srgbClr val="7030A0"/>
                </a:solidFill>
              </a:rPr>
              <a:t>and phages </a:t>
            </a:r>
            <a:r>
              <a:rPr lang="en-US" sz="2800" b="1" dirty="0">
                <a:solidFill>
                  <a:srgbClr val="7030A0"/>
                </a:solidFill>
              </a:rPr>
              <a:t>and are known as </a:t>
            </a:r>
            <a:r>
              <a:rPr lang="en-US" sz="2800" b="1" i="1" u="sng" dirty="0" err="1">
                <a:solidFill>
                  <a:srgbClr val="7030A0"/>
                </a:solidFill>
              </a:rPr>
              <a:t>phasmids</a:t>
            </a:r>
            <a:r>
              <a:rPr lang="en-US" sz="2800" b="1" i="1" dirty="0">
                <a:solidFill>
                  <a:srgbClr val="7030A0"/>
                </a:solidFill>
              </a:rPr>
              <a:t> or, if they </a:t>
            </a:r>
            <a:r>
              <a:rPr lang="en-US" sz="2800" b="1" i="1" dirty="0" smtClean="0">
                <a:solidFill>
                  <a:srgbClr val="7030A0"/>
                </a:solidFill>
              </a:rPr>
              <a:t>contain </a:t>
            </a:r>
            <a:r>
              <a:rPr lang="de-DE" sz="2800" b="1" dirty="0" smtClean="0">
                <a:solidFill>
                  <a:srgbClr val="7030A0"/>
                </a:solidFill>
              </a:rPr>
              <a:t>an </a:t>
            </a:r>
            <a:r>
              <a:rPr lang="de-DE" sz="2800" b="1" dirty="0">
                <a:solidFill>
                  <a:srgbClr val="7030A0"/>
                </a:solidFill>
              </a:rPr>
              <a:t>M13 </a:t>
            </a:r>
            <a:r>
              <a:rPr lang="de-DE" sz="2800" b="1" i="1" dirty="0">
                <a:solidFill>
                  <a:srgbClr val="7030A0"/>
                </a:solidFill>
              </a:rPr>
              <a:t>ori region</a:t>
            </a:r>
            <a:r>
              <a:rPr lang="de-DE" sz="2800" b="1" i="1" u="sng" dirty="0">
                <a:solidFill>
                  <a:srgbClr val="7030A0"/>
                </a:solidFill>
              </a:rPr>
              <a:t>, phagemids</a:t>
            </a:r>
            <a:r>
              <a:rPr lang="de-DE" sz="2800" b="1" i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3200" b="1" dirty="0" smtClean="0">
                <a:solidFill>
                  <a:srgbClr val="C00000"/>
                </a:solidFill>
              </a:rPr>
              <a:t>Phagemid</a:t>
            </a:r>
            <a:r>
              <a:rPr lang="en-US" sz="2400" dirty="0" smtClean="0"/>
              <a:t> </a:t>
            </a:r>
            <a:r>
              <a:rPr lang="en-US" sz="2400" dirty="0"/>
              <a:t>vectors are plasmids having a small segment of a filamentous phage M-13, </a:t>
            </a:r>
            <a:r>
              <a:rPr lang="en-US" sz="2400" dirty="0" err="1"/>
              <a:t>fd</a:t>
            </a:r>
            <a:r>
              <a:rPr lang="en-US" sz="2400" dirty="0"/>
              <a:t>, or F1 phage capable to carry up to 10 kb passenger DNA. Examples: </a:t>
            </a:r>
            <a:r>
              <a:rPr lang="en-US" sz="2400" b="1" dirty="0" err="1"/>
              <a:t>pEMBL</a:t>
            </a:r>
            <a:r>
              <a:rPr lang="en-US" sz="2400" b="1" dirty="0"/>
              <a:t> series of plasmids </a:t>
            </a:r>
            <a:r>
              <a:rPr lang="en-US" sz="2400" b="1" dirty="0" smtClean="0"/>
              <a:t>and </a:t>
            </a:r>
            <a:r>
              <a:rPr lang="en-US" sz="2400" b="1" dirty="0" err="1" smtClean="0"/>
              <a:t>pBluescript</a:t>
            </a:r>
            <a:r>
              <a:rPr lang="en-US" sz="2400" b="1" dirty="0" smtClean="0"/>
              <a:t> </a:t>
            </a:r>
            <a:r>
              <a:rPr lang="en-US" sz="2400" b="1" dirty="0"/>
              <a:t>family plasmids</a:t>
            </a:r>
            <a:r>
              <a:rPr lang="en-US" sz="2400" dirty="0"/>
              <a:t>.</a:t>
            </a:r>
          </a:p>
        </p:txBody>
      </p:sp>
      <p:pic>
        <p:nvPicPr>
          <p:cNvPr id="12290" name="Picture 2" descr="Gene Regu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3733800"/>
            <a:ext cx="3543300" cy="2962199"/>
          </a:xfrm>
          <a:prstGeom prst="rect">
            <a:avLst/>
          </a:prstGeom>
          <a:noFill/>
        </p:spPr>
      </p:pic>
      <p:pic>
        <p:nvPicPr>
          <p:cNvPr id="12292" name="Picture 4" descr="What is a phagemid vactor? - Qu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322740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2. </a:t>
            </a:r>
            <a:r>
              <a:rPr lang="en-US" b="1" dirty="0" err="1" smtClean="0">
                <a:solidFill>
                  <a:srgbClr val="C00000"/>
                </a:solidFill>
              </a:rPr>
              <a:t>Cosmids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418344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It is small (5-7 kb) circular DNA containing an origin for DNA replication (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ori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), selectable markers and restriction sites from plasmid plus a sequence from lambda needed for packaging the DNA (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cos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site).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Cosmids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may be used to clone large DNA molecules of up to 45 kb. They also have high transformation efficiency. Some examples of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cosmid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vectors include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pJB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, PWE and </a:t>
            </a:r>
            <a:r>
              <a:rPr lang="en-US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SuperCos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series.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174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Cosmids</a:t>
            </a:r>
            <a:r>
              <a:rPr lang="en-US" sz="2400" b="1" dirty="0" smtClean="0"/>
              <a:t> are vectors that are hybrids of lambda phages and </a:t>
            </a:r>
          </a:p>
          <a:p>
            <a:r>
              <a:rPr lang="en-US" sz="2400" b="1" dirty="0" smtClean="0"/>
              <a:t>plasmids, and this vector can replicate in the cell like a plasmid</a:t>
            </a:r>
          </a:p>
          <a:p>
            <a:r>
              <a:rPr lang="en-US" sz="2400" b="1" dirty="0" smtClean="0"/>
              <a:t> or can be packaged like that of a phage.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</a:t>
            </a:r>
            <a:r>
              <a:rPr lang="en-US" sz="2400" b="1" dirty="0" err="1" smtClean="0"/>
              <a:t>cosmid</a:t>
            </a:r>
            <a:r>
              <a:rPr lang="en-US" sz="2400" b="1" dirty="0" smtClean="0"/>
              <a:t> is a basically a plasmid that carries a </a:t>
            </a:r>
            <a:r>
              <a:rPr lang="en-US" sz="2400" b="1" i="1" dirty="0" err="1" smtClean="0"/>
              <a:t>cos</a:t>
            </a:r>
            <a:r>
              <a:rPr lang="en-US" sz="2400" b="1" dirty="0" smtClean="0"/>
              <a:t> site.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18514" y="6096000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Insert Capacity: 35-45 Kb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5088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dirty="0" err="1"/>
              <a:t>cosmid</a:t>
            </a:r>
            <a:r>
              <a:rPr lang="en-US" sz="2400" dirty="0"/>
              <a:t> vector of </a:t>
            </a:r>
            <a:r>
              <a:rPr lang="en-US" sz="2400" dirty="0" smtClean="0"/>
              <a:t>7 </a:t>
            </a:r>
            <a:r>
              <a:rPr lang="en-US" sz="2400" dirty="0"/>
              <a:t>kb, </a:t>
            </a:r>
            <a:r>
              <a:rPr lang="en-US" sz="2400" dirty="0" smtClean="0"/>
              <a:t>insertion </a:t>
            </a:r>
            <a:r>
              <a:rPr lang="en-US" sz="2400" dirty="0"/>
              <a:t>of </a:t>
            </a:r>
            <a:r>
              <a:rPr lang="en-US" sz="2400" dirty="0" smtClean="0"/>
              <a:t>31–45 </a:t>
            </a:r>
            <a:r>
              <a:rPr lang="en-US" sz="2400" dirty="0"/>
              <a:t>kb of foreign </a:t>
            </a:r>
            <a:r>
              <a:rPr lang="en-US" sz="2400" dirty="0" smtClean="0"/>
              <a:t>DNA,  much </a:t>
            </a:r>
            <a:r>
              <a:rPr lang="en-US" sz="2400" dirty="0"/>
              <a:t>more than a phage-λ vector can accommodate.</a:t>
            </a:r>
          </a:p>
          <a:p>
            <a:endParaRPr lang="en-US" sz="2400" dirty="0" smtClean="0"/>
          </a:p>
          <a:p>
            <a:r>
              <a:rPr lang="en-US" sz="2400" dirty="0" smtClean="0"/>
              <a:t>Note </a:t>
            </a:r>
            <a:r>
              <a:rPr lang="en-US" sz="2400" dirty="0"/>
              <a:t>that, after packaging </a:t>
            </a:r>
            <a:r>
              <a:rPr lang="en-US" sz="2400" i="1" dirty="0"/>
              <a:t>in vitro, the </a:t>
            </a:r>
            <a:r>
              <a:rPr lang="en-US" sz="2400" i="1" dirty="0" smtClean="0"/>
              <a:t>particle </a:t>
            </a:r>
            <a:r>
              <a:rPr lang="en-US" sz="2400" dirty="0" smtClean="0"/>
              <a:t>is </a:t>
            </a:r>
            <a:r>
              <a:rPr lang="en-US" sz="2400" dirty="0"/>
              <a:t>used to infect a suitable host. The </a:t>
            </a:r>
            <a:r>
              <a:rPr lang="en-US" sz="2400" dirty="0" smtClean="0"/>
              <a:t>recombinant </a:t>
            </a:r>
            <a:r>
              <a:rPr lang="en-US" sz="2400" dirty="0" err="1" smtClean="0"/>
              <a:t>cosmid</a:t>
            </a:r>
            <a:r>
              <a:rPr lang="en-US" sz="2400" dirty="0" smtClean="0"/>
              <a:t> </a:t>
            </a:r>
            <a:r>
              <a:rPr lang="en-US" sz="2400" dirty="0"/>
              <a:t>DNA is injected and circularizes like </a:t>
            </a:r>
            <a:r>
              <a:rPr lang="en-US" sz="2400" dirty="0" smtClean="0"/>
              <a:t>phage DNA </a:t>
            </a:r>
            <a:r>
              <a:rPr lang="en-US" sz="2400" dirty="0"/>
              <a:t>but replicates as a normal plasmid </a:t>
            </a:r>
            <a:r>
              <a:rPr lang="en-US" sz="2400" dirty="0" smtClean="0"/>
              <a:t>without the </a:t>
            </a:r>
            <a:r>
              <a:rPr lang="en-US" sz="2400" dirty="0"/>
              <a:t>expression of any phage functions. Transformed</a:t>
            </a:r>
          </a:p>
          <a:p>
            <a:r>
              <a:rPr lang="en-US" sz="2400" dirty="0"/>
              <a:t>cells are selected on the basis of a vector </a:t>
            </a:r>
            <a:r>
              <a:rPr lang="en-US" sz="2400" dirty="0" smtClean="0"/>
              <a:t>drug resistance</a:t>
            </a:r>
            <a:endParaRPr lang="en-US" sz="2400" dirty="0"/>
          </a:p>
          <a:p>
            <a:r>
              <a:rPr lang="en-US" sz="2400" dirty="0"/>
              <a:t>marker.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452634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Cosmids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provide an efficient means of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cloning large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pieces of foreign DNA. Because of their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capacity for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large fragments of DNA,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cosmids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particularly attractive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vectors for constructing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libraries of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eukaryotic genome fragments.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664" r="6303"/>
          <a:stretch>
            <a:fillRect/>
          </a:stretch>
        </p:blipFill>
        <p:spPr bwMode="auto">
          <a:xfrm>
            <a:off x="1219200" y="152400"/>
            <a:ext cx="70104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61016" y="2133600"/>
            <a:ext cx="2263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Cloning in a </a:t>
            </a:r>
          </a:p>
          <a:p>
            <a:r>
              <a:rPr lang="en-US" sz="2800" b="1" dirty="0" err="1" smtClean="0">
                <a:solidFill>
                  <a:srgbClr val="7030A0"/>
                </a:solidFill>
              </a:rPr>
              <a:t>cosmid</a:t>
            </a:r>
            <a:r>
              <a:rPr lang="en-US" sz="2800" b="1" dirty="0" smtClean="0">
                <a:solidFill>
                  <a:srgbClr val="7030A0"/>
                </a:solidFill>
              </a:rPr>
              <a:t> vector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6303" r="10784" b="4332"/>
          <a:stretch>
            <a:fillRect/>
          </a:stretch>
        </p:blipFill>
        <p:spPr bwMode="auto">
          <a:xfrm>
            <a:off x="990600" y="76200"/>
            <a:ext cx="6553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80828" y="914400"/>
            <a:ext cx="108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Strategy 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transfection and invitro packaging of phage gen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6550"/>
          <a:stretch>
            <a:fillRect/>
          </a:stretch>
        </p:blipFill>
        <p:spPr bwMode="auto">
          <a:xfrm>
            <a:off x="381000" y="152400"/>
            <a:ext cx="8331053" cy="62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114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Strategy II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15759"/>
          <a:stretch>
            <a:fillRect/>
          </a:stretch>
        </p:blipFill>
        <p:spPr bwMode="auto">
          <a:xfrm>
            <a:off x="1752600" y="981075"/>
            <a:ext cx="5638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5410200"/>
            <a:ext cx="335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Modern Cosmid Vector with MCS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81000"/>
            <a:ext cx="2022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Fosmid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contains the F-plasmid origin of replication and a </a:t>
            </a:r>
          </a:p>
          <a:p>
            <a:r>
              <a:rPr lang="en-US" sz="2800" dirty="0" smtClean="0"/>
              <a:t>lambda phage </a:t>
            </a:r>
            <a:r>
              <a:rPr lang="en-US" sz="2800" i="1" dirty="0" err="1" smtClean="0"/>
              <a:t>cos</a:t>
            </a:r>
            <a:r>
              <a:rPr lang="en-US" sz="2800" dirty="0" smtClean="0"/>
              <a:t> site. </a:t>
            </a:r>
          </a:p>
          <a:p>
            <a:r>
              <a:rPr lang="en-US" sz="2800" dirty="0" smtClean="0"/>
              <a:t>This vector can hold up to 40 Kb.</a:t>
            </a:r>
            <a:endParaRPr lang="en-US" sz="2800" dirty="0"/>
          </a:p>
        </p:txBody>
      </p:sp>
      <p:pic>
        <p:nvPicPr>
          <p:cNvPr id="22530" name="Picture 2" descr="Fig.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7800507" cy="378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15412"/>
            <a:ext cx="8077200" cy="349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bacterial artificial chromosome</a:t>
            </a:r>
            <a:r>
              <a:rPr lang="en-US" sz="2800" dirty="0"/>
              <a:t> (</a:t>
            </a:r>
            <a:r>
              <a:rPr lang="en-US" sz="2800" b="1" dirty="0"/>
              <a:t>BAC</a:t>
            </a:r>
            <a:r>
              <a:rPr lang="en-US" sz="2800" dirty="0"/>
              <a:t>) </a:t>
            </a:r>
            <a:r>
              <a:rPr lang="en-US" sz="2000" dirty="0"/>
              <a:t>is a </a:t>
            </a:r>
            <a:r>
              <a:rPr lang="en-US" sz="2000" dirty="0">
                <a:hlinkClick r:id="rId2" tooltip="DNA construct"/>
              </a:rPr>
              <a:t>DNA construct</a:t>
            </a:r>
            <a:r>
              <a:rPr lang="en-US" sz="2000" dirty="0"/>
              <a:t>, based on a functional fertility </a:t>
            </a:r>
            <a:r>
              <a:rPr lang="en-US" sz="2000" dirty="0">
                <a:hlinkClick r:id="rId3" tooltip="Plasmid"/>
              </a:rPr>
              <a:t>plasmid</a:t>
            </a:r>
            <a:r>
              <a:rPr lang="en-US" sz="2000" dirty="0"/>
              <a:t> (or </a:t>
            </a:r>
            <a:r>
              <a:rPr lang="en-US" sz="2000" dirty="0">
                <a:hlinkClick r:id="rId4" tooltip="F-plasmid"/>
              </a:rPr>
              <a:t>F-plasmid</a:t>
            </a:r>
            <a:r>
              <a:rPr lang="en-US" sz="2000" dirty="0"/>
              <a:t>), used for </a:t>
            </a:r>
            <a:r>
              <a:rPr lang="en-US" sz="2000" dirty="0">
                <a:hlinkClick r:id="rId5" tooltip="Transformation (genetics)"/>
              </a:rPr>
              <a:t>transforming</a:t>
            </a:r>
            <a:r>
              <a:rPr lang="en-US" sz="2000" dirty="0"/>
              <a:t> and </a:t>
            </a:r>
            <a:r>
              <a:rPr lang="en-US" sz="2000" dirty="0">
                <a:hlinkClick r:id="rId6" tooltip="Cloning"/>
              </a:rPr>
              <a:t>cloning</a:t>
            </a:r>
            <a:r>
              <a:rPr lang="en-US" sz="2000" dirty="0"/>
              <a:t> in </a:t>
            </a:r>
            <a:r>
              <a:rPr lang="en-US" sz="2000" dirty="0">
                <a:hlinkClick r:id="rId7" tooltip="Bacteria"/>
              </a:rPr>
              <a:t>bacteria</a:t>
            </a:r>
            <a:r>
              <a:rPr lang="en-US" sz="2000" dirty="0"/>
              <a:t>, usually </a:t>
            </a:r>
            <a:r>
              <a:rPr lang="en-US" sz="2000" i="1" dirty="0">
                <a:hlinkClick r:id="rId8" tooltip="Escherichia coli"/>
              </a:rPr>
              <a:t>E. </a:t>
            </a:r>
            <a:r>
              <a:rPr lang="en-US" sz="2000" i="1" dirty="0" smtClean="0">
                <a:hlinkClick r:id="rId8" tooltip="Escherichia coli"/>
              </a:rPr>
              <a:t>coli</a:t>
            </a:r>
            <a:r>
              <a:rPr lang="en-US" sz="2000" dirty="0" smtClean="0"/>
              <a:t>.</a:t>
            </a:r>
            <a:endParaRPr lang="en-US" sz="2000" baseline="30000" dirty="0"/>
          </a:p>
          <a:p>
            <a:endParaRPr lang="en-US" sz="2000" baseline="30000" dirty="0" smtClean="0"/>
          </a:p>
          <a:p>
            <a:r>
              <a:rPr lang="en-US" sz="2000" dirty="0" smtClean="0"/>
              <a:t>F-plasmids </a:t>
            </a:r>
            <a:r>
              <a:rPr lang="en-US" sz="2000" dirty="0"/>
              <a:t>play a crucial role because they contain partition genes that promote the even distribution of plasmids after bacterial cell division.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bacterial artificial chromosome's usual insert size is </a:t>
            </a:r>
            <a:r>
              <a:rPr lang="en-US" sz="2000" dirty="0" smtClean="0"/>
              <a:t>50–300</a:t>
            </a:r>
            <a:r>
              <a:rPr lang="en-US" sz="2000" dirty="0"/>
              <a:t> </a:t>
            </a:r>
            <a:r>
              <a:rPr lang="en-US" sz="2000" dirty="0" smtClean="0"/>
              <a:t>kb.</a:t>
            </a:r>
          </a:p>
          <a:p>
            <a:endParaRPr lang="en-US" sz="2000" dirty="0"/>
          </a:p>
          <a:p>
            <a:r>
              <a:rPr lang="en-US" sz="2000" dirty="0" smtClean="0"/>
              <a:t>A </a:t>
            </a:r>
            <a:r>
              <a:rPr lang="en-US" sz="2000" dirty="0"/>
              <a:t>similar </a:t>
            </a:r>
            <a:r>
              <a:rPr lang="en-US" sz="2000" dirty="0">
                <a:hlinkClick r:id="rId9" tooltip="Cloning vector"/>
              </a:rPr>
              <a:t>cloning vector</a:t>
            </a:r>
            <a:r>
              <a:rPr lang="en-US" sz="2000" dirty="0"/>
              <a:t> called a </a:t>
            </a:r>
            <a:r>
              <a:rPr lang="en-US" sz="2000" dirty="0">
                <a:hlinkClick r:id="rId10" tooltip="P1-derived artificial chromosome"/>
              </a:rPr>
              <a:t>PAC</a:t>
            </a:r>
            <a:r>
              <a:rPr lang="en-US" sz="2000" dirty="0"/>
              <a:t> has also been produced from the DNA of P1 </a:t>
            </a:r>
            <a:r>
              <a:rPr lang="en-US" sz="2000" dirty="0" err="1"/>
              <a:t>bacteriophage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5146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BACs are capable of maintaining </a:t>
            </a:r>
            <a:r>
              <a:rPr lang="en-US" b="1" dirty="0" smtClean="0"/>
              <a:t>human and </a:t>
            </a:r>
            <a:r>
              <a:rPr lang="en-US" b="1" dirty="0"/>
              <a:t>plant genomic fragments of </a:t>
            </a:r>
            <a:r>
              <a:rPr lang="en-US" b="1" dirty="0" smtClean="0"/>
              <a:t>little greater </a:t>
            </a:r>
            <a:r>
              <a:rPr lang="en-US" b="1" dirty="0"/>
              <a:t>than 300 </a:t>
            </a:r>
            <a:r>
              <a:rPr lang="en-US" b="1" dirty="0" smtClean="0"/>
              <a:t>kb for </a:t>
            </a:r>
            <a:r>
              <a:rPr lang="en-US" b="1" dirty="0"/>
              <a:t>over 100 generations with a high degree </a:t>
            </a:r>
            <a:r>
              <a:rPr lang="en-US" b="1" dirty="0" smtClean="0"/>
              <a:t>of stability </a:t>
            </a:r>
            <a:r>
              <a:rPr lang="en-US" b="1" dirty="0"/>
              <a:t>(Woo </a:t>
            </a:r>
            <a:r>
              <a:rPr lang="en-US" b="1" i="1" dirty="0"/>
              <a:t>et al. 1994) and have been used </a:t>
            </a:r>
            <a:r>
              <a:rPr lang="en-US" b="1" i="1" dirty="0" smtClean="0"/>
              <a:t>to </a:t>
            </a:r>
            <a:r>
              <a:rPr lang="en-US" b="1" dirty="0" smtClean="0"/>
              <a:t>construct </a:t>
            </a:r>
            <a:r>
              <a:rPr lang="en-US" b="1" dirty="0"/>
              <a:t>genome libraries with an average </a:t>
            </a:r>
            <a:r>
              <a:rPr lang="en-US" b="1" dirty="0" smtClean="0"/>
              <a:t>insert size </a:t>
            </a:r>
            <a:r>
              <a:rPr lang="en-US" b="1" dirty="0"/>
              <a:t>of 125 kb (Wang </a:t>
            </a:r>
            <a:r>
              <a:rPr lang="en-US" b="1" i="1" dirty="0"/>
              <a:t>et al. 1995a).</a:t>
            </a:r>
          </a:p>
        </p:txBody>
      </p:sp>
    </p:spTree>
    <p:extLst>
      <p:ext uri="{BB962C8B-B14F-4D97-AF65-F5344CB8AC3E}">
        <p14:creationId xmlns:p14="http://schemas.microsoft.com/office/powerpoint/2010/main" val="33246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terial Artificial Chromosomes (BACs) Fea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304800"/>
            <a:ext cx="4467225" cy="58959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75486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BAC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09325"/>
              </p:ext>
            </p:extLst>
          </p:nvPr>
        </p:nvGraphicFramePr>
        <p:xfrm>
          <a:off x="609600" y="1074736"/>
          <a:ext cx="8229600" cy="44878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Vector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Host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Insert capacity (kb)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Plasmid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E. coli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Bacteriophage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E. coli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Cosmid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E. coli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Bacteriophage 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E. coli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70 -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 (bacterial artificial chromosome)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E. coli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50-300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P1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bacteriophage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-derived AC (PAC)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E. coli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100-300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228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Cloning vectors and their insert capacities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7130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napgene.com/plasmids/generated/basic_cloning_vectors/pBluescript_II_KS(+)/pBluescript_II_KS(+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7534795" cy="55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snapgene.com/plasmids/generated/basic_cloning_vectors/pBS_KS(-)/pBS_KS(-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469" y="152400"/>
            <a:ext cx="8481931" cy="634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snapgene.com/plasmids/generated/basic_cloning_vectors/pBluescript_II_SK(+)/pBluescript_II_SK(+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866443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snapgene.com/plasmids/generated/basic_cloning_vectors/pBluescript_II_SK(-)/pBluescript_II_SK(-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92286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static.igem.org/mediawiki/2014/b/b8/TCU_M13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 descr="C:\Users\Alok Pandey\Desktop\TCU_M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467600" cy="41984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400" y="152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This type of Vectors can </a:t>
            </a:r>
            <a:r>
              <a:rPr lang="en-US" b="1" dirty="0"/>
              <a:t>be used to </a:t>
            </a:r>
            <a:r>
              <a:rPr lang="en-US" b="1" dirty="0" smtClean="0"/>
              <a:t>make single-stranded </a:t>
            </a:r>
            <a:r>
              <a:rPr lang="en-US" b="1" dirty="0"/>
              <a:t>DNA for sequencing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120277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Take M13KO7 helper phage and </a:t>
            </a:r>
            <a:r>
              <a:rPr lang="en-US" b="1" dirty="0" err="1">
                <a:solidFill>
                  <a:srgbClr val="0070C0"/>
                </a:solidFill>
              </a:rPr>
              <a:t>phagemid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pBluescript</a:t>
            </a:r>
            <a:r>
              <a:rPr lang="en-US" b="1" dirty="0">
                <a:solidFill>
                  <a:srgbClr val="0070C0"/>
                </a:solidFill>
              </a:rPr>
              <a:t> II SK(-) as example, as we use them in our experiment. M13KO7 helper phage has complete coat proteins and a complete genome just like normal M13 phage. But its f1 </a:t>
            </a:r>
            <a:r>
              <a:rPr lang="en-US" b="1" dirty="0" err="1">
                <a:solidFill>
                  <a:srgbClr val="0070C0"/>
                </a:solidFill>
              </a:rPr>
              <a:t>ori</a:t>
            </a:r>
            <a:r>
              <a:rPr lang="en-US" b="1" dirty="0">
                <a:solidFill>
                  <a:srgbClr val="0070C0"/>
                </a:solidFill>
              </a:rPr>
              <a:t> has been inserted by a p15A </a:t>
            </a:r>
            <a:r>
              <a:rPr lang="en-US" b="1" dirty="0" err="1">
                <a:solidFill>
                  <a:srgbClr val="0070C0"/>
                </a:solidFill>
              </a:rPr>
              <a:t>ori</a:t>
            </a:r>
            <a:r>
              <a:rPr lang="en-US" b="1" dirty="0">
                <a:solidFill>
                  <a:srgbClr val="0070C0"/>
                </a:solidFill>
              </a:rPr>
              <a:t> and a </a:t>
            </a:r>
            <a:r>
              <a:rPr lang="en-US" b="1" dirty="0" err="1">
                <a:solidFill>
                  <a:srgbClr val="0070C0"/>
                </a:solidFill>
              </a:rPr>
              <a:t>kanamycin</a:t>
            </a:r>
            <a:r>
              <a:rPr lang="en-US" b="1" dirty="0">
                <a:solidFill>
                  <a:srgbClr val="0070C0"/>
                </a:solidFill>
              </a:rPr>
              <a:t> resistance gene. While in </a:t>
            </a:r>
            <a:r>
              <a:rPr lang="en-US" b="1" dirty="0" err="1">
                <a:solidFill>
                  <a:srgbClr val="0070C0"/>
                </a:solidFill>
              </a:rPr>
              <a:t>pBluescript</a:t>
            </a:r>
            <a:r>
              <a:rPr lang="en-US" b="1" dirty="0">
                <a:solidFill>
                  <a:srgbClr val="0070C0"/>
                </a:solidFill>
              </a:rPr>
              <a:t>, its structure is like a normal plasmid but carries two replication origin: a high efficient PUC </a:t>
            </a:r>
            <a:r>
              <a:rPr lang="en-US" b="1" dirty="0" err="1">
                <a:solidFill>
                  <a:srgbClr val="0070C0"/>
                </a:solidFill>
              </a:rPr>
              <a:t>ori</a:t>
            </a:r>
            <a:r>
              <a:rPr lang="en-US" b="1" dirty="0">
                <a:solidFill>
                  <a:srgbClr val="0070C0"/>
                </a:solidFill>
              </a:rPr>
              <a:t> for itself, and an additional normal f1 </a:t>
            </a:r>
            <a:r>
              <a:rPr lang="en-US" b="1" dirty="0" err="1">
                <a:solidFill>
                  <a:srgbClr val="0070C0"/>
                </a:solidFill>
              </a:rPr>
              <a:t>ori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In other </a:t>
            </a:r>
            <a:r>
              <a:rPr lang="en-US" b="1" dirty="0" err="1">
                <a:solidFill>
                  <a:srgbClr val="0070C0"/>
                </a:solidFill>
              </a:rPr>
              <a:t>phagemid</a:t>
            </a:r>
            <a:r>
              <a:rPr lang="en-US" b="1" dirty="0">
                <a:solidFill>
                  <a:srgbClr val="0070C0"/>
                </a:solidFill>
              </a:rPr>
              <a:t> and helper phage pairs, situations are same: helper phage’s replication origin is mutated while </a:t>
            </a:r>
            <a:r>
              <a:rPr lang="en-US" b="1" dirty="0" err="1">
                <a:solidFill>
                  <a:srgbClr val="0070C0"/>
                </a:solidFill>
              </a:rPr>
              <a:t>phagemid</a:t>
            </a:r>
            <a:r>
              <a:rPr lang="en-US" b="1" dirty="0">
                <a:solidFill>
                  <a:srgbClr val="0070C0"/>
                </a:solidFill>
              </a:rPr>
              <a:t> contains an additional replication origin for this helper phage.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lok Pandey\Desktop\TCU_M1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2"/>
            <a:ext cx="9144000" cy="6849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381000"/>
          <a:ext cx="8077200" cy="396240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When it comes to M13KO7 helper phage, it still can successfully infect 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</a:rPr>
                        <a:t>E.coli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 with 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 plasmid and make its genome stable in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cytosol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by host’s polymerase. But because its f1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ori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has been mutated, so gp2 cannot make a nick on M13KO7's genome. This means, helper phage cannot produce progeny phage itself.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However, if this </a:t>
                      </a:r>
                      <a:r>
                        <a:rPr lang="en-US" sz="2000" b="1" i="1" dirty="0" err="1">
                          <a:solidFill>
                            <a:srgbClr val="C00000"/>
                          </a:solidFill>
                        </a:rPr>
                        <a:t>E.coli</a:t>
                      </a:r>
                      <a:r>
                        <a:rPr lang="en-US" sz="2000" b="1" i="1" dirty="0">
                          <a:solidFill>
                            <a:srgbClr val="C00000"/>
                          </a:solidFill>
                        </a:rPr>
                        <a:t> 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has been transformed with a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pBluescript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II SK(-), gp2 will recognize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intergenic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region and make a nick on this plasmid. And then gp5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dimers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will package the single strand of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pBluescript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because they believe this is their “genome”! In this situation, host cell will release phages but these phages do not contains their genome, they will carry 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phagemid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 instead. So they will not be able to make next generation after infection, so we call them “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</a:rPr>
                        <a:t>phagemid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-carrying phage”.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49530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DNA purified from the </a:t>
            </a:r>
            <a:r>
              <a:rPr lang="en-US" sz="2800" b="1" dirty="0" err="1"/>
              <a:t>phagemids</a:t>
            </a:r>
            <a:r>
              <a:rPr lang="en-US" sz="2800" b="1" dirty="0"/>
              <a:t> can</a:t>
            </a:r>
          </a:p>
          <a:p>
            <a:r>
              <a:rPr lang="en-US" sz="2800" b="1" dirty="0"/>
              <a:t>be used directly for sequencing.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18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pEMBL8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62200" y="276224"/>
            <a:ext cx="6324600" cy="6353176"/>
            <a:chOff x="2362200" y="276224"/>
            <a:chExt cx="6324600" cy="6353176"/>
          </a:xfrm>
        </p:grpSpPr>
        <p:pic>
          <p:nvPicPr>
            <p:cNvPr id="21506" name="Picture 2" descr="pEMBL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200" y="276224"/>
              <a:ext cx="6324600" cy="6353176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6324600" y="16764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7336041</TotalTime>
  <Words>593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Cosmids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27</cp:revision>
  <dcterms:created xsi:type="dcterms:W3CDTF">2008-10-15T18:33:55Z</dcterms:created>
  <dcterms:modified xsi:type="dcterms:W3CDTF">2023-05-05T08:31:54Z</dcterms:modified>
</cp:coreProperties>
</file>