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99"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353014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108414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71659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4002203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952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3659659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3026668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195557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345051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6FC047-6E7C-42D4-84F1-EE178B53C6B4}"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32156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6FC047-6E7C-42D4-84F1-EE178B53C6B4}" type="datetimeFigureOut">
              <a:rPr lang="en-IN" smtClean="0"/>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272115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6FC047-6E7C-42D4-84F1-EE178B53C6B4}" type="datetimeFigureOut">
              <a:rPr lang="en-IN" smtClean="0"/>
              <a:t>16-02-2023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407130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6FC047-6E7C-42D4-84F1-EE178B53C6B4}" type="datetimeFigureOut">
              <a:rPr lang="en-IN" smtClean="0"/>
              <a:t>16-02-2023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267051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FC047-6E7C-42D4-84F1-EE178B53C6B4}" type="datetimeFigureOut">
              <a:rPr lang="en-IN" smtClean="0"/>
              <a:t>16-02-2023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2159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6FC047-6E7C-42D4-84F1-EE178B53C6B4}" type="datetimeFigureOut">
              <a:rPr lang="en-IN" smtClean="0"/>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92302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6FC047-6E7C-42D4-84F1-EE178B53C6B4}" type="datetimeFigureOut">
              <a:rPr lang="en-IN" smtClean="0"/>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4D7E71-25C3-4A4D-B233-7D3604C6C341}" type="slidenum">
              <a:rPr lang="en-IN" smtClean="0"/>
              <a:t>‹#›</a:t>
            </a:fld>
            <a:endParaRPr lang="en-IN"/>
          </a:p>
        </p:txBody>
      </p:sp>
    </p:spTree>
    <p:extLst>
      <p:ext uri="{BB962C8B-B14F-4D97-AF65-F5344CB8AC3E}">
        <p14:creationId xmlns:p14="http://schemas.microsoft.com/office/powerpoint/2010/main" val="220442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6FC047-6E7C-42D4-84F1-EE178B53C6B4}" type="datetimeFigureOut">
              <a:rPr lang="en-IN" smtClean="0"/>
              <a:t>16-02-2023</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4D7E71-25C3-4A4D-B233-7D3604C6C341}" type="slidenum">
              <a:rPr lang="en-IN" smtClean="0"/>
              <a:t>‹#›</a:t>
            </a:fld>
            <a:endParaRPr lang="en-IN"/>
          </a:p>
        </p:txBody>
      </p:sp>
    </p:spTree>
    <p:extLst>
      <p:ext uri="{BB962C8B-B14F-4D97-AF65-F5344CB8AC3E}">
        <p14:creationId xmlns:p14="http://schemas.microsoft.com/office/powerpoint/2010/main" val="3392624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6-Benzylaminopuri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C2C88-567C-6333-3F75-48445267F77B}"/>
              </a:ext>
            </a:extLst>
          </p:cNvPr>
          <p:cNvSpPr>
            <a:spLocks noGrp="1"/>
          </p:cNvSpPr>
          <p:nvPr>
            <p:ph type="ctrTitle"/>
          </p:nvPr>
        </p:nvSpPr>
        <p:spPr/>
        <p:txBody>
          <a:bodyPr/>
          <a:lstStyle/>
          <a:p>
            <a:r>
              <a:rPr lang="en-IN" dirty="0"/>
              <a:t>Plant Hormones and Their Applications</a:t>
            </a:r>
          </a:p>
        </p:txBody>
      </p:sp>
      <p:sp>
        <p:nvSpPr>
          <p:cNvPr id="3" name="Subtitle 2">
            <a:extLst>
              <a:ext uri="{FF2B5EF4-FFF2-40B4-BE49-F238E27FC236}">
                <a16:creationId xmlns:a16="http://schemas.microsoft.com/office/drawing/2014/main" id="{CA1F555F-033A-229B-BF2E-C59BECCA8777}"/>
              </a:ext>
            </a:extLst>
          </p:cNvPr>
          <p:cNvSpPr>
            <a:spLocks noGrp="1"/>
          </p:cNvSpPr>
          <p:nvPr>
            <p:ph type="subTitle" idx="1"/>
          </p:nvPr>
        </p:nvSpPr>
        <p:spPr/>
        <p:txBody>
          <a:bodyPr>
            <a:normAutofit fontScale="62500" lnSpcReduction="20000"/>
          </a:bodyPr>
          <a:lstStyle/>
          <a:p>
            <a:r>
              <a:rPr lang="en-IN" dirty="0"/>
              <a:t>Dr. Anju Singh</a:t>
            </a:r>
          </a:p>
          <a:p>
            <a:r>
              <a:rPr lang="en-IN" dirty="0"/>
              <a:t>Assistant Professor </a:t>
            </a:r>
          </a:p>
          <a:p>
            <a:r>
              <a:rPr lang="en-IN" dirty="0"/>
              <a:t>School of Pharmaceutical Sciences</a:t>
            </a:r>
          </a:p>
          <a:p>
            <a:r>
              <a:rPr lang="en-IN" dirty="0"/>
              <a:t>CSJMU, Kanpur</a:t>
            </a:r>
          </a:p>
        </p:txBody>
      </p:sp>
    </p:spTree>
    <p:extLst>
      <p:ext uri="{BB962C8B-B14F-4D97-AF65-F5344CB8AC3E}">
        <p14:creationId xmlns:p14="http://schemas.microsoft.com/office/powerpoint/2010/main" val="343875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B6F1-652B-176E-98E6-96023C42446A}"/>
              </a:ext>
            </a:extLst>
          </p:cNvPr>
          <p:cNvSpPr>
            <a:spLocks noGrp="1"/>
          </p:cNvSpPr>
          <p:nvPr>
            <p:ph type="title"/>
          </p:nvPr>
        </p:nvSpPr>
        <p:spPr>
          <a:xfrm>
            <a:off x="677333" y="609600"/>
            <a:ext cx="10319529" cy="1320800"/>
          </a:xfrm>
        </p:spPr>
        <p:txBody>
          <a:bodyPr/>
          <a:lstStyle/>
          <a:p>
            <a:r>
              <a:rPr lang="en-US" b="1" i="1" dirty="0">
                <a:solidFill>
                  <a:srgbClr val="212121"/>
                </a:solidFill>
                <a:effectLst/>
                <a:latin typeface="Open Sans" panose="020B0606030504020204" pitchFamily="34" charset="0"/>
              </a:rPr>
              <a:t>Plant Hormones and Their Applications</a:t>
            </a:r>
            <a:endParaRPr lang="en-IN" dirty="0"/>
          </a:p>
        </p:txBody>
      </p:sp>
      <p:sp>
        <p:nvSpPr>
          <p:cNvPr id="3" name="Content Placeholder 2">
            <a:extLst>
              <a:ext uri="{FF2B5EF4-FFF2-40B4-BE49-F238E27FC236}">
                <a16:creationId xmlns:a16="http://schemas.microsoft.com/office/drawing/2014/main" id="{14DA10AD-91CF-BBA0-5E91-44585947FFBC}"/>
              </a:ext>
            </a:extLst>
          </p:cNvPr>
          <p:cNvSpPr>
            <a:spLocks noGrp="1"/>
          </p:cNvSpPr>
          <p:nvPr>
            <p:ph idx="1"/>
          </p:nvPr>
        </p:nvSpPr>
        <p:spPr>
          <a:xfrm>
            <a:off x="6962274" y="1406610"/>
            <a:ext cx="3858126" cy="5010232"/>
          </a:xfrm>
        </p:spPr>
        <p:txBody>
          <a:bodyPr>
            <a:normAutofit/>
          </a:bodyPr>
          <a:lstStyle/>
          <a:p>
            <a:pPr algn="just"/>
            <a:r>
              <a:rPr lang="en-US" b="0" i="0" dirty="0">
                <a:solidFill>
                  <a:srgbClr val="212121"/>
                </a:solidFill>
                <a:effectLst/>
                <a:latin typeface="Open Sans" panose="020B0606030504020204" pitchFamily="34" charset="0"/>
              </a:rPr>
              <a:t>Plant hormones or phytohormones are chemicals that regulate plant growth. Plant hormones are signal molecules produced within the plant and occur in extremely low concentrations. Hormones regulate cellular processes in targeted cells locally and then moved to other locations, in other locations of the plant. They affect gene expression and transcription levels, cellular division, and growth. There are five major classes of plant hormones.</a:t>
            </a:r>
            <a:endParaRPr lang="en-IN" dirty="0"/>
          </a:p>
        </p:txBody>
      </p:sp>
      <p:pic>
        <p:nvPicPr>
          <p:cNvPr id="1026" name="Picture 2" descr="Plant Hormones: Key Players in Gut Microbiota and Human Diseases ...">
            <a:extLst>
              <a:ext uri="{FF2B5EF4-FFF2-40B4-BE49-F238E27FC236}">
                <a16:creationId xmlns:a16="http://schemas.microsoft.com/office/drawing/2014/main" id="{B471064E-4AEB-7BB5-096D-31437250B2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00"/>
            <a:ext cx="6811378" cy="4547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57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AA640-940E-62D5-46B7-10D244AE391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579D382-9204-5032-7B5C-86B7183FDC8F}"/>
              </a:ext>
            </a:extLst>
          </p:cNvPr>
          <p:cNvSpPr>
            <a:spLocks noGrp="1"/>
          </p:cNvSpPr>
          <p:nvPr>
            <p:ph idx="1"/>
          </p:nvPr>
        </p:nvSpPr>
        <p:spPr/>
        <p:txBody>
          <a:bodyPr/>
          <a:lstStyle/>
          <a:p>
            <a:endParaRPr lang="en-IN"/>
          </a:p>
        </p:txBody>
      </p:sp>
      <p:pic>
        <p:nvPicPr>
          <p:cNvPr id="2050" name="Picture 2" descr="Phytohormones auxin &amp; ethylene synthesis and effects">
            <a:extLst>
              <a:ext uri="{FF2B5EF4-FFF2-40B4-BE49-F238E27FC236}">
                <a16:creationId xmlns:a16="http://schemas.microsoft.com/office/drawing/2014/main" id="{C162A896-02B6-1552-9E0C-7237D04A04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7578" y="728948"/>
            <a:ext cx="9596844" cy="5400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51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A9A1C-B41A-6129-D4F1-4C78058F7F51}"/>
              </a:ext>
            </a:extLst>
          </p:cNvPr>
          <p:cNvSpPr>
            <a:spLocks noGrp="1"/>
          </p:cNvSpPr>
          <p:nvPr>
            <p:ph type="title"/>
          </p:nvPr>
        </p:nvSpPr>
        <p:spPr/>
        <p:txBody>
          <a:bodyPr/>
          <a:lstStyle/>
          <a:p>
            <a:r>
              <a:rPr lang="en-IN" dirty="0"/>
              <a:t>Abscisic acid(ABA) and Auxins</a:t>
            </a:r>
          </a:p>
        </p:txBody>
      </p:sp>
      <p:sp>
        <p:nvSpPr>
          <p:cNvPr id="3" name="Content Placeholder 2">
            <a:extLst>
              <a:ext uri="{FF2B5EF4-FFF2-40B4-BE49-F238E27FC236}">
                <a16:creationId xmlns:a16="http://schemas.microsoft.com/office/drawing/2014/main" id="{79B9D90D-4F2E-0D06-076A-8BC524FC6507}"/>
              </a:ext>
            </a:extLst>
          </p:cNvPr>
          <p:cNvSpPr>
            <a:spLocks noGrp="1"/>
          </p:cNvSpPr>
          <p:nvPr>
            <p:ph idx="1"/>
          </p:nvPr>
        </p:nvSpPr>
        <p:spPr>
          <a:xfrm>
            <a:off x="677333" y="1628275"/>
            <a:ext cx="11017361" cy="4413088"/>
          </a:xfrm>
        </p:spPr>
        <p:txBody>
          <a:bodyPr>
            <a:normAutofit/>
          </a:bodyPr>
          <a:lstStyle/>
          <a:p>
            <a:pPr algn="just"/>
            <a:r>
              <a:rPr lang="en-US" b="1" i="0" dirty="0">
                <a:solidFill>
                  <a:srgbClr val="212121"/>
                </a:solidFill>
                <a:effectLst/>
                <a:latin typeface="Open Sans" panose="020B0606030504020204" pitchFamily="34" charset="0"/>
              </a:rPr>
              <a:t>Abscisic acid (ABA):</a:t>
            </a:r>
            <a:r>
              <a:rPr lang="en-US" b="0" i="0" dirty="0">
                <a:solidFill>
                  <a:srgbClr val="212121"/>
                </a:solidFill>
                <a:effectLst/>
                <a:latin typeface="Open Sans" panose="020B0606030504020204" pitchFamily="34" charset="0"/>
              </a:rPr>
              <a:t> It is also called ABA and was discovered and researched under two different </a:t>
            </a:r>
            <a:r>
              <a:rPr lang="en-US" i="0" u="sng" dirty="0">
                <a:solidFill>
                  <a:srgbClr val="212121"/>
                </a:solidFill>
                <a:effectLst/>
                <a:latin typeface="Open Sans" panose="020B0606030504020204" pitchFamily="34" charset="0"/>
              </a:rPr>
              <a:t>names </a:t>
            </a:r>
            <a:r>
              <a:rPr lang="en-US" i="0" u="sng" dirty="0" err="1">
                <a:solidFill>
                  <a:srgbClr val="212121"/>
                </a:solidFill>
                <a:effectLst/>
                <a:latin typeface="Open Sans" panose="020B0606030504020204" pitchFamily="34" charset="0"/>
              </a:rPr>
              <a:t>dormin</a:t>
            </a:r>
            <a:r>
              <a:rPr lang="en-US" i="0" u="sng" dirty="0">
                <a:solidFill>
                  <a:srgbClr val="212121"/>
                </a:solidFill>
                <a:effectLst/>
                <a:latin typeface="Open Sans" panose="020B0606030504020204" pitchFamily="34" charset="0"/>
              </a:rPr>
              <a:t> and abscising II </a:t>
            </a:r>
            <a:r>
              <a:rPr lang="en-US" b="0" i="0" dirty="0">
                <a:solidFill>
                  <a:srgbClr val="212121"/>
                </a:solidFill>
                <a:effectLst/>
                <a:latin typeface="Open Sans" panose="020B0606030504020204" pitchFamily="34" charset="0"/>
              </a:rPr>
              <a:t>before its chemical properties were fully known. In general, it acts as an inhibitory chemical compound that affects </a:t>
            </a:r>
            <a:r>
              <a:rPr lang="en-US" b="0" i="0" u="sng" dirty="0">
                <a:solidFill>
                  <a:srgbClr val="212121"/>
                </a:solidFill>
                <a:effectLst/>
                <a:latin typeface="Open Sans" panose="020B0606030504020204" pitchFamily="34" charset="0"/>
              </a:rPr>
              <a:t>bud growth, seed, and bud dormancy</a:t>
            </a:r>
            <a:r>
              <a:rPr lang="en-US" b="0" i="0" dirty="0">
                <a:solidFill>
                  <a:srgbClr val="212121"/>
                </a:solidFill>
                <a:effectLst/>
                <a:latin typeface="Open Sans" panose="020B0606030504020204" pitchFamily="34" charset="0"/>
              </a:rPr>
              <a:t>. It mediates changes within the apical meristem, causing bud dormancy and the alteration of the last set of leaves into protective bud covers. In plants under water stress, ABA plays a </a:t>
            </a:r>
            <a:r>
              <a:rPr lang="en-US" b="0" i="0" u="sng" dirty="0">
                <a:solidFill>
                  <a:srgbClr val="212121"/>
                </a:solidFill>
                <a:effectLst/>
                <a:latin typeface="Open Sans" panose="020B0606030504020204" pitchFamily="34" charset="0"/>
              </a:rPr>
              <a:t>role in closing the stomata</a:t>
            </a:r>
            <a:r>
              <a:rPr lang="en-US" b="0" i="0" dirty="0">
                <a:solidFill>
                  <a:srgbClr val="212121"/>
                </a:solidFill>
                <a:effectLst/>
                <a:latin typeface="Open Sans" panose="020B0606030504020204" pitchFamily="34" charset="0"/>
              </a:rPr>
              <a:t>. </a:t>
            </a:r>
            <a:r>
              <a:rPr lang="en-US" b="0" i="0" u="sng" dirty="0">
                <a:solidFill>
                  <a:srgbClr val="212121"/>
                </a:solidFill>
                <a:effectLst/>
                <a:latin typeface="Open Sans" panose="020B0606030504020204" pitchFamily="34" charset="0"/>
              </a:rPr>
              <a:t>Induce seeds to synthesize storage protein</a:t>
            </a:r>
            <a:r>
              <a:rPr lang="en-US" b="0" i="0" dirty="0">
                <a:solidFill>
                  <a:srgbClr val="212121"/>
                </a:solidFill>
                <a:effectLst/>
                <a:latin typeface="Open Sans" panose="020B0606030504020204" pitchFamily="34" charset="0"/>
              </a:rPr>
              <a:t>.</a:t>
            </a:r>
          </a:p>
          <a:p>
            <a:pPr algn="just"/>
            <a:r>
              <a:rPr lang="en-US" b="1" dirty="0"/>
              <a:t>Auxins: </a:t>
            </a:r>
            <a:r>
              <a:rPr lang="en-US" dirty="0"/>
              <a:t>These are compounds that </a:t>
            </a:r>
            <a:r>
              <a:rPr lang="en-US" u="sng" dirty="0"/>
              <a:t>positively influence cell enlargement, bud formation, and root initiation</a:t>
            </a:r>
            <a:r>
              <a:rPr lang="en-US" dirty="0"/>
              <a:t>. They also </a:t>
            </a:r>
            <a:r>
              <a:rPr lang="en-US" u="sng" dirty="0"/>
              <a:t>promote the production of other hormones and in conjunction with </a:t>
            </a:r>
            <a:r>
              <a:rPr lang="en-US" u="sng" dirty="0" err="1"/>
              <a:t>cytokinins</a:t>
            </a:r>
            <a:r>
              <a:rPr lang="en-US" u="sng" dirty="0"/>
              <a:t>, they control the growth of stems, roots, and fruits and convert stems into flowers</a:t>
            </a:r>
            <a:r>
              <a:rPr lang="en-US" dirty="0"/>
              <a:t>. Auxins act to </a:t>
            </a:r>
            <a:r>
              <a:rPr lang="en-US" u="sng" dirty="0"/>
              <a:t>inhibit the growth of buds lower down the stems and also promote lateral and adventitious root development and growth</a:t>
            </a:r>
            <a:r>
              <a:rPr lang="en-US" dirty="0"/>
              <a:t>. </a:t>
            </a:r>
            <a:r>
              <a:rPr lang="en-IN" b="0" i="0" dirty="0">
                <a:solidFill>
                  <a:srgbClr val="212121"/>
                </a:solidFill>
                <a:effectLst/>
                <a:latin typeface="Open Sans" panose="020B0606030504020204" pitchFamily="34" charset="0"/>
              </a:rPr>
              <a:t>The four naturally occurring (endogenous) auxins are </a:t>
            </a:r>
            <a:r>
              <a:rPr lang="en-IN" b="0" i="0" u="sng" dirty="0">
                <a:solidFill>
                  <a:srgbClr val="212121"/>
                </a:solidFill>
                <a:effectLst/>
                <a:latin typeface="Open Sans" panose="020B0606030504020204" pitchFamily="34" charset="0"/>
              </a:rPr>
              <a:t>IAA, 4-chloroindole-3-acetic acid, phenylacetic acid, and indole-3-butyric acid </a:t>
            </a:r>
            <a:r>
              <a:rPr lang="en-IN" b="0" i="0" dirty="0">
                <a:solidFill>
                  <a:srgbClr val="212121"/>
                </a:solidFill>
                <a:effectLst/>
                <a:latin typeface="Open Sans" panose="020B0606030504020204" pitchFamily="34" charset="0"/>
              </a:rPr>
              <a:t>and these were found to be synthesized by plants. Synthetic auxin </a:t>
            </a:r>
            <a:r>
              <a:rPr lang="en-IN" b="0" i="0" dirty="0" err="1">
                <a:solidFill>
                  <a:srgbClr val="212121"/>
                </a:solidFill>
                <a:effectLst/>
                <a:latin typeface="Open Sans" panose="020B0606030504020204" pitchFamily="34" charset="0"/>
              </a:rPr>
              <a:t>analogs</a:t>
            </a:r>
            <a:r>
              <a:rPr lang="en-IN" b="0" i="0" dirty="0">
                <a:solidFill>
                  <a:srgbClr val="212121"/>
                </a:solidFill>
                <a:effectLst/>
                <a:latin typeface="Open Sans" panose="020B0606030504020204" pitchFamily="34" charset="0"/>
              </a:rPr>
              <a:t> include </a:t>
            </a:r>
            <a:r>
              <a:rPr lang="en-IN" b="0" i="0" u="sng" dirty="0">
                <a:solidFill>
                  <a:srgbClr val="212121"/>
                </a:solidFill>
                <a:effectLst/>
                <a:latin typeface="Open Sans" panose="020B0606030504020204" pitchFamily="34" charset="0"/>
              </a:rPr>
              <a:t>1-naphthaleneacetic acid and 2, 4-chlorophenoxyacetic acid (2,4-D).</a:t>
            </a:r>
            <a:endParaRPr lang="en-US" u="sng" dirty="0"/>
          </a:p>
        </p:txBody>
      </p:sp>
    </p:spTree>
    <p:extLst>
      <p:ext uri="{BB962C8B-B14F-4D97-AF65-F5344CB8AC3E}">
        <p14:creationId xmlns:p14="http://schemas.microsoft.com/office/powerpoint/2010/main" val="2272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F982-B4FE-DDF3-14E1-E8BA2E6060E3}"/>
              </a:ext>
            </a:extLst>
          </p:cNvPr>
          <p:cNvSpPr>
            <a:spLocks noGrp="1"/>
          </p:cNvSpPr>
          <p:nvPr>
            <p:ph type="title"/>
          </p:nvPr>
        </p:nvSpPr>
        <p:spPr>
          <a:xfrm>
            <a:off x="677334" y="609600"/>
            <a:ext cx="11298098" cy="778042"/>
          </a:xfrm>
        </p:spPr>
        <p:txBody>
          <a:bodyPr/>
          <a:lstStyle/>
          <a:p>
            <a:r>
              <a:rPr lang="en-IN" dirty="0" err="1"/>
              <a:t>Cytokinins</a:t>
            </a:r>
            <a:r>
              <a:rPr lang="en-IN" dirty="0"/>
              <a:t> and Ethylene</a:t>
            </a:r>
          </a:p>
        </p:txBody>
      </p:sp>
      <p:sp>
        <p:nvSpPr>
          <p:cNvPr id="3" name="Content Placeholder 2">
            <a:extLst>
              <a:ext uri="{FF2B5EF4-FFF2-40B4-BE49-F238E27FC236}">
                <a16:creationId xmlns:a16="http://schemas.microsoft.com/office/drawing/2014/main" id="{40E39C68-ACAD-2325-49CA-98DCEC8C2795}"/>
              </a:ext>
            </a:extLst>
          </p:cNvPr>
          <p:cNvSpPr>
            <a:spLocks noGrp="1"/>
          </p:cNvSpPr>
          <p:nvPr>
            <p:ph idx="1"/>
          </p:nvPr>
        </p:nvSpPr>
        <p:spPr>
          <a:xfrm>
            <a:off x="524934" y="1387642"/>
            <a:ext cx="10989732" cy="5021179"/>
          </a:xfrm>
        </p:spPr>
        <p:txBody>
          <a:bodyPr>
            <a:normAutofit/>
          </a:bodyPr>
          <a:lstStyle/>
          <a:p>
            <a:r>
              <a:rPr lang="en-US" b="1" i="0" dirty="0" err="1">
                <a:solidFill>
                  <a:srgbClr val="212121"/>
                </a:solidFill>
                <a:effectLst/>
                <a:latin typeface="Open Sans" panose="020B0606030504020204" pitchFamily="34" charset="0"/>
              </a:rPr>
              <a:t>Cytokinins</a:t>
            </a:r>
            <a:r>
              <a:rPr lang="en-US" b="1" i="0" dirty="0">
                <a:solidFill>
                  <a:srgbClr val="212121"/>
                </a:solidFill>
                <a:effectLst/>
                <a:latin typeface="Open Sans" panose="020B0606030504020204" pitchFamily="34" charset="0"/>
              </a:rPr>
              <a:t>:</a:t>
            </a:r>
            <a:r>
              <a:rPr lang="en-US" b="0" i="0" dirty="0">
                <a:solidFill>
                  <a:srgbClr val="212121"/>
                </a:solidFill>
                <a:effectLst/>
                <a:latin typeface="Open Sans" panose="020B0606030504020204" pitchFamily="34" charset="0"/>
              </a:rPr>
              <a:t> They are a group of chemicals that influence cell division and shoot formation. They help delay senescence or the aging of tissues, are responsible for mediating auxin transport throughout the plant, and affect the internodal length and leaf growth. They have a highly synergistic effect in concert with auxins and the ratios of these two groups of plant hormones affect most major growth periods of plants. </a:t>
            </a:r>
            <a:r>
              <a:rPr lang="en-US" b="0" i="0" dirty="0" err="1">
                <a:solidFill>
                  <a:srgbClr val="212121"/>
                </a:solidFill>
                <a:effectLst/>
                <a:latin typeface="Open Sans" panose="020B0606030504020204" pitchFamily="34" charset="0"/>
              </a:rPr>
              <a:t>Cytokinins</a:t>
            </a:r>
            <a:r>
              <a:rPr lang="en-US" b="0" i="0" dirty="0">
                <a:solidFill>
                  <a:srgbClr val="212121"/>
                </a:solidFill>
                <a:effectLst/>
                <a:latin typeface="Open Sans" panose="020B0606030504020204" pitchFamily="34" charset="0"/>
              </a:rPr>
              <a:t> counter the apical dominance induced by auxins. They, in conjunction with ethylene, promote the abscission of leaves, flower parts, and fruits. There are two types of </a:t>
            </a:r>
            <a:r>
              <a:rPr lang="en-US" b="0" i="0" dirty="0" err="1">
                <a:solidFill>
                  <a:srgbClr val="212121"/>
                </a:solidFill>
                <a:effectLst/>
                <a:latin typeface="Open Sans" panose="020B0606030504020204" pitchFamily="34" charset="0"/>
              </a:rPr>
              <a:t>cytokinins</a:t>
            </a:r>
            <a:r>
              <a:rPr lang="en-US" b="0" i="0" dirty="0">
                <a:solidFill>
                  <a:srgbClr val="212121"/>
                </a:solidFill>
                <a:effectLst/>
                <a:latin typeface="Open Sans" panose="020B0606030504020204" pitchFamily="34" charset="0"/>
              </a:rPr>
              <a:t>:</a:t>
            </a:r>
          </a:p>
          <a:p>
            <a:pPr marL="0" indent="0" algn="l">
              <a:buNone/>
            </a:pPr>
            <a:r>
              <a:rPr lang="en-IN" b="1" i="0" dirty="0">
                <a:solidFill>
                  <a:srgbClr val="212121"/>
                </a:solidFill>
                <a:effectLst/>
                <a:latin typeface="Open Sans" panose="020B0606030504020204" pitchFamily="34" charset="0"/>
              </a:rPr>
              <a:t>       (a) Adenine-type:</a:t>
            </a:r>
            <a:r>
              <a:rPr lang="en-IN" b="0" i="0" dirty="0">
                <a:solidFill>
                  <a:srgbClr val="212121"/>
                </a:solidFill>
                <a:effectLst/>
                <a:latin typeface="Open Sans" panose="020B0606030504020204" pitchFamily="34" charset="0"/>
              </a:rPr>
              <a:t> They are represented by kinetin, zeatin, and </a:t>
            </a:r>
            <a:r>
              <a:rPr lang="en-IN" b="0" i="0" u="none" strike="noStrike" dirty="0">
                <a:solidFill>
                  <a:srgbClr val="212121"/>
                </a:solidFill>
                <a:effectLst/>
                <a:latin typeface="Open Sans" panose="020B0606030504020204" pitchFamily="34" charset="0"/>
                <a:hlinkClick r:id="rId2"/>
              </a:rPr>
              <a:t>6-benzyl aminopurine</a:t>
            </a:r>
            <a:r>
              <a:rPr lang="en-IN" b="0" i="0" dirty="0">
                <a:solidFill>
                  <a:srgbClr val="212121"/>
                </a:solidFill>
                <a:effectLst/>
                <a:latin typeface="Open Sans" panose="020B0606030504020204" pitchFamily="34" charset="0"/>
              </a:rPr>
              <a:t>.</a:t>
            </a:r>
          </a:p>
          <a:p>
            <a:pPr marL="0" indent="0" algn="l">
              <a:buNone/>
            </a:pPr>
            <a:r>
              <a:rPr lang="en-IN" b="1" i="0" dirty="0">
                <a:solidFill>
                  <a:srgbClr val="212121"/>
                </a:solidFill>
                <a:effectLst/>
                <a:latin typeface="Open Sans" panose="020B0606030504020204" pitchFamily="34" charset="0"/>
              </a:rPr>
              <a:t>       (b) </a:t>
            </a:r>
            <a:r>
              <a:rPr lang="en-IN" b="1" i="0" dirty="0" err="1">
                <a:solidFill>
                  <a:srgbClr val="212121"/>
                </a:solidFill>
                <a:effectLst/>
                <a:latin typeface="Open Sans" panose="020B0606030504020204" pitchFamily="34" charset="0"/>
              </a:rPr>
              <a:t>Phenylurea</a:t>
            </a:r>
            <a:r>
              <a:rPr lang="en-IN" b="1" i="0" dirty="0">
                <a:solidFill>
                  <a:srgbClr val="212121"/>
                </a:solidFill>
                <a:effectLst/>
                <a:latin typeface="Open Sans" panose="020B0606030504020204" pitchFamily="34" charset="0"/>
              </a:rPr>
              <a:t>-type:</a:t>
            </a:r>
            <a:r>
              <a:rPr lang="en-IN" b="0" i="0" dirty="0">
                <a:solidFill>
                  <a:srgbClr val="212121"/>
                </a:solidFill>
                <a:effectLst/>
                <a:latin typeface="Open Sans" panose="020B0606030504020204" pitchFamily="34" charset="0"/>
              </a:rPr>
              <a:t> They are like </a:t>
            </a:r>
            <a:r>
              <a:rPr lang="en-IN" b="0" i="0" dirty="0" err="1">
                <a:solidFill>
                  <a:srgbClr val="212121"/>
                </a:solidFill>
                <a:effectLst/>
                <a:latin typeface="Open Sans" panose="020B0606030504020204" pitchFamily="34" charset="0"/>
              </a:rPr>
              <a:t>diphenylurea</a:t>
            </a:r>
            <a:r>
              <a:rPr lang="en-IN" b="0" i="0" dirty="0">
                <a:solidFill>
                  <a:srgbClr val="212121"/>
                </a:solidFill>
                <a:effectLst/>
                <a:latin typeface="Open Sans" panose="020B0606030504020204" pitchFamily="34" charset="0"/>
              </a:rPr>
              <a:t> and </a:t>
            </a:r>
            <a:r>
              <a:rPr lang="en-IN" b="0" i="0" dirty="0" err="1">
                <a:solidFill>
                  <a:srgbClr val="212121"/>
                </a:solidFill>
                <a:effectLst/>
                <a:latin typeface="Open Sans" panose="020B0606030504020204" pitchFamily="34" charset="0"/>
              </a:rPr>
              <a:t>thidiazuron</a:t>
            </a:r>
            <a:r>
              <a:rPr lang="en-IN" b="0" i="0" dirty="0">
                <a:solidFill>
                  <a:srgbClr val="212121"/>
                </a:solidFill>
                <a:effectLst/>
                <a:latin typeface="Open Sans" panose="020B0606030504020204" pitchFamily="34" charset="0"/>
              </a:rPr>
              <a:t> (TDZ). Most adenine-type     </a:t>
            </a:r>
          </a:p>
          <a:p>
            <a:pPr marL="0" indent="0" algn="l">
              <a:buNone/>
            </a:pPr>
            <a:r>
              <a:rPr lang="en-IN" dirty="0">
                <a:solidFill>
                  <a:srgbClr val="212121"/>
                </a:solidFill>
                <a:latin typeface="Open Sans" panose="020B0606030504020204" pitchFamily="34" charset="0"/>
              </a:rPr>
              <a:t>             </a:t>
            </a:r>
            <a:r>
              <a:rPr lang="en-IN" b="0" i="0" dirty="0" err="1">
                <a:solidFill>
                  <a:srgbClr val="212121"/>
                </a:solidFill>
                <a:effectLst/>
                <a:latin typeface="Open Sans" panose="020B0606030504020204" pitchFamily="34" charset="0"/>
              </a:rPr>
              <a:t>cytokinins</a:t>
            </a:r>
            <a:r>
              <a:rPr lang="en-IN" b="0" i="0" dirty="0">
                <a:solidFill>
                  <a:srgbClr val="212121"/>
                </a:solidFill>
                <a:effectLst/>
                <a:latin typeface="Open Sans" panose="020B0606030504020204" pitchFamily="34" charset="0"/>
              </a:rPr>
              <a:t> are synthesized in roots.</a:t>
            </a:r>
          </a:p>
          <a:p>
            <a:pPr algn="l"/>
            <a:r>
              <a:rPr lang="en-US" b="1" i="0" dirty="0">
                <a:solidFill>
                  <a:srgbClr val="212121"/>
                </a:solidFill>
                <a:effectLst/>
                <a:latin typeface="Open Sans" panose="020B0606030504020204" pitchFamily="34" charset="0"/>
              </a:rPr>
              <a:t>Ethylene:</a:t>
            </a:r>
            <a:r>
              <a:rPr lang="en-US" b="0" i="0" dirty="0">
                <a:solidFill>
                  <a:srgbClr val="212121"/>
                </a:solidFill>
                <a:effectLst/>
                <a:latin typeface="Open Sans" panose="020B0606030504020204" pitchFamily="34" charset="0"/>
              </a:rPr>
              <a:t> Ethylene is produced at a faster rate in rapidly growing and dividing cells, especially in darkness. It affects cell growth and cell shape; when a growing shoot hits an obstacle, while underground, ethylene production greatly increases, preventing cell elongation and causing the stem to swell.</a:t>
            </a:r>
            <a:endParaRPr lang="en-IN" b="0" i="0" dirty="0">
              <a:solidFill>
                <a:srgbClr val="212121"/>
              </a:solidFill>
              <a:effectLst/>
              <a:latin typeface="Open Sans" panose="020B0606030504020204" pitchFamily="34" charset="0"/>
            </a:endParaRPr>
          </a:p>
        </p:txBody>
      </p:sp>
    </p:spTree>
    <p:extLst>
      <p:ext uri="{BB962C8B-B14F-4D97-AF65-F5344CB8AC3E}">
        <p14:creationId xmlns:p14="http://schemas.microsoft.com/office/powerpoint/2010/main" val="271589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6E89C-22BA-87E4-D7F1-FD5058252E08}"/>
              </a:ext>
            </a:extLst>
          </p:cNvPr>
          <p:cNvSpPr>
            <a:spLocks noGrp="1"/>
          </p:cNvSpPr>
          <p:nvPr>
            <p:ph type="title"/>
          </p:nvPr>
        </p:nvSpPr>
        <p:spPr>
          <a:xfrm>
            <a:off x="677334" y="609600"/>
            <a:ext cx="8596668" cy="737937"/>
          </a:xfrm>
        </p:spPr>
        <p:txBody>
          <a:bodyPr/>
          <a:lstStyle/>
          <a:p>
            <a:r>
              <a:rPr lang="en-IN" dirty="0" err="1"/>
              <a:t>Gibberllines</a:t>
            </a:r>
            <a:r>
              <a:rPr lang="en-IN" dirty="0"/>
              <a:t> and other Phytohormones</a:t>
            </a:r>
          </a:p>
        </p:txBody>
      </p:sp>
      <p:sp>
        <p:nvSpPr>
          <p:cNvPr id="3" name="Content Placeholder 2">
            <a:extLst>
              <a:ext uri="{FF2B5EF4-FFF2-40B4-BE49-F238E27FC236}">
                <a16:creationId xmlns:a16="http://schemas.microsoft.com/office/drawing/2014/main" id="{C11CF726-13AB-9D4C-9DD4-81D5C4031099}"/>
              </a:ext>
            </a:extLst>
          </p:cNvPr>
          <p:cNvSpPr>
            <a:spLocks noGrp="1"/>
          </p:cNvSpPr>
          <p:nvPr>
            <p:ph idx="1"/>
          </p:nvPr>
        </p:nvSpPr>
        <p:spPr>
          <a:xfrm>
            <a:off x="404618" y="1422652"/>
            <a:ext cx="11546750" cy="5082422"/>
          </a:xfrm>
        </p:spPr>
        <p:txBody>
          <a:bodyPr>
            <a:normAutofit/>
          </a:bodyPr>
          <a:lstStyle/>
          <a:p>
            <a:pPr algn="l"/>
            <a:r>
              <a:rPr lang="en-US" b="1" i="0" dirty="0">
                <a:solidFill>
                  <a:srgbClr val="212121"/>
                </a:solidFill>
                <a:effectLst/>
                <a:latin typeface="Open Sans" panose="020B0606030504020204" pitchFamily="34" charset="0"/>
              </a:rPr>
              <a:t>Gibberellins</a:t>
            </a:r>
            <a:r>
              <a:rPr lang="en-US" b="0" i="0" dirty="0">
                <a:solidFill>
                  <a:srgbClr val="212121"/>
                </a:solidFill>
                <a:effectLst/>
                <a:latin typeface="Open Sans" panose="020B0606030504020204" pitchFamily="34" charset="0"/>
              </a:rPr>
              <a:t> or GAs include a large range of chemicals that are produced naturally within plants and by fungi. Gibberellins are important in seed germination, affecting enzyme production that mobilizes food production used for the growth of new cells. GA3 was the first gibberellin to be structurally characterized. There is currently 136 GAs identified from plants, fungi, and bacteria.</a:t>
            </a:r>
          </a:p>
          <a:p>
            <a:pPr algn="l"/>
            <a:r>
              <a:rPr lang="en-US" b="1" i="0" dirty="0">
                <a:solidFill>
                  <a:srgbClr val="212121"/>
                </a:solidFill>
                <a:effectLst/>
                <a:latin typeface="Open Sans" panose="020B0606030504020204" pitchFamily="34" charset="0"/>
              </a:rPr>
              <a:t>Other Phytohormones:</a:t>
            </a:r>
          </a:p>
          <a:p>
            <a:pPr algn="l"/>
            <a:r>
              <a:rPr lang="en-US" b="1" i="0" dirty="0" err="1">
                <a:solidFill>
                  <a:srgbClr val="212121"/>
                </a:solidFill>
                <a:effectLst/>
                <a:latin typeface="Open Sans" panose="020B0606030504020204" pitchFamily="34" charset="0"/>
              </a:rPr>
              <a:t>Brassinosteroids</a:t>
            </a:r>
            <a:r>
              <a:rPr lang="en-US" b="1" i="0" dirty="0">
                <a:solidFill>
                  <a:srgbClr val="212121"/>
                </a:solidFill>
                <a:effectLst/>
                <a:latin typeface="Open Sans" panose="020B0606030504020204" pitchFamily="34" charset="0"/>
              </a:rPr>
              <a:t>:</a:t>
            </a:r>
            <a:r>
              <a:rPr lang="en-US" b="0" i="0" dirty="0">
                <a:solidFill>
                  <a:srgbClr val="212121"/>
                </a:solidFill>
                <a:effectLst/>
                <a:latin typeface="Open Sans" panose="020B0606030504020204" pitchFamily="34" charset="0"/>
              </a:rPr>
              <a:t> They are a class of polyhydroxy steroids, a group of plant growth regulators. They stimulate cell elongation and division, gravitropism, resistance to stress, and xylem differentiation. They inhibit root growth and leaf abscission.</a:t>
            </a:r>
          </a:p>
          <a:p>
            <a:pPr algn="l"/>
            <a:r>
              <a:rPr lang="en-US" b="1" i="0" dirty="0" err="1">
                <a:solidFill>
                  <a:srgbClr val="212121"/>
                </a:solidFill>
                <a:effectLst/>
                <a:latin typeface="Open Sans" panose="020B0606030504020204" pitchFamily="34" charset="0"/>
              </a:rPr>
              <a:t>Jasmonates</a:t>
            </a:r>
            <a:r>
              <a:rPr lang="en-US" b="1" i="0" dirty="0">
                <a:solidFill>
                  <a:srgbClr val="212121"/>
                </a:solidFill>
                <a:effectLst/>
                <a:latin typeface="Open Sans" panose="020B0606030504020204" pitchFamily="34" charset="0"/>
              </a:rPr>
              <a:t>:</a:t>
            </a:r>
            <a:r>
              <a:rPr lang="en-US" b="0" i="0" dirty="0">
                <a:solidFill>
                  <a:srgbClr val="212121"/>
                </a:solidFill>
                <a:effectLst/>
                <a:latin typeface="Open Sans" panose="020B0606030504020204" pitchFamily="34" charset="0"/>
              </a:rPr>
              <a:t> They are produced from fatty acids and seem to promote the production of defense proteins that are used to fend off invading organisms. They affect the storage of protein in seeds and seem to affect root growth.</a:t>
            </a:r>
          </a:p>
          <a:p>
            <a:pPr algn="l"/>
            <a:r>
              <a:rPr lang="en-US" b="1" i="0" dirty="0" err="1">
                <a:solidFill>
                  <a:srgbClr val="212121"/>
                </a:solidFill>
                <a:effectLst/>
                <a:latin typeface="Open Sans" panose="020B0606030504020204" pitchFamily="34" charset="0"/>
              </a:rPr>
              <a:t>Karrikins</a:t>
            </a:r>
            <a:r>
              <a:rPr lang="en-US" b="1" i="0" dirty="0">
                <a:solidFill>
                  <a:srgbClr val="212121"/>
                </a:solidFill>
                <a:effectLst/>
                <a:latin typeface="Open Sans" panose="020B0606030504020204" pitchFamily="34" charset="0"/>
              </a:rPr>
              <a:t>:</a:t>
            </a:r>
            <a:r>
              <a:rPr lang="en-US" b="0" i="0" dirty="0">
                <a:solidFill>
                  <a:srgbClr val="212121"/>
                </a:solidFill>
                <a:effectLst/>
                <a:latin typeface="Open Sans" panose="020B0606030504020204" pitchFamily="34" charset="0"/>
              </a:rPr>
              <a:t> They are a group of plant growth regulators found in the smoke of burning plant material that can stimulate the germination of seeds.</a:t>
            </a:r>
          </a:p>
          <a:p>
            <a:pPr algn="l"/>
            <a:r>
              <a:rPr lang="en-US" b="1" i="0" dirty="0" err="1">
                <a:solidFill>
                  <a:srgbClr val="212121"/>
                </a:solidFill>
                <a:effectLst/>
                <a:latin typeface="Open Sans" panose="020B0606030504020204" pitchFamily="34" charset="0"/>
              </a:rPr>
              <a:t>Strigolactones</a:t>
            </a:r>
            <a:r>
              <a:rPr lang="en-US" b="1" i="0" dirty="0">
                <a:solidFill>
                  <a:srgbClr val="212121"/>
                </a:solidFill>
                <a:effectLst/>
                <a:latin typeface="Open Sans" panose="020B0606030504020204" pitchFamily="34" charset="0"/>
              </a:rPr>
              <a:t>:</a:t>
            </a:r>
            <a:r>
              <a:rPr lang="en-US" b="0" i="0" dirty="0">
                <a:solidFill>
                  <a:srgbClr val="212121"/>
                </a:solidFill>
                <a:effectLst/>
                <a:latin typeface="Open Sans" panose="020B0606030504020204" pitchFamily="34" charset="0"/>
              </a:rPr>
              <a:t> They are implicated in the inhibition of shoot branching. They are terpenoid lactones and are derived from carotenoids.</a:t>
            </a:r>
          </a:p>
        </p:txBody>
      </p:sp>
    </p:spTree>
    <p:extLst>
      <p:ext uri="{BB962C8B-B14F-4D97-AF65-F5344CB8AC3E}">
        <p14:creationId xmlns:p14="http://schemas.microsoft.com/office/powerpoint/2010/main" val="198092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1165-A363-C82D-7F46-C76CECE08BA0}"/>
              </a:ext>
            </a:extLst>
          </p:cNvPr>
          <p:cNvSpPr>
            <a:spLocks noGrp="1"/>
          </p:cNvSpPr>
          <p:nvPr>
            <p:ph type="title"/>
          </p:nvPr>
        </p:nvSpPr>
        <p:spPr/>
        <p:txBody>
          <a:bodyPr/>
          <a:lstStyle/>
          <a:p>
            <a:r>
              <a:rPr lang="en-IN" dirty="0"/>
              <a:t>Plant growth retardants</a:t>
            </a:r>
          </a:p>
        </p:txBody>
      </p:sp>
      <p:sp>
        <p:nvSpPr>
          <p:cNvPr id="3" name="Content Placeholder 2">
            <a:extLst>
              <a:ext uri="{FF2B5EF4-FFF2-40B4-BE49-F238E27FC236}">
                <a16:creationId xmlns:a16="http://schemas.microsoft.com/office/drawing/2014/main" id="{5B00F854-402E-D7C9-A9E3-C871ED32C686}"/>
              </a:ext>
            </a:extLst>
          </p:cNvPr>
          <p:cNvSpPr>
            <a:spLocks noGrp="1"/>
          </p:cNvSpPr>
          <p:nvPr>
            <p:ph idx="1"/>
          </p:nvPr>
        </p:nvSpPr>
        <p:spPr>
          <a:xfrm>
            <a:off x="388576" y="1488613"/>
            <a:ext cx="11041424" cy="4872082"/>
          </a:xfrm>
        </p:spPr>
        <p:txBody>
          <a:bodyPr/>
          <a:lstStyle/>
          <a:p>
            <a:r>
              <a:rPr lang="en-US" b="1" i="0" dirty="0">
                <a:solidFill>
                  <a:srgbClr val="212121"/>
                </a:solidFill>
                <a:effectLst/>
                <a:latin typeface="Open Sans" panose="020B0606030504020204" pitchFamily="34" charset="0"/>
              </a:rPr>
              <a:t>Plant growth retardants:</a:t>
            </a:r>
            <a:r>
              <a:rPr lang="en-US" b="0" i="0" dirty="0">
                <a:solidFill>
                  <a:srgbClr val="212121"/>
                </a:solidFill>
                <a:effectLst/>
                <a:latin typeface="Open Sans" panose="020B0606030504020204" pitchFamily="34" charset="0"/>
              </a:rPr>
              <a:t> They are the most widely used group of bioregulators in agricultural and horticultural practice. They reduce the shoot growth of plants by inhibiting gibberellin biosynthesis. Plants treated with retardants are improved water use and less water stress due to a reduction in leaf size. Examples: Paclobutrazol, uniconazole and </a:t>
            </a:r>
            <a:r>
              <a:rPr lang="en-US" b="0" i="0" dirty="0" err="1">
                <a:solidFill>
                  <a:srgbClr val="212121"/>
                </a:solidFill>
                <a:effectLst/>
                <a:latin typeface="Open Sans" panose="020B0606030504020204" pitchFamily="34" charset="0"/>
              </a:rPr>
              <a:t>flurprimidol</a:t>
            </a:r>
            <a:r>
              <a:rPr lang="en-US" b="0" i="0" dirty="0">
                <a:solidFill>
                  <a:srgbClr val="212121"/>
                </a:solidFill>
                <a:effectLst/>
                <a:latin typeface="Open Sans" panose="020B0606030504020204" pitchFamily="34" charset="0"/>
              </a:rPr>
              <a:t>.</a:t>
            </a:r>
          </a:p>
          <a:p>
            <a:endParaRPr lang="en-IN" dirty="0"/>
          </a:p>
        </p:txBody>
      </p:sp>
    </p:spTree>
    <p:extLst>
      <p:ext uri="{BB962C8B-B14F-4D97-AF65-F5344CB8AC3E}">
        <p14:creationId xmlns:p14="http://schemas.microsoft.com/office/powerpoint/2010/main" val="33677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4279A-1495-395E-42CE-AA53C034B7B0}"/>
              </a:ext>
            </a:extLst>
          </p:cNvPr>
          <p:cNvSpPr>
            <a:spLocks noGrp="1"/>
          </p:cNvSpPr>
          <p:nvPr>
            <p:ph type="title"/>
          </p:nvPr>
        </p:nvSpPr>
        <p:spPr>
          <a:xfrm>
            <a:off x="677334" y="609600"/>
            <a:ext cx="8596668" cy="826168"/>
          </a:xfrm>
        </p:spPr>
        <p:txBody>
          <a:bodyPr/>
          <a:lstStyle/>
          <a:p>
            <a:r>
              <a:rPr lang="en-IN" dirty="0"/>
              <a:t>Other application of plant hormones:</a:t>
            </a:r>
          </a:p>
        </p:txBody>
      </p:sp>
      <p:sp>
        <p:nvSpPr>
          <p:cNvPr id="3" name="Content Placeholder 2">
            <a:extLst>
              <a:ext uri="{FF2B5EF4-FFF2-40B4-BE49-F238E27FC236}">
                <a16:creationId xmlns:a16="http://schemas.microsoft.com/office/drawing/2014/main" id="{D07DB768-AD67-AC10-30BC-705F1664D5BA}"/>
              </a:ext>
            </a:extLst>
          </p:cNvPr>
          <p:cNvSpPr>
            <a:spLocks noGrp="1"/>
          </p:cNvSpPr>
          <p:nvPr>
            <p:ph idx="1"/>
          </p:nvPr>
        </p:nvSpPr>
        <p:spPr>
          <a:xfrm>
            <a:off x="677334" y="1488613"/>
            <a:ext cx="8596668" cy="3880773"/>
          </a:xfrm>
        </p:spPr>
        <p:txBody>
          <a:bodyPr/>
          <a:lstStyle/>
          <a:p>
            <a:pPr marL="0" marR="0" algn="just">
              <a:spcBef>
                <a:spcPts val="0"/>
              </a:spcBef>
              <a:spcAft>
                <a:spcPts val="0"/>
              </a:spcAft>
            </a:pPr>
            <a:r>
              <a:rPr lang="en-US" b="1" i="0" dirty="0">
                <a:solidFill>
                  <a:srgbClr val="008000"/>
                </a:solidFill>
                <a:effectLst/>
                <a:latin typeface="Calibri" panose="020F0502020204030204" pitchFamily="34" charset="0"/>
              </a:rPr>
              <a:t>Experimental morphogenesis</a:t>
            </a:r>
            <a:endParaRPr lang="en-US" b="0" i="0" dirty="0">
              <a:solidFill>
                <a:srgbClr val="000000"/>
              </a:solidFill>
              <a:effectLst/>
              <a:latin typeface="Times New Roman" panose="02020603050405020304" pitchFamily="18" charset="0"/>
            </a:endParaRPr>
          </a:p>
          <a:p>
            <a:pPr marL="0" marR="0" indent="0" algn="just">
              <a:spcBef>
                <a:spcPts val="0"/>
              </a:spcBef>
              <a:spcAft>
                <a:spcPts val="0"/>
              </a:spcAft>
              <a:buNone/>
            </a:pPr>
            <a:r>
              <a:rPr lang="en-US" b="0" i="0" dirty="0">
                <a:solidFill>
                  <a:srgbClr val="000000"/>
                </a:solidFill>
                <a:effectLst/>
                <a:latin typeface="Calibri" panose="020F0502020204030204" pitchFamily="34" charset="0"/>
              </a:rPr>
              <a:t> </a:t>
            </a:r>
            <a:endParaRPr lang="en-US" b="0" i="0" dirty="0">
              <a:solidFill>
                <a:srgbClr val="000000"/>
              </a:solidFill>
              <a:effectLst/>
              <a:latin typeface="Times New Roman" panose="02020603050405020304" pitchFamily="18" charset="0"/>
            </a:endParaRPr>
          </a:p>
          <a:p>
            <a:pPr marL="0" marR="0" algn="just">
              <a:spcBef>
                <a:spcPts val="0"/>
              </a:spcBef>
              <a:spcAft>
                <a:spcPts val="0"/>
              </a:spcAft>
            </a:pPr>
            <a:r>
              <a:rPr lang="en-US" b="1" i="0" dirty="0">
                <a:solidFill>
                  <a:srgbClr val="008000"/>
                </a:solidFill>
                <a:effectLst/>
                <a:latin typeface="Calibri" panose="020F0502020204030204" pitchFamily="34" charset="0"/>
              </a:rPr>
              <a:t>Tissue Culture</a:t>
            </a:r>
            <a:endParaRPr lang="en-US" b="0" i="0" dirty="0">
              <a:solidFill>
                <a:srgbClr val="000000"/>
              </a:solidFill>
              <a:effectLst/>
              <a:latin typeface="Times New Roman" panose="02020603050405020304" pitchFamily="18" charset="0"/>
            </a:endParaRPr>
          </a:p>
          <a:p>
            <a:r>
              <a:rPr lang="en-IN" b="1" i="0" dirty="0">
                <a:solidFill>
                  <a:srgbClr val="008000"/>
                </a:solidFill>
                <a:effectLst/>
                <a:latin typeface="Calibri" panose="020F0502020204030204" pitchFamily="34" charset="0"/>
              </a:rPr>
              <a:t>Plantlets from Callus</a:t>
            </a:r>
          </a:p>
          <a:p>
            <a:r>
              <a:rPr lang="en-IN" b="1" i="0" dirty="0">
                <a:solidFill>
                  <a:srgbClr val="008000"/>
                </a:solidFill>
                <a:effectLst/>
                <a:latin typeface="Calibri" panose="020F0502020204030204" pitchFamily="34" charset="0"/>
              </a:rPr>
              <a:t>Somatic Cell Hybridization</a:t>
            </a:r>
          </a:p>
          <a:p>
            <a:r>
              <a:rPr lang="en-IN" b="1" i="0" dirty="0">
                <a:solidFill>
                  <a:srgbClr val="008000"/>
                </a:solidFill>
                <a:effectLst/>
                <a:latin typeface="Calibri" panose="020F0502020204030204" pitchFamily="34" charset="0"/>
              </a:rPr>
              <a:t>Protoplasts</a:t>
            </a:r>
            <a:r>
              <a:rPr lang="en-IN" b="1" dirty="0">
                <a:solidFill>
                  <a:srgbClr val="008000"/>
                </a:solidFill>
                <a:latin typeface="Calibri" panose="020F0502020204030204" pitchFamily="34" charset="0"/>
              </a:rPr>
              <a:t> Generation</a:t>
            </a:r>
          </a:p>
          <a:p>
            <a:r>
              <a:rPr lang="en-IN" b="1" dirty="0">
                <a:solidFill>
                  <a:srgbClr val="008000"/>
                </a:solidFill>
                <a:latin typeface="Calibri" panose="020F0502020204030204" pitchFamily="34" charset="0"/>
              </a:rPr>
              <a:t>Cell hybridization</a:t>
            </a:r>
          </a:p>
          <a:p>
            <a:r>
              <a:rPr lang="en-IN" b="1" dirty="0">
                <a:solidFill>
                  <a:srgbClr val="008000"/>
                </a:solidFill>
                <a:latin typeface="Calibri" panose="020F0502020204030204" pitchFamily="34" charset="0"/>
              </a:rPr>
              <a:t>In Recombinant technology to develop protoplast</a:t>
            </a:r>
          </a:p>
          <a:p>
            <a:endParaRPr lang="en-IN" dirty="0"/>
          </a:p>
        </p:txBody>
      </p:sp>
    </p:spTree>
    <p:extLst>
      <p:ext uri="{BB962C8B-B14F-4D97-AF65-F5344CB8AC3E}">
        <p14:creationId xmlns:p14="http://schemas.microsoft.com/office/powerpoint/2010/main" val="6017091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816</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Open Sans</vt:lpstr>
      <vt:lpstr>Times New Roman</vt:lpstr>
      <vt:lpstr>Trebuchet MS</vt:lpstr>
      <vt:lpstr>Wingdings 3</vt:lpstr>
      <vt:lpstr>Facet</vt:lpstr>
      <vt:lpstr>Plant Hormones and Their Applications</vt:lpstr>
      <vt:lpstr>Plant Hormones and Their Applications</vt:lpstr>
      <vt:lpstr>PowerPoint Presentation</vt:lpstr>
      <vt:lpstr>Abscisic acid(ABA) and Auxins</vt:lpstr>
      <vt:lpstr>Cytokinins and Ethylene</vt:lpstr>
      <vt:lpstr>Gibberllines and other Phytohormones</vt:lpstr>
      <vt:lpstr>Plant growth retardants</vt:lpstr>
      <vt:lpstr>Other application of plant hormones: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AKASH</dc:creator>
  <cp:lastModifiedBy>AKASH</cp:lastModifiedBy>
  <cp:revision>19</cp:revision>
  <dcterms:created xsi:type="dcterms:W3CDTF">2023-02-16T07:51:20Z</dcterms:created>
  <dcterms:modified xsi:type="dcterms:W3CDTF">2023-02-16T09:11:01Z</dcterms:modified>
</cp:coreProperties>
</file>