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D39F-0BE8-4C2F-981B-25E08DF85F8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D79F-106B-461B-A859-715CEB941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fer DN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0396"/>
            <a:ext cx="4343400" cy="3282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Crown-gall is a plant </a:t>
            </a:r>
            <a:r>
              <a:rPr lang="en-US" b="1" dirty="0" err="1" smtClean="0"/>
              <a:t>tumour</a:t>
            </a:r>
            <a:r>
              <a:rPr lang="en-US" b="1" dirty="0" smtClean="0"/>
              <a:t> that can be induced in</a:t>
            </a:r>
          </a:p>
          <a:p>
            <a:r>
              <a:rPr lang="en-US" b="1" dirty="0" smtClean="0"/>
              <a:t>a wide variety of gymnosperms and dicotyledonous</a:t>
            </a:r>
          </a:p>
          <a:p>
            <a:r>
              <a:rPr lang="en-US" b="1" dirty="0" smtClean="0"/>
              <a:t>angiosperms (</a:t>
            </a:r>
            <a:r>
              <a:rPr lang="en-US" b="1" dirty="0" err="1" smtClean="0"/>
              <a:t>dicots</a:t>
            </a:r>
            <a:r>
              <a:rPr lang="en-US" b="1" dirty="0" smtClean="0"/>
              <a:t>) by inoculation of wound sites</a:t>
            </a:r>
          </a:p>
          <a:p>
            <a:r>
              <a:rPr lang="en-US" b="1" dirty="0" smtClean="0"/>
              <a:t>with the Gram-negative soil bacterium </a:t>
            </a:r>
            <a:r>
              <a:rPr lang="en-US" b="1" i="1" dirty="0" smtClean="0"/>
              <a:t>A. </a:t>
            </a:r>
            <a:r>
              <a:rPr lang="en-US" b="1" i="1" dirty="0" err="1" smtClean="0"/>
              <a:t>tumefaciens</a:t>
            </a:r>
            <a:r>
              <a:rPr lang="en-US" b="1" i="1" dirty="0" smtClean="0"/>
              <a:t>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It was subsequently shown that the crown-gall tissue represents true </a:t>
            </a:r>
            <a:r>
              <a:rPr lang="en-US" b="1" dirty="0" err="1" smtClean="0">
                <a:solidFill>
                  <a:srgbClr val="C00000"/>
                </a:solidFill>
              </a:rPr>
              <a:t>oncogenic</a:t>
            </a:r>
            <a:r>
              <a:rPr lang="en-US" b="1" dirty="0" smtClean="0">
                <a:solidFill>
                  <a:srgbClr val="C00000"/>
                </a:solidFill>
              </a:rPr>
              <a:t> transformation, since the undifferentiated callus can be cultivated </a:t>
            </a:r>
            <a:r>
              <a:rPr lang="en-US" b="1" i="1" dirty="0" smtClean="0">
                <a:solidFill>
                  <a:srgbClr val="C00000"/>
                </a:solidFill>
              </a:rPr>
              <a:t>in vitro even if the bacteria are killed </a:t>
            </a:r>
            <a:r>
              <a:rPr lang="en-US" b="1" dirty="0" smtClean="0">
                <a:solidFill>
                  <a:srgbClr val="C00000"/>
                </a:solidFill>
              </a:rPr>
              <a:t>with antibiotics, and retains its </a:t>
            </a:r>
            <a:r>
              <a:rPr lang="en-US" b="1" dirty="0" err="1" smtClean="0">
                <a:solidFill>
                  <a:srgbClr val="C00000"/>
                </a:solidFill>
              </a:rPr>
              <a:t>tumorous</a:t>
            </a:r>
            <a:r>
              <a:rPr lang="en-US" b="1" dirty="0" smtClean="0">
                <a:solidFill>
                  <a:srgbClr val="C00000"/>
                </a:solidFill>
              </a:rPr>
              <a:t> properties.</a:t>
            </a:r>
          </a:p>
          <a:p>
            <a:endParaRPr lang="en-US" b="1" i="1" dirty="0" smtClean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664" t="10383" r="48880"/>
          <a:stretch>
            <a:fillRect/>
          </a:stretch>
        </p:blipFill>
        <p:spPr bwMode="auto">
          <a:xfrm>
            <a:off x="6019800" y="685800"/>
            <a:ext cx="2819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939" t="2716" r="25000"/>
          <a:stretch>
            <a:fillRect/>
          </a:stretch>
        </p:blipFill>
        <p:spPr bwMode="auto">
          <a:xfrm>
            <a:off x="1371600" y="118805"/>
            <a:ext cx="6477000" cy="66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700" y="152400"/>
            <a:ext cx="2167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6600"/>
                </a:solidFill>
              </a:rPr>
              <a:t>Binary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45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T-DNA does not need to be physically associated with the </a:t>
            </a:r>
            <a:r>
              <a:rPr lang="en-US" b="1" i="1" dirty="0" err="1" smtClean="0"/>
              <a:t>vir</a:t>
            </a:r>
            <a:r>
              <a:rPr lang="en-US" b="1" dirty="0" smtClean="0"/>
              <a:t> genes in order to become</a:t>
            </a:r>
          </a:p>
          <a:p>
            <a:r>
              <a:rPr lang="en-US" b="1" dirty="0" smtClean="0"/>
              <a:t>Integrated in to the plant genome.</a:t>
            </a:r>
          </a:p>
          <a:p>
            <a:endParaRPr lang="en-US" b="1" dirty="0" smtClean="0"/>
          </a:p>
          <a:p>
            <a:r>
              <a:rPr lang="en-US" b="1" dirty="0" smtClean="0"/>
              <a:t>Systems in which T-DNA and </a:t>
            </a:r>
            <a:r>
              <a:rPr lang="en-US" b="1" i="1" dirty="0" err="1" smtClean="0"/>
              <a:t>vir</a:t>
            </a:r>
            <a:r>
              <a:rPr lang="en-US" b="1" dirty="0" smtClean="0"/>
              <a:t> genes are located on separate </a:t>
            </a:r>
            <a:r>
              <a:rPr lang="en-US" b="1" dirty="0" err="1" smtClean="0"/>
              <a:t>replicons</a:t>
            </a:r>
            <a:r>
              <a:rPr lang="en-US" b="1" dirty="0" smtClean="0"/>
              <a:t> are termed </a:t>
            </a:r>
            <a:r>
              <a:rPr lang="en-US" b="1" dirty="0" smtClean="0">
                <a:solidFill>
                  <a:srgbClr val="006600"/>
                </a:solidFill>
              </a:rPr>
              <a:t>T-DNA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Binary vector systems. </a:t>
            </a:r>
            <a:r>
              <a:rPr lang="en-US" b="1" dirty="0" smtClean="0"/>
              <a:t>Thus, in binary system, two plasmids are used and both </a:t>
            </a:r>
          </a:p>
          <a:p>
            <a:r>
              <a:rPr lang="en-US" b="1" dirty="0" smtClean="0"/>
              <a:t>Complement each other in the same bacterial cell. The T-DNA carried by one plasmid is</a:t>
            </a:r>
          </a:p>
          <a:p>
            <a:r>
              <a:rPr lang="en-US" b="1" dirty="0" smtClean="0"/>
              <a:t>Transferred to the plant chromosomal DNA by proteins coded by </a:t>
            </a:r>
            <a:r>
              <a:rPr lang="en-US" b="1" dirty="0" err="1" smtClean="0"/>
              <a:t>vir</a:t>
            </a:r>
            <a:r>
              <a:rPr lang="en-US" b="1" dirty="0" smtClean="0"/>
              <a:t> genes carried by other</a:t>
            </a:r>
          </a:p>
          <a:p>
            <a:r>
              <a:rPr lang="en-US" b="1" dirty="0" smtClean="0"/>
              <a:t>Plasmid.</a:t>
            </a:r>
            <a:endParaRPr lang="en-US" b="1" dirty="0"/>
          </a:p>
        </p:txBody>
      </p:sp>
      <p:pic>
        <p:nvPicPr>
          <p:cNvPr id="3076" name="Picture 4" descr="TRANSGENIC PLANTS: Creation Transgenic plants can be produced by  Microprojectile bombardment: shooting DNA-coated tungsten 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3413758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310907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T-DNA can be </a:t>
            </a:r>
            <a:r>
              <a:rPr lang="en-US" b="1" dirty="0" err="1" smtClean="0">
                <a:solidFill>
                  <a:srgbClr val="C00000"/>
                </a:solidFill>
              </a:rPr>
              <a:t>subcloned</a:t>
            </a:r>
            <a:r>
              <a:rPr lang="en-US" b="1" dirty="0" smtClean="0">
                <a:solidFill>
                  <a:srgbClr val="C00000"/>
                </a:solidFill>
              </a:rPr>
              <a:t> on a small </a:t>
            </a:r>
            <a:r>
              <a:rPr lang="en-US" b="1" i="1" dirty="0" smtClean="0">
                <a:solidFill>
                  <a:srgbClr val="C00000"/>
                </a:solidFill>
              </a:rPr>
              <a:t>E. coli plasmid for ease of manipulation. </a:t>
            </a:r>
            <a:r>
              <a:rPr lang="en-US" b="1" dirty="0" smtClean="0">
                <a:solidFill>
                  <a:srgbClr val="C00000"/>
                </a:solidFill>
              </a:rPr>
              <a:t>This plasmid, called mini-Ti or micro-Ti, can be introduced into an </a:t>
            </a:r>
            <a:r>
              <a:rPr lang="en-US" b="1" i="1" dirty="0" err="1" smtClean="0">
                <a:solidFill>
                  <a:srgbClr val="C00000"/>
                </a:solidFill>
              </a:rPr>
              <a:t>Agrobacterium</a:t>
            </a:r>
            <a:r>
              <a:rPr lang="en-US" b="1" i="1" dirty="0" smtClean="0">
                <a:solidFill>
                  <a:srgbClr val="C00000"/>
                </a:solidFill>
              </a:rPr>
              <a:t> strain carrying </a:t>
            </a:r>
            <a:r>
              <a:rPr lang="en-US" b="1" dirty="0" smtClean="0">
                <a:solidFill>
                  <a:srgbClr val="C00000"/>
                </a:solidFill>
              </a:rPr>
              <a:t>a Ti plasmid from which the T-DNA has been removed. The </a:t>
            </a:r>
            <a:r>
              <a:rPr lang="en-US" b="1" i="1" dirty="0" err="1" smtClean="0">
                <a:solidFill>
                  <a:srgbClr val="C00000"/>
                </a:solidFill>
              </a:rPr>
              <a:t>vir</a:t>
            </a:r>
            <a:r>
              <a:rPr lang="en-US" b="1" i="1" dirty="0" smtClean="0">
                <a:solidFill>
                  <a:srgbClr val="C00000"/>
                </a:solidFill>
              </a:rPr>
              <a:t> functions are supplied in trans,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causing transfer of the recombinant T-DNA to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plant genome. The T-DNA plasmid can be introduced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into </a:t>
            </a:r>
            <a:r>
              <a:rPr lang="en-US" b="1" i="1" dirty="0" err="1" smtClean="0">
                <a:solidFill>
                  <a:srgbClr val="C00000"/>
                </a:solidFill>
              </a:rPr>
              <a:t>Agrobacterium</a:t>
            </a:r>
            <a:r>
              <a:rPr lang="en-US" b="1" i="1" dirty="0" smtClean="0">
                <a:solidFill>
                  <a:srgbClr val="C00000"/>
                </a:solidFill>
              </a:rPr>
              <a:t> by </a:t>
            </a:r>
            <a:r>
              <a:rPr lang="en-US" b="1" i="1" dirty="0" err="1" smtClean="0">
                <a:solidFill>
                  <a:srgbClr val="C00000"/>
                </a:solidFill>
              </a:rPr>
              <a:t>triparental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matings</a:t>
            </a:r>
            <a:r>
              <a:rPr lang="en-US" b="1" i="1" dirty="0" smtClean="0">
                <a:solidFill>
                  <a:srgbClr val="C00000"/>
                </a:solidFill>
              </a:rPr>
              <a:t> 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by a more simple transformation procedure, such as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electroporation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.brainkart.com/imagebk22/8YETpS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8625"/>
            <a:ext cx="833437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ematic representation of binary and helper vectors used in plant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96250" cy="572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6 Plant transformation using binary vectors 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"/>
            <a:ext cx="7943850" cy="6242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31914" y="6400800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Binary Vector System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.brainkart.com/imagebk22/cp1cPx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553200" cy="59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GreenII 0179载体质粒图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58332"/>
            <a:ext cx="6356350" cy="5232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93423" y="617220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 mini-Ti Plasmid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4135"/>
            <a:ext cx="3892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6600"/>
                </a:solidFill>
              </a:rPr>
              <a:t>Selectable markers for plants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2412" t="40819" r="30668" b="3481"/>
          <a:stretch>
            <a:fillRect/>
          </a:stretch>
        </p:blipFill>
        <p:spPr bwMode="auto">
          <a:xfrm>
            <a:off x="838200" y="1295400"/>
            <a:ext cx="7848600" cy="448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24" r="14179"/>
          <a:stretch>
            <a:fillRect/>
          </a:stretch>
        </p:blipFill>
        <p:spPr bwMode="auto">
          <a:xfrm>
            <a:off x="533400" y="447675"/>
            <a:ext cx="82296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609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metabolism of opines is a central feature of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crown-gall disease. Opine </a:t>
            </a:r>
            <a:r>
              <a:rPr lang="en-US" sz="2000" b="1" dirty="0" smtClean="0">
                <a:solidFill>
                  <a:srgbClr val="002060"/>
                </a:solidFill>
              </a:rPr>
              <a:t>(such as </a:t>
            </a:r>
            <a:r>
              <a:rPr lang="en-US" sz="2000" b="1" dirty="0" err="1" smtClean="0">
                <a:solidFill>
                  <a:srgbClr val="002060"/>
                </a:solidFill>
              </a:rPr>
              <a:t>octopine</a:t>
            </a:r>
            <a:r>
              <a:rPr lang="en-US" sz="2000" b="1" dirty="0" smtClean="0">
                <a:solidFill>
                  <a:srgbClr val="002060"/>
                </a:solidFill>
              </a:rPr>
              <a:t> and</a:t>
            </a: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nopaline</a:t>
            </a:r>
            <a:r>
              <a:rPr lang="en-US" sz="2000" b="1" dirty="0" smtClean="0">
                <a:solidFill>
                  <a:srgbClr val="002060"/>
                </a:solidFill>
              </a:rPr>
              <a:t>, which are unusual amino acid derivatives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not found in normal plant tissue) </a:t>
            </a:r>
            <a:r>
              <a:rPr lang="en-US" sz="2000" b="1" dirty="0" smtClean="0">
                <a:solidFill>
                  <a:srgbClr val="C00000"/>
                </a:solidFill>
              </a:rPr>
              <a:t>synthesis is a property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conferred upon the plant cell when it is colonized by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A.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tumefaciens</a:t>
            </a:r>
            <a:r>
              <a:rPr lang="en-US" sz="2000" b="1" i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The type of opine produced is determined not by the host plant but by the bacterial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strain. In general, the bacterium induces the synthesis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of an opine that it can </a:t>
            </a:r>
            <a:r>
              <a:rPr lang="en-US" sz="2000" b="1" dirty="0" err="1" smtClean="0">
                <a:solidFill>
                  <a:srgbClr val="C00000"/>
                </a:solidFill>
              </a:rPr>
              <a:t>catabolize</a:t>
            </a:r>
            <a:r>
              <a:rPr lang="en-US" sz="2000" b="1" dirty="0" smtClean="0">
                <a:solidFill>
                  <a:srgbClr val="C00000"/>
                </a:solidFill>
              </a:rPr>
              <a:t> and use as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its sole carbon and nitrogen source.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4236184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Plasmids in the </a:t>
            </a:r>
            <a:r>
              <a:rPr lang="en-US" sz="2000" b="1" dirty="0" err="1" smtClean="0">
                <a:solidFill>
                  <a:srgbClr val="002060"/>
                </a:solidFill>
              </a:rPr>
              <a:t>octopine</a:t>
            </a:r>
            <a:r>
              <a:rPr lang="en-US" sz="2000" b="1" dirty="0" smtClean="0">
                <a:solidFill>
                  <a:srgbClr val="002060"/>
                </a:solidFill>
              </a:rPr>
              <a:t> group are closely related to each other, while those in the </a:t>
            </a:r>
            <a:r>
              <a:rPr lang="en-US" sz="2000" b="1" dirty="0" err="1" smtClean="0">
                <a:solidFill>
                  <a:srgbClr val="002060"/>
                </a:solidFill>
              </a:rPr>
              <a:t>nopaline</a:t>
            </a:r>
            <a:r>
              <a:rPr lang="en-US" sz="2000" b="1" dirty="0" smtClean="0">
                <a:solidFill>
                  <a:srgbClr val="002060"/>
                </a:solidFill>
              </a:rPr>
              <a:t> group are considerably more diverse. Between the groups, there are regions of homology, including the genes directly responsible for tumor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3784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Complete Ti-plasmid DNA is not found in plant </a:t>
            </a:r>
            <a:r>
              <a:rPr lang="en-US" sz="2000" b="1" dirty="0" err="1" smtClean="0">
                <a:solidFill>
                  <a:srgbClr val="7030A0"/>
                </a:solidFill>
              </a:rPr>
              <a:t>tumour</a:t>
            </a:r>
            <a:r>
              <a:rPr lang="en-US" sz="2000" b="1" dirty="0" smtClean="0">
                <a:solidFill>
                  <a:srgbClr val="7030A0"/>
                </a:solidFill>
              </a:rPr>
              <a:t> cells but a small, specific segment of the plasmid, about 23 </a:t>
            </a:r>
            <a:r>
              <a:rPr lang="en-US" sz="2000" b="1" dirty="0" err="1" smtClean="0">
                <a:solidFill>
                  <a:srgbClr val="7030A0"/>
                </a:solidFill>
              </a:rPr>
              <a:t>kbp</a:t>
            </a:r>
            <a:r>
              <a:rPr lang="en-US" sz="2000" b="1" dirty="0" smtClean="0">
                <a:solidFill>
                  <a:srgbClr val="7030A0"/>
                </a:solidFill>
              </a:rPr>
              <a:t> in size, is found integrated in the plant nuclear DNA at an apparently random site. This DNA segment is called T-DNA (transferred DNA) and carries genes that confer both unregulated growth and the ability to synthesize opines upon the transformed plant tissue.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The structure and organization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nopaline</a:t>
            </a:r>
            <a:r>
              <a:rPr lang="en-US" sz="2000" b="1" dirty="0" smtClean="0">
                <a:solidFill>
                  <a:srgbClr val="C00000"/>
                </a:solidFill>
              </a:rPr>
              <a:t> plasmid T-</a:t>
            </a:r>
            <a:r>
              <a:rPr lang="en-US" sz="2000" b="1" dirty="0" err="1" smtClean="0">
                <a:solidFill>
                  <a:srgbClr val="C00000"/>
                </a:solidFill>
              </a:rPr>
              <a:t>DNAsequences</a:t>
            </a:r>
            <a:r>
              <a:rPr lang="en-US" sz="2000" b="1" dirty="0" smtClean="0">
                <a:solidFill>
                  <a:srgbClr val="C00000"/>
                </a:solidFill>
              </a:rPr>
              <a:t> is usually simple, i.e. there is a single integrated segment. Conversely, </a:t>
            </a:r>
            <a:r>
              <a:rPr lang="en-US" sz="2000" b="1" dirty="0" err="1" smtClean="0">
                <a:solidFill>
                  <a:srgbClr val="C00000"/>
                </a:solidFill>
              </a:rPr>
              <a:t>octopine</a:t>
            </a:r>
            <a:r>
              <a:rPr lang="en-US" sz="2000" b="1" dirty="0" smtClean="0">
                <a:solidFill>
                  <a:srgbClr val="C00000"/>
                </a:solidFill>
              </a:rPr>
              <a:t> T-DNA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comprises two segments: The two segments are transferred to the plant genome independently and may be present as multiple copies. The significance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of this additional complexity is not clear.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075" t="9105" r="6716" b="46166"/>
          <a:stretch>
            <a:fillRect/>
          </a:stretch>
        </p:blipFill>
        <p:spPr bwMode="auto">
          <a:xfrm>
            <a:off x="1905000" y="3886200"/>
            <a:ext cx="594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463" t="38903" r="12687" b="13040"/>
          <a:stretch>
            <a:fillRect/>
          </a:stretch>
        </p:blipFill>
        <p:spPr bwMode="auto">
          <a:xfrm>
            <a:off x="124081" y="152400"/>
            <a:ext cx="87913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0448" t="15495" r="8209" b="33387"/>
          <a:stretch>
            <a:fillRect/>
          </a:stretch>
        </p:blipFill>
        <p:spPr bwMode="auto">
          <a:xfrm>
            <a:off x="609600" y="35814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 the Ti plasmid itself, the T-DNA is flanked by 25 </a:t>
            </a:r>
            <a:r>
              <a:rPr lang="en-US" sz="2000" b="1" dirty="0" err="1" smtClean="0">
                <a:solidFill>
                  <a:srgbClr val="C00000"/>
                </a:solidFill>
              </a:rPr>
              <a:t>bp</a:t>
            </a:r>
            <a:r>
              <a:rPr lang="en-US" sz="2000" b="1" dirty="0" smtClean="0">
                <a:solidFill>
                  <a:srgbClr val="C00000"/>
                </a:solidFill>
              </a:rPr>
              <a:t> imperfect direct repeats known as </a:t>
            </a:r>
            <a:r>
              <a:rPr lang="en-US" sz="2000" b="1" i="1" dirty="0" smtClean="0">
                <a:solidFill>
                  <a:srgbClr val="C00000"/>
                </a:solidFill>
              </a:rPr>
              <a:t>border sequences, which are conserved between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octopine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and </a:t>
            </a:r>
            <a:r>
              <a:rPr lang="en-US" sz="2000" b="1" dirty="0" err="1" smtClean="0">
                <a:solidFill>
                  <a:srgbClr val="C00000"/>
                </a:solidFill>
              </a:rPr>
              <a:t>nopaline</a:t>
            </a:r>
            <a:r>
              <a:rPr lang="en-US" sz="2000" b="1" dirty="0" smtClean="0">
                <a:solidFill>
                  <a:srgbClr val="C00000"/>
                </a:solidFill>
              </a:rPr>
              <a:t> plasmids. The border sequences are not transferred intact to the plant genome, but they are involved in the transfer process.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6600"/>
                </a:solidFill>
              </a:rPr>
              <a:t>Deletion of the right border repeat abolishes T-DNA transfer, but the left-hand border surprisingly appears to be non-essential. Experiments in which the right border repeat alone has been used have shown that an enhancer, sometimes called the </a:t>
            </a:r>
            <a:r>
              <a:rPr lang="en-US" sz="2000" b="1" i="1" dirty="0" smtClean="0">
                <a:solidFill>
                  <a:srgbClr val="006600"/>
                </a:solidFill>
              </a:rPr>
              <a:t>overdrive sequence, located external to the repeat is </a:t>
            </a:r>
            <a:r>
              <a:rPr lang="en-US" sz="2000" b="1" dirty="0" smtClean="0">
                <a:solidFill>
                  <a:srgbClr val="006600"/>
                </a:solidFill>
              </a:rPr>
              <a:t>also required for high-efficiency transfer</a:t>
            </a:r>
            <a:r>
              <a:rPr lang="en-US" sz="2000" b="1" i="1" dirty="0" smtClean="0">
                <a:solidFill>
                  <a:srgbClr val="006600"/>
                </a:solidFill>
              </a:rPr>
              <a:t>. The left border repeat has </a:t>
            </a:r>
            <a:r>
              <a:rPr lang="en-US" sz="2000" b="1" dirty="0" smtClean="0">
                <a:solidFill>
                  <a:srgbClr val="006600"/>
                </a:solidFill>
              </a:rPr>
              <a:t>little transfer activity alone.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648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large number of compounds have</a:t>
            </a:r>
          </a:p>
          <a:p>
            <a:r>
              <a:rPr lang="en-US" b="1" dirty="0" smtClean="0"/>
              <a:t>been characterized, but one in particular, </a:t>
            </a:r>
            <a:r>
              <a:rPr lang="en-US" b="1" dirty="0" err="1" smtClean="0"/>
              <a:t>acetosyringone</a:t>
            </a:r>
            <a:r>
              <a:rPr lang="en-US" b="1" dirty="0" smtClean="0"/>
              <a:t>, has been the most widely used in the laboratory</a:t>
            </a:r>
          </a:p>
          <a:p>
            <a:r>
              <a:rPr lang="en-US" b="1" dirty="0" smtClean="0"/>
              <a:t>to induce </a:t>
            </a:r>
            <a:r>
              <a:rPr lang="en-US" b="1" i="1" dirty="0" err="1" smtClean="0"/>
              <a:t>vir</a:t>
            </a:r>
            <a:r>
              <a:rPr lang="en-US" b="1" i="1" dirty="0" smtClean="0"/>
              <a:t> gene expression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0746" t="10224" r="8955" b="41054"/>
          <a:stretch>
            <a:fillRect/>
          </a:stretch>
        </p:blipFill>
        <p:spPr bwMode="auto">
          <a:xfrm>
            <a:off x="4800600" y="3952875"/>
            <a:ext cx="3810000" cy="268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Disarmed Ti-plasmid derivatives as plant vectors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07184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Wild-type Ti plasmids are not suitable as general gene vectors because the T-DNA contains </a:t>
            </a:r>
            <a:r>
              <a:rPr lang="en-US" sz="20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2000" b="1" dirty="0" smtClean="0">
                <a:solidFill>
                  <a:srgbClr val="C00000"/>
                </a:solidFill>
              </a:rPr>
              <a:t> that cause disorganized growth of the recipient plant cells. To be able to regenerate plants efficiently, we must use vectors in which the T-DNA has been </a:t>
            </a:r>
            <a:r>
              <a:rPr lang="en-US" sz="2000" b="1" i="1" dirty="0" smtClean="0">
                <a:solidFill>
                  <a:srgbClr val="C00000"/>
                </a:solidFill>
              </a:rPr>
              <a:t>disarmed by making it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nononcogenic</a:t>
            </a:r>
            <a:r>
              <a:rPr lang="en-US" sz="2000" b="1" i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This is most effectively achieved simply by deleting all of its </a:t>
            </a:r>
            <a:r>
              <a:rPr lang="en-US" sz="2000" b="1" dirty="0" err="1" smtClean="0">
                <a:solidFill>
                  <a:srgbClr val="C00000"/>
                </a:solidFill>
              </a:rPr>
              <a:t>oncogenes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0746" t="26997" r="7463" b="5272"/>
          <a:stretch>
            <a:fillRect/>
          </a:stretch>
        </p:blipFill>
        <p:spPr bwMode="auto">
          <a:xfrm>
            <a:off x="563591" y="2590800"/>
            <a:ext cx="402566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0008" y="4355068"/>
            <a:ext cx="2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Prototype Disarmed Vector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Disarmed derivatives of wild-type Ti plasmids can be used for plant transformation, they are not particularly convenient as experimental gene vectors, because their large size makes them difficult to manipulate </a:t>
            </a:r>
            <a:r>
              <a:rPr lang="en-US" b="1" i="1" dirty="0" smtClean="0"/>
              <a:t>in vitro and there are no unique </a:t>
            </a:r>
            <a:r>
              <a:rPr lang="en-US" b="1" dirty="0" smtClean="0"/>
              <a:t>restriction sites in the T-DNA.</a:t>
            </a:r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19400" y="76200"/>
            <a:ext cx="3640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00B050"/>
                </a:solidFill>
              </a:rPr>
              <a:t>Cointegrate</a:t>
            </a:r>
            <a:r>
              <a:rPr lang="en-US" sz="3200" b="1" u="sng" dirty="0" smtClean="0">
                <a:solidFill>
                  <a:srgbClr val="00B050"/>
                </a:solidFill>
              </a:rPr>
              <a:t> Vectors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co-integrate vector system, the disarmed and modified Ti plasmid combines with an intermediate cloning vector to produce a recombinant Ti plasmid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129677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These vectors were incapable of replication in </a:t>
            </a:r>
            <a:r>
              <a:rPr lang="en-US" b="1" i="1" dirty="0" smtClean="0">
                <a:solidFill>
                  <a:srgbClr val="002060"/>
                </a:solidFill>
              </a:rPr>
              <a:t>A. </a:t>
            </a:r>
            <a:r>
              <a:rPr lang="en-US" b="1" i="1" dirty="0" err="1" smtClean="0">
                <a:solidFill>
                  <a:srgbClr val="002060"/>
                </a:solidFill>
              </a:rPr>
              <a:t>tumefaciens</a:t>
            </a:r>
            <a:r>
              <a:rPr lang="en-US" b="1" i="1" dirty="0" smtClean="0">
                <a:solidFill>
                  <a:srgbClr val="002060"/>
                </a:solidFill>
              </a:rPr>
              <a:t> and also lacked conjugation functions. </a:t>
            </a:r>
            <a:r>
              <a:rPr lang="en-US" b="1" dirty="0" smtClean="0">
                <a:solidFill>
                  <a:srgbClr val="002060"/>
                </a:solidFill>
              </a:rPr>
              <a:t>Transfer was achieved using a ‘</a:t>
            </a:r>
            <a:r>
              <a:rPr lang="en-US" b="1" dirty="0" err="1" smtClean="0">
                <a:solidFill>
                  <a:srgbClr val="002060"/>
                </a:solidFill>
              </a:rPr>
              <a:t>triparental</a:t>
            </a:r>
            <a:r>
              <a:rPr lang="en-US" b="1" dirty="0" smtClean="0">
                <a:solidFill>
                  <a:srgbClr val="002060"/>
                </a:solidFill>
              </a:rPr>
              <a:t> mating’ in which three bacterial strains were mixed together: (</a:t>
            </a:r>
            <a:r>
              <a:rPr lang="en-US" b="1" dirty="0" err="1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) an </a:t>
            </a:r>
            <a:r>
              <a:rPr lang="en-US" b="1" i="1" dirty="0" smtClean="0">
                <a:solidFill>
                  <a:srgbClr val="002060"/>
                </a:solidFill>
              </a:rPr>
              <a:t>E. coli strain carrying a helper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plasmid able to mobilize the intermediate vector </a:t>
            </a:r>
            <a:r>
              <a:rPr lang="en-US" b="1" i="1" dirty="0" smtClean="0">
                <a:solidFill>
                  <a:srgbClr val="002060"/>
                </a:solidFill>
              </a:rPr>
              <a:t>intrans; (ii) the E. coli strain carrying the recombinant </a:t>
            </a:r>
            <a:r>
              <a:rPr lang="en-US" b="1" dirty="0" smtClean="0">
                <a:solidFill>
                  <a:srgbClr val="002060"/>
                </a:solidFill>
              </a:rPr>
              <a:t>intermediate vector; and (iii) </a:t>
            </a:r>
            <a:r>
              <a:rPr lang="en-US" b="1" i="1" dirty="0" smtClean="0">
                <a:solidFill>
                  <a:srgbClr val="002060"/>
                </a:solidFill>
              </a:rPr>
              <a:t>A. </a:t>
            </a:r>
            <a:r>
              <a:rPr lang="en-US" b="1" i="1" dirty="0" err="1" smtClean="0">
                <a:solidFill>
                  <a:srgbClr val="002060"/>
                </a:solidFill>
              </a:rPr>
              <a:t>tumefaciens</a:t>
            </a:r>
            <a:r>
              <a:rPr lang="en-US" b="1" i="1" dirty="0" smtClean="0">
                <a:solidFill>
                  <a:srgbClr val="002060"/>
                </a:solidFill>
              </a:rPr>
              <a:t> carrying </a:t>
            </a:r>
            <a:r>
              <a:rPr lang="en-US" b="1" dirty="0" smtClean="0">
                <a:solidFill>
                  <a:srgbClr val="002060"/>
                </a:solidFill>
              </a:rPr>
              <a:t>the Ti plasmid. Conjugation between the two </a:t>
            </a:r>
            <a:r>
              <a:rPr lang="en-US" b="1" i="1" dirty="0" smtClean="0">
                <a:solidFill>
                  <a:srgbClr val="002060"/>
                </a:solidFill>
              </a:rPr>
              <a:t>E. coli </a:t>
            </a:r>
            <a:r>
              <a:rPr lang="en-US" b="1" dirty="0" smtClean="0">
                <a:solidFill>
                  <a:srgbClr val="002060"/>
                </a:solidFill>
              </a:rPr>
              <a:t>strains transferred the helper plasmid to the carrier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of the intermediate vector, which was in turn mobilized and transferred to the recipient </a:t>
            </a:r>
            <a:r>
              <a:rPr lang="en-US" b="1" i="1" dirty="0" err="1" smtClean="0">
                <a:solidFill>
                  <a:srgbClr val="002060"/>
                </a:solidFill>
              </a:rPr>
              <a:t>Agrobacterium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771"/>
            <a:ext cx="7591425" cy="66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919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3</cp:revision>
  <dcterms:created xsi:type="dcterms:W3CDTF">2022-11-14T07:52:40Z</dcterms:created>
  <dcterms:modified xsi:type="dcterms:W3CDTF">2023-05-19T02:09:47Z</dcterms:modified>
</cp:coreProperties>
</file>