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57" r:id="rId3"/>
    <p:sldId id="270" r:id="rId4"/>
    <p:sldId id="272" r:id="rId5"/>
    <p:sldId id="263" r:id="rId6"/>
    <p:sldId id="259" r:id="rId7"/>
    <p:sldId id="258" r:id="rId8"/>
    <p:sldId id="267" r:id="rId9"/>
    <p:sldId id="264" r:id="rId10"/>
    <p:sldId id="269" r:id="rId11"/>
    <p:sldId id="265" r:id="rId12"/>
    <p:sldId id="268" r:id="rId13"/>
    <p:sldId id="273" r:id="rId14"/>
    <p:sldId id="274" r:id="rId15"/>
    <p:sldId id="275" r:id="rId16"/>
    <p:sldId id="276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40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1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09AED-C47B-44E6-A79C-1F435115BB3C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BD8F9-1D2F-4AA5-8957-8D689F9FED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09AED-C47B-44E6-A79C-1F435115BB3C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BD8F9-1D2F-4AA5-8957-8D689F9FED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09AED-C47B-44E6-A79C-1F435115BB3C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BD8F9-1D2F-4AA5-8957-8D689F9FED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09AED-C47B-44E6-A79C-1F435115BB3C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BD8F9-1D2F-4AA5-8957-8D689F9FED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09AED-C47B-44E6-A79C-1F435115BB3C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BD8F9-1D2F-4AA5-8957-8D689F9FED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09AED-C47B-44E6-A79C-1F435115BB3C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BD8F9-1D2F-4AA5-8957-8D689F9FED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09AED-C47B-44E6-A79C-1F435115BB3C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BD8F9-1D2F-4AA5-8957-8D689F9FED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09AED-C47B-44E6-A79C-1F435115BB3C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BD8F9-1D2F-4AA5-8957-8D689F9FED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09AED-C47B-44E6-A79C-1F435115BB3C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BD8F9-1D2F-4AA5-8957-8D689F9FED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09AED-C47B-44E6-A79C-1F435115BB3C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BD8F9-1D2F-4AA5-8957-8D689F9FED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09AED-C47B-44E6-A79C-1F435115BB3C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BD8F9-1D2F-4AA5-8957-8D689F9FED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109AED-C47B-44E6-A79C-1F435115BB3C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8BD8F9-1D2F-4AA5-8957-8D689F9FED3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Insertional_inactivation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en.wikipedia.org/wiki/Beta-galactosidase" TargetMode="External"/><Relationship Id="rId4" Type="http://schemas.openxmlformats.org/officeDocument/2006/relationships/hyperlink" Target="https://en.wikipedia.org/wiki/N-termina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Multiple_cloning_site" TargetMode="External"/><Relationship Id="rId2" Type="http://schemas.openxmlformats.org/officeDocument/2006/relationships/hyperlink" Target="https://en.wikipedia.org/wiki/%CE%92-galactosidase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Competent_cell" TargetMode="External"/><Relationship Id="rId3" Type="http://schemas.openxmlformats.org/officeDocument/2006/relationships/hyperlink" Target="https://en.wikipedia.org/wiki/Vector_DNA" TargetMode="External"/><Relationship Id="rId7" Type="http://schemas.openxmlformats.org/officeDocument/2006/relationships/hyperlink" Target="https://en.wikipedia.org/wiki/Cloning_vector" TargetMode="External"/><Relationship Id="rId2" Type="http://schemas.openxmlformats.org/officeDocument/2006/relationships/hyperlink" Target="https://en.wikipedia.org/wiki/Genetic_screen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n.wikipedia.org/wiki/DNA" TargetMode="External"/><Relationship Id="rId11" Type="http://schemas.openxmlformats.org/officeDocument/2006/relationships/image" Target="../media/image14.jpeg"/><Relationship Id="rId5" Type="http://schemas.openxmlformats.org/officeDocument/2006/relationships/hyperlink" Target="https://en.wikipedia.org/wiki/Bacteria" TargetMode="External"/><Relationship Id="rId10" Type="http://schemas.openxmlformats.org/officeDocument/2006/relationships/hyperlink" Target="https://en.wikipedia.org/wiki/Recombinant_DNA" TargetMode="External"/><Relationship Id="rId4" Type="http://schemas.openxmlformats.org/officeDocument/2006/relationships/hyperlink" Target="https://en.wikipedia.org/wiki/Molecular_cloning" TargetMode="External"/><Relationship Id="rId9" Type="http://schemas.openxmlformats.org/officeDocument/2006/relationships/hyperlink" Target="https://en.wikipedia.org/wiki/X-gal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51120" t="3957"/>
          <a:stretch>
            <a:fillRect/>
          </a:stretch>
        </p:blipFill>
        <p:spPr bwMode="auto">
          <a:xfrm>
            <a:off x="609600" y="381000"/>
            <a:ext cx="3838575" cy="6406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t="11661" r="50000" b="42332"/>
          <a:stretch>
            <a:fillRect/>
          </a:stretch>
        </p:blipFill>
        <p:spPr bwMode="auto">
          <a:xfrm>
            <a:off x="4448175" y="1676400"/>
            <a:ext cx="340042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334000" y="4916269"/>
            <a:ext cx="18441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Old and Primrose</a:t>
            </a:r>
          </a:p>
          <a:p>
            <a:pPr algn="ctr"/>
            <a:r>
              <a:rPr lang="en-US" b="1" dirty="0" smtClean="0"/>
              <a:t>Chapter 4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4489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ifference between pBR322 and pUC19"/>
          <p:cNvPicPr>
            <a:picLocks noChangeAspect="1" noChangeArrowheads="1"/>
          </p:cNvPicPr>
          <p:nvPr/>
        </p:nvPicPr>
        <p:blipFill>
          <a:blip r:embed="rId2"/>
          <a:srcRect t="8081" r="2933"/>
          <a:stretch>
            <a:fillRect/>
          </a:stretch>
        </p:blipFill>
        <p:spPr bwMode="auto">
          <a:xfrm>
            <a:off x="1143000" y="609600"/>
            <a:ext cx="6934200" cy="5200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457200"/>
            <a:ext cx="83820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dirty="0" smtClean="0"/>
              <a:t>Several (over 40 enzymes) unique RE sites are present in pBR322 plasmid vector.</a:t>
            </a:r>
          </a:p>
          <a:p>
            <a:pPr>
              <a:buFont typeface="Wingdings" pitchFamily="2" charset="2"/>
              <a:buChar char="§"/>
            </a:pPr>
            <a:r>
              <a:rPr lang="en-US" sz="2400" i="1" dirty="0" smtClean="0"/>
              <a:t> A total of 11 unique restriction sites (Example: </a:t>
            </a:r>
            <a:r>
              <a:rPr lang="en-US" sz="2400" i="1" dirty="0" err="1" smtClean="0"/>
              <a:t>Eco</a:t>
            </a:r>
            <a:r>
              <a:rPr lang="en-US" sz="2400" dirty="0" err="1" smtClean="0"/>
              <a:t>RV</a:t>
            </a:r>
            <a:r>
              <a:rPr lang="en-US" sz="2400" dirty="0" smtClean="0"/>
              <a:t>, </a:t>
            </a:r>
            <a:r>
              <a:rPr lang="en-US" sz="2400" i="1" dirty="0" err="1" smtClean="0"/>
              <a:t>Bam</a:t>
            </a:r>
            <a:r>
              <a:rPr lang="en-US" sz="2400" dirty="0" err="1" smtClean="0"/>
              <a:t>HI</a:t>
            </a:r>
            <a:r>
              <a:rPr lang="en-US" sz="2400" dirty="0" smtClean="0"/>
              <a:t>, </a:t>
            </a:r>
            <a:r>
              <a:rPr lang="en-US" sz="2400" i="1" dirty="0" err="1" smtClean="0"/>
              <a:t>Sph</a:t>
            </a:r>
            <a:r>
              <a:rPr lang="en-US" sz="2400" dirty="0" err="1" smtClean="0"/>
              <a:t>I</a:t>
            </a:r>
            <a:r>
              <a:rPr lang="en-US" sz="2400" dirty="0" smtClean="0"/>
              <a:t>, </a:t>
            </a:r>
            <a:r>
              <a:rPr lang="en-US" sz="2400" i="1" dirty="0" err="1" smtClean="0"/>
              <a:t>Sal</a:t>
            </a:r>
            <a:r>
              <a:rPr lang="en-US" sz="2400" dirty="0" err="1" smtClean="0"/>
              <a:t>I</a:t>
            </a:r>
            <a:r>
              <a:rPr lang="en-US" sz="2400" dirty="0" smtClean="0"/>
              <a:t>, and </a:t>
            </a:r>
            <a:r>
              <a:rPr lang="en-US" sz="2400" i="1" dirty="0" err="1" smtClean="0"/>
              <a:t>Nru</a:t>
            </a:r>
            <a:r>
              <a:rPr lang="en-US" sz="2400" dirty="0" err="1" smtClean="0"/>
              <a:t>I</a:t>
            </a:r>
            <a:r>
              <a:rPr lang="en-US" sz="2400" dirty="0" smtClean="0"/>
              <a:t> are present within the gene coding for tetracycline resistance, two sites (</a:t>
            </a:r>
            <a:r>
              <a:rPr lang="en-US" sz="2400" i="1" dirty="0" err="1" smtClean="0"/>
              <a:t>Hin</a:t>
            </a:r>
            <a:r>
              <a:rPr lang="en-US" sz="2400" dirty="0" err="1" smtClean="0"/>
              <a:t>dIII</a:t>
            </a:r>
            <a:r>
              <a:rPr lang="en-US" sz="2400" dirty="0" smtClean="0"/>
              <a:t> and </a:t>
            </a:r>
            <a:r>
              <a:rPr lang="en-US" sz="2400" i="1" dirty="0" err="1" smtClean="0"/>
              <a:t>Cla</a:t>
            </a:r>
            <a:r>
              <a:rPr lang="en-US" sz="2400" dirty="0" err="1" smtClean="0"/>
              <a:t>I</a:t>
            </a:r>
            <a:r>
              <a:rPr lang="en-US" sz="2400" dirty="0" smtClean="0"/>
              <a:t>) within the promoter of the tetracycline resistance gene and the six sites  (Example: </a:t>
            </a:r>
            <a:r>
              <a:rPr lang="en-US" sz="2400" i="1" dirty="0" err="1" smtClean="0"/>
              <a:t>Pst</a:t>
            </a:r>
            <a:r>
              <a:rPr lang="en-US" sz="2400" dirty="0" err="1" smtClean="0"/>
              <a:t>I</a:t>
            </a:r>
            <a:r>
              <a:rPr lang="en-US" sz="2400" dirty="0" smtClean="0"/>
              <a:t>, </a:t>
            </a:r>
            <a:r>
              <a:rPr lang="en-US" sz="2400" i="1" dirty="0" err="1" smtClean="0"/>
              <a:t>Pvu</a:t>
            </a:r>
            <a:r>
              <a:rPr lang="en-US" sz="2400" dirty="0" err="1" smtClean="0"/>
              <a:t>I</a:t>
            </a:r>
            <a:r>
              <a:rPr lang="en-US" sz="2400" dirty="0" smtClean="0"/>
              <a:t> and </a:t>
            </a:r>
            <a:r>
              <a:rPr lang="en-US" sz="2400" i="1" dirty="0" err="1" smtClean="0"/>
              <a:t>Sca</a:t>
            </a:r>
            <a:r>
              <a:rPr lang="en-US" sz="2400" dirty="0" err="1" smtClean="0"/>
              <a:t>I</a:t>
            </a:r>
            <a:r>
              <a:rPr lang="en-US" sz="2400" dirty="0" smtClean="0"/>
              <a:t>) within the </a:t>
            </a:r>
            <a:r>
              <a:rPr lang="el-GR" sz="2400" dirty="0" smtClean="0"/>
              <a:t>β</a:t>
            </a:r>
            <a:r>
              <a:rPr lang="en-US" sz="2400" dirty="0" smtClean="0"/>
              <a:t> </a:t>
            </a:r>
            <a:r>
              <a:rPr lang="en-US" sz="2400" dirty="0" err="1" smtClean="0"/>
              <a:t>lactamase</a:t>
            </a:r>
            <a:r>
              <a:rPr lang="en-US" sz="2400" dirty="0" smtClean="0"/>
              <a:t> gene that provide resistance to </a:t>
            </a:r>
            <a:r>
              <a:rPr lang="en-US" sz="2400" dirty="0" err="1" smtClean="0"/>
              <a:t>ampicillin</a:t>
            </a:r>
            <a:r>
              <a:rPr lang="en-US" sz="2400" dirty="0" smtClean="0"/>
              <a:t>.  </a:t>
            </a:r>
          </a:p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FF0000"/>
                </a:solidFill>
              </a:rPr>
              <a:t>When a foreign DNA segment is inserted in any of these genes, the antibiotic resistance by that particular gene is lost. This is called </a:t>
            </a:r>
            <a:r>
              <a:rPr lang="en-US" sz="2400" b="1" dirty="0" err="1" smtClean="0">
                <a:solidFill>
                  <a:srgbClr val="FF0000"/>
                </a:solidFill>
              </a:rPr>
              <a:t>insertional</a:t>
            </a:r>
            <a:r>
              <a:rPr lang="en-US" sz="2400" b="1" dirty="0" smtClean="0">
                <a:solidFill>
                  <a:srgbClr val="FF0000"/>
                </a:solidFill>
              </a:rPr>
              <a:t> inactivation. 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smtClean="0"/>
              <a:t>For instance, insertion of a restriction fragment in the </a:t>
            </a:r>
            <a:r>
              <a:rPr lang="en-US" sz="2400" i="1" dirty="0" err="1" smtClean="0"/>
              <a:t>SalI</a:t>
            </a:r>
            <a:r>
              <a:rPr lang="en-US" sz="2400" i="1" dirty="0" smtClean="0"/>
              <a:t> site of the </a:t>
            </a:r>
            <a:r>
              <a:rPr lang="en-US" sz="2400" i="1" dirty="0" err="1" smtClean="0"/>
              <a:t>Tc</a:t>
            </a:r>
            <a:r>
              <a:rPr lang="en-US" sz="2400" i="1" baseline="30000" dirty="0" err="1" smtClean="0"/>
              <a:t>r</a:t>
            </a:r>
            <a:r>
              <a:rPr lang="en-US" sz="2400" i="1" baseline="30000" dirty="0" smtClean="0"/>
              <a:t> </a:t>
            </a:r>
            <a:r>
              <a:rPr lang="en-US" sz="2400" i="1" dirty="0" smtClean="0"/>
              <a:t>gene inactivates that gene. </a:t>
            </a:r>
          </a:p>
          <a:p>
            <a:pPr>
              <a:buFont typeface="Wingdings" pitchFamily="2" charset="2"/>
              <a:buChar char="§"/>
            </a:pPr>
            <a:r>
              <a:rPr lang="en-US" sz="2400" i="1" dirty="0" smtClean="0"/>
              <a:t>One can still select for Ap</a:t>
            </a:r>
            <a:r>
              <a:rPr lang="en-US" sz="2400" i="1" baseline="30000" dirty="0" smtClean="0"/>
              <a:t>r </a:t>
            </a:r>
            <a:r>
              <a:rPr lang="en-US" sz="2400" i="1" dirty="0" smtClean="0"/>
              <a:t>colonies, and then screen to see which ones have lost </a:t>
            </a:r>
            <a:r>
              <a:rPr lang="en-US" sz="2400" i="1" dirty="0" err="1" smtClean="0"/>
              <a:t>Tc</a:t>
            </a:r>
            <a:r>
              <a:rPr lang="en-US" sz="2400" i="1" baseline="30000" dirty="0" err="1" smtClean="0"/>
              <a:t>r</a:t>
            </a:r>
            <a:r>
              <a:rPr lang="en-US" sz="2400" i="1" baseline="30000" dirty="0" smtClean="0"/>
              <a:t> </a:t>
            </a:r>
            <a:r>
              <a:rPr lang="en-US" sz="2400" i="1" dirty="0" smtClean="0"/>
              <a:t>. </a:t>
            </a:r>
          </a:p>
          <a:p>
            <a:pPr>
              <a:buFont typeface="Wingdings" pitchFamily="2" charset="2"/>
              <a:buChar char="§"/>
            </a:pPr>
            <a:endParaRPr lang="en-US" sz="2400" i="1" dirty="0" smtClean="0"/>
          </a:p>
          <a:p>
            <a:pPr>
              <a:buFont typeface="Wingdings" pitchFamily="2" charset="2"/>
              <a:buChar char="§"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376237"/>
            <a:ext cx="8001000" cy="564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609600" y="6172200"/>
            <a:ext cx="822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Recombinant selection with </a:t>
            </a:r>
            <a:r>
              <a:rPr lang="en-US" b="1" dirty="0" smtClean="0"/>
              <a:t>pBR322 [</a:t>
            </a:r>
            <a:r>
              <a:rPr lang="en-US" b="1" dirty="0" smtClean="0">
                <a:solidFill>
                  <a:srgbClr val="C00000"/>
                </a:solidFill>
              </a:rPr>
              <a:t>Cloning </a:t>
            </a:r>
            <a:r>
              <a:rPr lang="en-US" b="1" dirty="0">
                <a:solidFill>
                  <a:srgbClr val="C00000"/>
                </a:solidFill>
              </a:rPr>
              <a:t>in </a:t>
            </a:r>
            <a:r>
              <a:rPr lang="en-US" b="1" dirty="0" smtClean="0">
                <a:solidFill>
                  <a:srgbClr val="C00000"/>
                </a:solidFill>
              </a:rPr>
              <a:t>pBR322]</a:t>
            </a:r>
            <a:endParaRPr lang="en-US" b="1" dirty="0">
              <a:solidFill>
                <a:srgbClr val="C00000"/>
              </a:solidFill>
            </a:endParaRPr>
          </a:p>
          <a:p>
            <a:pPr algn="ctr"/>
            <a:endParaRPr lang="en-US" b="1" dirty="0" smtClean="0"/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s://ars.els-cdn.com/content/image/3-s2.0-B9780750614979500118-f04-08-97807506149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533400"/>
            <a:ext cx="5686425" cy="512445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949887" y="6172200"/>
            <a:ext cx="1917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Cloning in pBR322</a:t>
            </a:r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762000"/>
            <a:ext cx="85344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Screening of Clones with insert </a:t>
            </a:r>
          </a:p>
          <a:p>
            <a:r>
              <a:rPr lang="en-US" sz="2400" b="1" dirty="0" smtClean="0">
                <a:solidFill>
                  <a:srgbClr val="C00000"/>
                </a:solidFill>
              </a:rPr>
              <a:t>Strategy for selecting host cells that have been transformed with pBR322:</a:t>
            </a:r>
          </a:p>
          <a:p>
            <a:endParaRPr lang="en-US" b="1" dirty="0" smtClean="0">
              <a:solidFill>
                <a:srgbClr val="7030A0"/>
              </a:solidFill>
            </a:endParaRPr>
          </a:p>
          <a:p>
            <a:pPr marL="342900" indent="-342900">
              <a:buAutoNum type="arabicParenBoth"/>
            </a:pPr>
            <a:r>
              <a:rPr lang="en-US" b="1" dirty="0" smtClean="0">
                <a:solidFill>
                  <a:srgbClr val="7030A0"/>
                </a:solidFill>
              </a:rPr>
              <a:t>The transformation mixture, which contains three cell types, viz., </a:t>
            </a:r>
            <a:r>
              <a:rPr lang="en-US" b="1" dirty="0" err="1" smtClean="0">
                <a:solidFill>
                  <a:srgbClr val="7030A0"/>
                </a:solidFill>
              </a:rPr>
              <a:t>nontransformed</a:t>
            </a:r>
            <a:r>
              <a:rPr lang="en-US" b="1" dirty="0" smtClean="0">
                <a:solidFill>
                  <a:srgbClr val="7030A0"/>
                </a:solidFill>
              </a:rPr>
              <a:t> cells, cells with the intact original plasmid, and cells with DNA cloned into the </a:t>
            </a:r>
            <a:r>
              <a:rPr lang="en-US" b="1" dirty="0" err="1" smtClean="0">
                <a:solidFill>
                  <a:srgbClr val="7030A0"/>
                </a:solidFill>
              </a:rPr>
              <a:t>BamHI</a:t>
            </a:r>
            <a:r>
              <a:rPr lang="en-US" b="1" dirty="0" smtClean="0">
                <a:solidFill>
                  <a:srgbClr val="7030A0"/>
                </a:solidFill>
              </a:rPr>
              <a:t> site of pBR322, is plated on complete medium with </a:t>
            </a:r>
            <a:r>
              <a:rPr lang="en-US" b="1" dirty="0" err="1" smtClean="0">
                <a:solidFill>
                  <a:srgbClr val="7030A0"/>
                </a:solidFill>
              </a:rPr>
              <a:t>ampicillin</a:t>
            </a:r>
            <a:r>
              <a:rPr lang="en-US" b="1" dirty="0" smtClean="0">
                <a:solidFill>
                  <a:srgbClr val="7030A0"/>
                </a:solidFill>
              </a:rPr>
              <a:t>. </a:t>
            </a:r>
          </a:p>
          <a:p>
            <a:pPr marL="342900" indent="-342900">
              <a:buAutoNum type="arabicParenBoth"/>
            </a:pPr>
            <a:r>
              <a:rPr lang="en-US" b="1" dirty="0" smtClean="0">
                <a:solidFill>
                  <a:srgbClr val="7030A0"/>
                </a:solidFill>
              </a:rPr>
              <a:t>The mixture is diluted beforehand to ensure separate colonies are formed on the agar. The </a:t>
            </a:r>
            <a:r>
              <a:rPr lang="en-US" b="1" dirty="0" err="1" smtClean="0">
                <a:solidFill>
                  <a:srgbClr val="7030A0"/>
                </a:solidFill>
              </a:rPr>
              <a:t>nontransformed</a:t>
            </a:r>
            <a:r>
              <a:rPr lang="en-US" b="1" dirty="0" smtClean="0">
                <a:solidFill>
                  <a:srgbClr val="7030A0"/>
                </a:solidFill>
              </a:rPr>
              <a:t> cells (Amp</a:t>
            </a:r>
            <a:r>
              <a:rPr lang="en-US" b="1" baseline="30000" dirty="0" smtClean="0">
                <a:solidFill>
                  <a:srgbClr val="7030A0"/>
                </a:solidFill>
              </a:rPr>
              <a:t>s</a:t>
            </a:r>
            <a:r>
              <a:rPr lang="en-US" b="1" dirty="0" smtClean="0">
                <a:solidFill>
                  <a:srgbClr val="7030A0"/>
                </a:solidFill>
              </a:rPr>
              <a:t>) are killed. </a:t>
            </a:r>
          </a:p>
          <a:p>
            <a:pPr marL="342900" indent="-342900">
              <a:buAutoNum type="arabicParenBoth"/>
            </a:pPr>
            <a:r>
              <a:rPr lang="en-US" b="1" dirty="0" smtClean="0">
                <a:solidFill>
                  <a:srgbClr val="7030A0"/>
                </a:solidFill>
              </a:rPr>
              <a:t>The cells with the intact plasmid and cloned DNA– plasmid constructs are </a:t>
            </a:r>
            <a:r>
              <a:rPr lang="en-US" b="1" dirty="0" err="1" smtClean="0">
                <a:solidFill>
                  <a:srgbClr val="7030A0"/>
                </a:solidFill>
              </a:rPr>
              <a:t>Amp</a:t>
            </a:r>
            <a:r>
              <a:rPr lang="en-US" b="1" baseline="30000" dirty="0" err="1" smtClean="0">
                <a:solidFill>
                  <a:srgbClr val="7030A0"/>
                </a:solidFill>
              </a:rPr>
              <a:t>r</a:t>
            </a:r>
            <a:r>
              <a:rPr lang="en-US" b="1" dirty="0" smtClean="0">
                <a:solidFill>
                  <a:srgbClr val="7030A0"/>
                </a:solidFill>
              </a:rPr>
              <a:t> and therefore form colonies. Samples of the surviving colonies on the </a:t>
            </a:r>
            <a:r>
              <a:rPr lang="en-US" b="1" dirty="0" err="1" smtClean="0">
                <a:solidFill>
                  <a:srgbClr val="7030A0"/>
                </a:solidFill>
              </a:rPr>
              <a:t>ampicillin</a:t>
            </a:r>
            <a:r>
              <a:rPr lang="en-US" b="1" dirty="0" smtClean="0">
                <a:solidFill>
                  <a:srgbClr val="7030A0"/>
                </a:solidFill>
              </a:rPr>
              <a:t> plate are transferred to a plate with complete medium and tetracycline, keeping the same position of each colony on the second plate, i.e., replica plating. Only cells with intact plasmids (</a:t>
            </a:r>
            <a:r>
              <a:rPr lang="en-US" b="1" dirty="0" err="1" smtClean="0">
                <a:solidFill>
                  <a:srgbClr val="7030A0"/>
                </a:solidFill>
              </a:rPr>
              <a:t>Tet</a:t>
            </a:r>
            <a:r>
              <a:rPr lang="en-US" b="1" baseline="30000" dirty="0" err="1" smtClean="0">
                <a:solidFill>
                  <a:srgbClr val="7030A0"/>
                </a:solidFill>
              </a:rPr>
              <a:t>r</a:t>
            </a:r>
            <a:r>
              <a:rPr lang="en-US" b="1" dirty="0" smtClean="0">
                <a:solidFill>
                  <a:srgbClr val="7030A0"/>
                </a:solidFill>
              </a:rPr>
              <a:t>) will form colonies in the presence of tetracycline. </a:t>
            </a:r>
          </a:p>
          <a:p>
            <a:pPr marL="342900" indent="-342900">
              <a:buAutoNum type="arabicParenBoth"/>
            </a:pPr>
            <a:r>
              <a:rPr lang="en-US" b="1" dirty="0" smtClean="0">
                <a:solidFill>
                  <a:srgbClr val="7030A0"/>
                </a:solidFill>
              </a:rPr>
              <a:t>The colonies that did not grow on the tetracycline plate (dashed circles) but grew on the </a:t>
            </a:r>
            <a:r>
              <a:rPr lang="en-US" b="1" dirty="0" err="1" smtClean="0">
                <a:solidFill>
                  <a:srgbClr val="7030A0"/>
                </a:solidFill>
              </a:rPr>
              <a:t>ampicillin</a:t>
            </a:r>
            <a:r>
              <a:rPr lang="en-US" b="1" dirty="0" smtClean="0">
                <a:solidFill>
                  <a:srgbClr val="7030A0"/>
                </a:solidFill>
              </a:rPr>
              <a:t> plate carry pBR322 with DNA that was cloned into the </a:t>
            </a:r>
            <a:r>
              <a:rPr lang="en-US" b="1" dirty="0" err="1" smtClean="0">
                <a:solidFill>
                  <a:srgbClr val="7030A0"/>
                </a:solidFill>
              </a:rPr>
              <a:t>BamHI</a:t>
            </a:r>
            <a:r>
              <a:rPr lang="en-US" b="1" dirty="0" smtClean="0">
                <a:solidFill>
                  <a:srgbClr val="7030A0"/>
                </a:solidFill>
              </a:rPr>
              <a:t> site. The colonies with cloned DNA inserts are picked from the original plate, pooled, and grown.</a:t>
            </a:r>
            <a:endParaRPr lang="en-US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 l="25532" t="18051" r="21440" b="9105"/>
          <a:stretch>
            <a:fillRect/>
          </a:stretch>
        </p:blipFill>
        <p:spPr bwMode="auto">
          <a:xfrm>
            <a:off x="1143000" y="685800"/>
            <a:ext cx="69342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81000"/>
            <a:ext cx="8229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i="1" dirty="0" smtClean="0">
                <a:solidFill>
                  <a:srgbClr val="C00000"/>
                </a:solidFill>
              </a:rPr>
              <a:t>The use of plasmid pBR322 as a vector:</a:t>
            </a:r>
          </a:p>
          <a:p>
            <a:pPr algn="ctr"/>
            <a:r>
              <a:rPr lang="en-US" sz="2400" b="1" i="1" dirty="0" smtClean="0">
                <a:solidFill>
                  <a:srgbClr val="C00000"/>
                </a:solidFill>
              </a:rPr>
              <a:t>isolation of DNA fragments which carry promoters</a:t>
            </a:r>
          </a:p>
        </p:txBody>
      </p:sp>
      <p:sp>
        <p:nvSpPr>
          <p:cNvPr id="3" name="Rectangle 2"/>
          <p:cNvSpPr/>
          <p:nvPr/>
        </p:nvSpPr>
        <p:spPr>
          <a:xfrm>
            <a:off x="533400" y="1560016"/>
            <a:ext cx="82296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7030A0"/>
                </a:solidFill>
              </a:rPr>
              <a:t>Cloning into the </a:t>
            </a:r>
            <a:r>
              <a:rPr lang="en-US" sz="2400" b="1" i="1" dirty="0" err="1" smtClean="0">
                <a:solidFill>
                  <a:srgbClr val="7030A0"/>
                </a:solidFill>
              </a:rPr>
              <a:t>HindIII</a:t>
            </a:r>
            <a:r>
              <a:rPr lang="en-US" sz="2400" b="1" i="1" dirty="0" smtClean="0">
                <a:solidFill>
                  <a:srgbClr val="7030A0"/>
                </a:solidFill>
              </a:rPr>
              <a:t> site of pBR322 generally </a:t>
            </a:r>
            <a:r>
              <a:rPr lang="en-US" sz="2400" b="1" dirty="0" smtClean="0">
                <a:solidFill>
                  <a:srgbClr val="7030A0"/>
                </a:solidFill>
              </a:rPr>
              <a:t>results in loss of tetracycline resistance. </a:t>
            </a:r>
          </a:p>
          <a:p>
            <a:pPr algn="ctr"/>
            <a:endParaRPr lang="en-US" sz="2400" b="1" dirty="0" smtClean="0">
              <a:solidFill>
                <a:srgbClr val="7030A0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7030A0"/>
                </a:solidFill>
              </a:rPr>
              <a:t>However, in some recombinants, </a:t>
            </a:r>
            <a:r>
              <a:rPr lang="en-US" sz="2400" b="1" dirty="0" err="1" smtClean="0">
                <a:solidFill>
                  <a:srgbClr val="7030A0"/>
                </a:solidFill>
              </a:rPr>
              <a:t>Tc</a:t>
            </a:r>
            <a:r>
              <a:rPr lang="en-US" sz="2400" b="1" baseline="30000" dirty="0" err="1" smtClean="0">
                <a:solidFill>
                  <a:srgbClr val="7030A0"/>
                </a:solidFill>
              </a:rPr>
              <a:t>R</a:t>
            </a:r>
            <a:r>
              <a:rPr lang="en-US" sz="2400" b="1" dirty="0" smtClean="0">
                <a:solidFill>
                  <a:srgbClr val="7030A0"/>
                </a:solidFill>
              </a:rPr>
              <a:t> is retained or even</a:t>
            </a:r>
          </a:p>
          <a:p>
            <a:pPr algn="ctr"/>
            <a:r>
              <a:rPr lang="en-US" sz="2400" b="1" dirty="0" smtClean="0">
                <a:solidFill>
                  <a:srgbClr val="7030A0"/>
                </a:solidFill>
              </a:rPr>
              <a:t>increased. This is because the </a:t>
            </a:r>
            <a:r>
              <a:rPr lang="en-US" sz="2400" b="1" i="1" dirty="0" err="1" smtClean="0">
                <a:solidFill>
                  <a:srgbClr val="7030A0"/>
                </a:solidFill>
              </a:rPr>
              <a:t>HindIII</a:t>
            </a:r>
            <a:r>
              <a:rPr lang="en-US" sz="2400" b="1" i="1" dirty="0" smtClean="0">
                <a:solidFill>
                  <a:srgbClr val="7030A0"/>
                </a:solidFill>
              </a:rPr>
              <a:t> site lies within</a:t>
            </a:r>
          </a:p>
          <a:p>
            <a:pPr algn="ctr"/>
            <a:r>
              <a:rPr lang="en-US" sz="2400" b="1" dirty="0" smtClean="0">
                <a:solidFill>
                  <a:srgbClr val="7030A0"/>
                </a:solidFill>
              </a:rPr>
              <a:t>the promoter rather than the coding sequence.</a:t>
            </a:r>
          </a:p>
          <a:p>
            <a:pPr algn="ctr"/>
            <a:endParaRPr lang="en-US" sz="2400" b="1" dirty="0" smtClean="0">
              <a:solidFill>
                <a:srgbClr val="7030A0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7030A0"/>
                </a:solidFill>
              </a:rPr>
              <a:t>Thus whether or not </a:t>
            </a:r>
            <a:r>
              <a:rPr lang="en-US" sz="2400" b="1" dirty="0" err="1" smtClean="0">
                <a:solidFill>
                  <a:srgbClr val="7030A0"/>
                </a:solidFill>
              </a:rPr>
              <a:t>insertional</a:t>
            </a:r>
            <a:r>
              <a:rPr lang="en-US" sz="2400" b="1" dirty="0" smtClean="0">
                <a:solidFill>
                  <a:srgbClr val="7030A0"/>
                </a:solidFill>
              </a:rPr>
              <a:t> inactivation occurs</a:t>
            </a:r>
          </a:p>
          <a:p>
            <a:pPr algn="ctr"/>
            <a:r>
              <a:rPr lang="en-US" sz="2400" b="1" dirty="0" smtClean="0">
                <a:solidFill>
                  <a:srgbClr val="7030A0"/>
                </a:solidFill>
              </a:rPr>
              <a:t>depends on whether the cloned DNA carries a</a:t>
            </a:r>
          </a:p>
          <a:p>
            <a:pPr algn="ctr"/>
            <a:r>
              <a:rPr lang="en-US" sz="2400" b="1" dirty="0" smtClean="0">
                <a:solidFill>
                  <a:srgbClr val="7030A0"/>
                </a:solidFill>
              </a:rPr>
              <a:t>promoter-like sequence able to initiate transcription</a:t>
            </a:r>
          </a:p>
          <a:p>
            <a:pPr algn="ctr"/>
            <a:r>
              <a:rPr lang="en-US" sz="2400" b="1" dirty="0" smtClean="0">
                <a:solidFill>
                  <a:srgbClr val="7030A0"/>
                </a:solidFill>
              </a:rPr>
              <a:t>of the </a:t>
            </a:r>
            <a:r>
              <a:rPr lang="en-US" sz="2400" b="1" i="1" dirty="0" err="1" smtClean="0">
                <a:solidFill>
                  <a:srgbClr val="7030A0"/>
                </a:solidFill>
              </a:rPr>
              <a:t>Tc</a:t>
            </a:r>
            <a:r>
              <a:rPr lang="en-US" sz="2400" b="1" i="1" baseline="30000" dirty="0" err="1" smtClean="0">
                <a:solidFill>
                  <a:srgbClr val="7030A0"/>
                </a:solidFill>
              </a:rPr>
              <a:t>R</a:t>
            </a:r>
            <a:r>
              <a:rPr lang="en-US" sz="2400" b="1" i="1" dirty="0" smtClean="0">
                <a:solidFill>
                  <a:srgbClr val="7030A0"/>
                </a:solidFill>
              </a:rPr>
              <a:t> gene.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0380" r="7322"/>
          <a:stretch>
            <a:fillRect/>
          </a:stretch>
        </p:blipFill>
        <p:spPr bwMode="auto">
          <a:xfrm>
            <a:off x="381000" y="666750"/>
            <a:ext cx="8458200" cy="596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143000" y="152400"/>
            <a:ext cx="70027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u="sng" dirty="0" smtClean="0">
                <a:solidFill>
                  <a:srgbClr val="00B050"/>
                </a:solidFill>
              </a:rPr>
              <a:t>α</a:t>
            </a:r>
            <a:r>
              <a:rPr lang="en-US" sz="2800" b="1" u="sng" dirty="0" smtClean="0">
                <a:solidFill>
                  <a:srgbClr val="00B050"/>
                </a:solidFill>
              </a:rPr>
              <a:t>-complementation and blue-white screening</a:t>
            </a:r>
            <a:endParaRPr lang="en-US" sz="2800" b="1" u="sng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0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 l="11121" t="32108" r="9546" b="5272"/>
          <a:stretch>
            <a:fillRect/>
          </a:stretch>
        </p:blipFill>
        <p:spPr bwMode="auto">
          <a:xfrm>
            <a:off x="353008" y="609600"/>
            <a:ext cx="8486192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5728208" y="6019800"/>
            <a:ext cx="3313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Ref: Chapter 3, Old and primrose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0778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upload.wikimedia.org/wikipedia/commons/thumb/1/14/Blue_white_assay_Ecoli.svg/300px-Blue_white_assay_Ecoli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60593" y="3200400"/>
            <a:ext cx="5073807" cy="3586736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685800" y="4736068"/>
            <a:ext cx="2142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u="sng" dirty="0" smtClean="0">
                <a:solidFill>
                  <a:srgbClr val="00B050"/>
                </a:solidFill>
              </a:rPr>
              <a:t>α</a:t>
            </a:r>
            <a:r>
              <a:rPr lang="en-US" b="1" u="sng" dirty="0" smtClean="0">
                <a:solidFill>
                  <a:srgbClr val="00B050"/>
                </a:solidFill>
              </a:rPr>
              <a:t>-complementation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4800" y="197346"/>
            <a:ext cx="84582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/>
              <a:t>The </a:t>
            </a:r>
            <a:r>
              <a:rPr lang="en-US" b="1" i="1" dirty="0" err="1"/>
              <a:t>lac</a:t>
            </a:r>
            <a:r>
              <a:rPr lang="en-US" b="1" i="1" dirty="0"/>
              <a:t> Z</a:t>
            </a:r>
            <a:r>
              <a:rPr lang="en-US" b="1" dirty="0"/>
              <a:t> fragment, whose synthesis can be induced by IPTG, is capable of intra-allelic complementation with a defective form of β-</a:t>
            </a:r>
            <a:r>
              <a:rPr lang="en-US" b="1" dirty="0" err="1"/>
              <a:t>galactosidase</a:t>
            </a:r>
            <a:r>
              <a:rPr lang="en-US" b="1" dirty="0"/>
              <a:t> enzyme encoded by host chromosome (mutation lacZDM15 in E. coli JM109, DH5α and XL1-Blue strains</a:t>
            </a:r>
            <a:r>
              <a:rPr lang="en-US" b="1" dirty="0" smtClean="0"/>
              <a:t>).</a:t>
            </a:r>
            <a:r>
              <a:rPr lang="en-US" b="1" baseline="30000" dirty="0"/>
              <a:t> </a:t>
            </a:r>
            <a:r>
              <a:rPr lang="en-US" b="1" dirty="0" smtClean="0"/>
              <a:t>In </a:t>
            </a:r>
            <a:r>
              <a:rPr lang="en-US" b="1" dirty="0"/>
              <a:t>the presence of IPTG in growth medium, bacteria </a:t>
            </a:r>
            <a:r>
              <a:rPr lang="en-US" b="1" dirty="0" err="1"/>
              <a:t>synthesise</a:t>
            </a:r>
            <a:r>
              <a:rPr lang="en-US" b="1" dirty="0"/>
              <a:t> both fragments of the enzyme. Both the fragments can together </a:t>
            </a:r>
            <a:r>
              <a:rPr lang="en-US" b="1" dirty="0" err="1"/>
              <a:t>hydrolyse</a:t>
            </a:r>
            <a:r>
              <a:rPr lang="en-US" b="1" dirty="0"/>
              <a:t> X-gal (5-bromo-4-chloro-3-indolyl- beta-D-</a:t>
            </a:r>
            <a:r>
              <a:rPr lang="en-US" b="1" dirty="0" err="1"/>
              <a:t>galactopyranoside</a:t>
            </a:r>
            <a:r>
              <a:rPr lang="en-US" b="1" dirty="0"/>
              <a:t>) and form blue colonies when grown on </a:t>
            </a:r>
            <a:r>
              <a:rPr lang="en-US" b="1" dirty="0" smtClean="0"/>
              <a:t>media.</a:t>
            </a:r>
            <a:endParaRPr lang="en-US" b="1" dirty="0"/>
          </a:p>
          <a:p>
            <a:r>
              <a:rPr lang="en-US" b="1" dirty="0"/>
              <a:t>Insertion of foreign DNA into the MCS located within the </a:t>
            </a:r>
            <a:r>
              <a:rPr lang="en-US" b="1" i="1" dirty="0" err="1"/>
              <a:t>lac</a:t>
            </a:r>
            <a:r>
              <a:rPr lang="en-US" b="1" i="1" dirty="0"/>
              <a:t> Z</a:t>
            </a:r>
            <a:r>
              <a:rPr lang="en-US" b="1" dirty="0"/>
              <a:t> gene causes </a:t>
            </a:r>
            <a:r>
              <a:rPr lang="en-US" b="1" dirty="0" err="1">
                <a:hlinkClick r:id="rId3" tooltip="Insertional inactivation"/>
              </a:rPr>
              <a:t>insertional</a:t>
            </a:r>
            <a:r>
              <a:rPr lang="en-US" b="1" dirty="0">
                <a:hlinkClick r:id="rId3" tooltip="Insertional inactivation"/>
              </a:rPr>
              <a:t> inactivation</a:t>
            </a:r>
            <a:r>
              <a:rPr lang="en-US" b="1" dirty="0"/>
              <a:t> of this gene at the </a:t>
            </a:r>
            <a:r>
              <a:rPr lang="en-US" b="1" dirty="0">
                <a:hlinkClick r:id="rId4" tooltip="N-terminal"/>
              </a:rPr>
              <a:t>N-terminal</a:t>
            </a:r>
            <a:r>
              <a:rPr lang="en-US" b="1" dirty="0"/>
              <a:t> fragment of </a:t>
            </a:r>
            <a:r>
              <a:rPr lang="en-US" b="1" dirty="0">
                <a:hlinkClick r:id="rId5" tooltip="Beta-galactosidase"/>
              </a:rPr>
              <a:t>beta-</a:t>
            </a:r>
            <a:r>
              <a:rPr lang="en-US" b="1" dirty="0" err="1">
                <a:hlinkClick r:id="rId5" tooltip="Beta-galactosidase"/>
              </a:rPr>
              <a:t>galactosidase</a:t>
            </a:r>
            <a:r>
              <a:rPr lang="en-US" b="1" dirty="0"/>
              <a:t> and abolishes intra-allelic complementation. Thus bacteria carrying recombinant plasmids in the MCS cannot </a:t>
            </a:r>
            <a:r>
              <a:rPr lang="en-US" b="1" dirty="0" err="1"/>
              <a:t>hydrolyse</a:t>
            </a:r>
            <a:r>
              <a:rPr lang="en-US" b="1" dirty="0"/>
              <a:t> X-gal, giving rise to white colonies, which can be distinguished on culture media from non-recombinant cells, which are blue.</a:t>
            </a:r>
          </a:p>
        </p:txBody>
      </p:sp>
    </p:spTree>
    <p:extLst>
      <p:ext uri="{BB962C8B-B14F-4D97-AF65-F5344CB8AC3E}">
        <p14:creationId xmlns:p14="http://schemas.microsoft.com/office/powerpoint/2010/main" val="164890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2744450"/>
            <a:ext cx="8229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u="sng" dirty="0" smtClean="0">
                <a:solidFill>
                  <a:srgbClr val="FF0000"/>
                </a:solidFill>
              </a:rPr>
              <a:t>Plasmids of Bacterial Origins</a:t>
            </a:r>
          </a:p>
          <a:p>
            <a:pPr algn="ctr"/>
            <a:endParaRPr lang="en-US" sz="4400" b="1" u="sng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4800600"/>
            <a:ext cx="8305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</a:rPr>
              <a:t>The rescue of function of the mutant β-</a:t>
            </a:r>
            <a:r>
              <a:rPr lang="en-US" sz="2800" b="1" dirty="0" err="1">
                <a:solidFill>
                  <a:srgbClr val="00B050"/>
                </a:solidFill>
              </a:rPr>
              <a:t>galactosidase</a:t>
            </a:r>
            <a:r>
              <a:rPr lang="en-US" sz="2800" b="1" dirty="0">
                <a:solidFill>
                  <a:srgbClr val="00B050"/>
                </a:solidFill>
              </a:rPr>
              <a:t> by the α-peptide is called α-complementation.</a:t>
            </a:r>
          </a:p>
        </p:txBody>
      </p:sp>
      <p:sp>
        <p:nvSpPr>
          <p:cNvPr id="3" name="Rectangle 2"/>
          <p:cNvSpPr/>
          <p:nvPr/>
        </p:nvSpPr>
        <p:spPr>
          <a:xfrm>
            <a:off x="533400" y="650081"/>
            <a:ext cx="80772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rgbClr val="C00000"/>
                </a:solidFill>
              </a:rPr>
              <a:t>T</a:t>
            </a:r>
            <a:r>
              <a:rPr lang="en-US" b="1" dirty="0" smtClean="0">
                <a:solidFill>
                  <a:srgbClr val="C00000"/>
                </a:solidFill>
              </a:rPr>
              <a:t>he </a:t>
            </a:r>
            <a:r>
              <a:rPr lang="en-US" b="1" dirty="0">
                <a:solidFill>
                  <a:srgbClr val="C00000"/>
                </a:solidFill>
              </a:rPr>
              <a:t>host </a:t>
            </a:r>
            <a:r>
              <a:rPr lang="en-US" b="1" i="1" dirty="0">
                <a:solidFill>
                  <a:srgbClr val="C00000"/>
                </a:solidFill>
              </a:rPr>
              <a:t>E. coli</a:t>
            </a:r>
            <a:r>
              <a:rPr lang="en-US" b="1" dirty="0">
                <a:solidFill>
                  <a:srgbClr val="C00000"/>
                </a:solidFill>
              </a:rPr>
              <a:t> strain carries the </a:t>
            </a:r>
            <a:r>
              <a:rPr lang="en-US" b="1" i="1" dirty="0" err="1">
                <a:solidFill>
                  <a:srgbClr val="C00000"/>
                </a:solidFill>
              </a:rPr>
              <a:t>lacZ</a:t>
            </a:r>
            <a:r>
              <a:rPr lang="en-US" b="1" dirty="0">
                <a:solidFill>
                  <a:srgbClr val="C00000"/>
                </a:solidFill>
              </a:rPr>
              <a:t> deletion mutant (</a:t>
            </a:r>
            <a:r>
              <a:rPr lang="en-US" b="1" i="1" dirty="0">
                <a:solidFill>
                  <a:srgbClr val="C00000"/>
                </a:solidFill>
              </a:rPr>
              <a:t>lacZΔM15</a:t>
            </a:r>
            <a:r>
              <a:rPr lang="en-US" b="1" dirty="0">
                <a:solidFill>
                  <a:srgbClr val="C00000"/>
                </a:solidFill>
              </a:rPr>
              <a:t>) which contains the ω-peptide, while the plasmids used carry the </a:t>
            </a:r>
            <a:r>
              <a:rPr lang="en-US" b="1" i="1" dirty="0" err="1">
                <a:solidFill>
                  <a:srgbClr val="C00000"/>
                </a:solidFill>
              </a:rPr>
              <a:t>lacZα</a:t>
            </a:r>
            <a:r>
              <a:rPr lang="en-US" b="1" dirty="0">
                <a:solidFill>
                  <a:srgbClr val="C00000"/>
                </a:solidFill>
              </a:rPr>
              <a:t> sequence which encodes the first 59 residues of β-</a:t>
            </a:r>
            <a:r>
              <a:rPr lang="en-US" b="1" dirty="0" err="1">
                <a:solidFill>
                  <a:srgbClr val="C00000"/>
                </a:solidFill>
              </a:rPr>
              <a:t>galactosidase</a:t>
            </a:r>
            <a:r>
              <a:rPr lang="en-US" b="1" dirty="0">
                <a:solidFill>
                  <a:srgbClr val="C00000"/>
                </a:solidFill>
              </a:rPr>
              <a:t>, the α-peptide. Neither is functional by itself. However, when the two peptides are expressed together, as when a plasmid containing the </a:t>
            </a:r>
            <a:r>
              <a:rPr lang="en-US" b="1" i="1" dirty="0" err="1">
                <a:solidFill>
                  <a:srgbClr val="C00000"/>
                </a:solidFill>
              </a:rPr>
              <a:t>lacZα</a:t>
            </a:r>
            <a:r>
              <a:rPr lang="en-US" b="1" dirty="0">
                <a:solidFill>
                  <a:srgbClr val="C00000"/>
                </a:solidFill>
              </a:rPr>
              <a:t> sequence is transformed into a </a:t>
            </a:r>
            <a:r>
              <a:rPr lang="en-US" b="1" i="1" dirty="0">
                <a:solidFill>
                  <a:srgbClr val="C00000"/>
                </a:solidFill>
              </a:rPr>
              <a:t>lacZΔM15</a:t>
            </a:r>
            <a:r>
              <a:rPr lang="en-US" b="1" dirty="0">
                <a:solidFill>
                  <a:srgbClr val="C00000"/>
                </a:solidFill>
              </a:rPr>
              <a:t> cells, they form a functional </a:t>
            </a:r>
            <a:r>
              <a:rPr lang="en-US" b="1" dirty="0">
                <a:solidFill>
                  <a:srgbClr val="C00000"/>
                </a:solidFill>
                <a:hlinkClick r:id="rId2" tooltip="Β-galactosidase"/>
              </a:rPr>
              <a:t>β-</a:t>
            </a:r>
            <a:r>
              <a:rPr lang="en-US" b="1" dirty="0" err="1">
                <a:solidFill>
                  <a:srgbClr val="C00000"/>
                </a:solidFill>
                <a:hlinkClick r:id="rId2" tooltip="Β-galactosidase"/>
              </a:rPr>
              <a:t>galactosidase</a:t>
            </a:r>
            <a:r>
              <a:rPr lang="en-US" b="1" dirty="0">
                <a:solidFill>
                  <a:srgbClr val="C00000"/>
                </a:solidFill>
              </a:rPr>
              <a:t> enzyme</a:t>
            </a:r>
            <a:r>
              <a:rPr lang="en-US" b="1" dirty="0" smtClean="0">
                <a:solidFill>
                  <a:srgbClr val="C00000"/>
                </a:solidFill>
              </a:rPr>
              <a:t>.</a:t>
            </a:r>
          </a:p>
          <a:p>
            <a:pPr algn="just"/>
            <a:endParaRPr lang="en-US" b="1" dirty="0"/>
          </a:p>
          <a:p>
            <a:pPr algn="just"/>
            <a:r>
              <a:rPr lang="en-US" b="1" dirty="0"/>
              <a:t>The blue/white screening method works by disrupting this α-complementation process. The plasmid carries within the </a:t>
            </a:r>
            <a:r>
              <a:rPr lang="en-US" b="1" i="1" dirty="0" err="1"/>
              <a:t>lacZα</a:t>
            </a:r>
            <a:r>
              <a:rPr lang="en-US" b="1" dirty="0"/>
              <a:t> sequence an internal </a:t>
            </a:r>
            <a:r>
              <a:rPr lang="en-US" b="1" dirty="0">
                <a:hlinkClick r:id="rId3" tooltip="Multiple cloning site"/>
              </a:rPr>
              <a:t>multiple cloning site</a:t>
            </a:r>
            <a:r>
              <a:rPr lang="en-US" b="1" dirty="0"/>
              <a:t> (MCS). This MCS within the </a:t>
            </a:r>
            <a:r>
              <a:rPr lang="en-US" b="1" i="1" dirty="0" err="1"/>
              <a:t>lacZα</a:t>
            </a:r>
            <a:r>
              <a:rPr lang="en-US" b="1" dirty="0"/>
              <a:t> sequence can be cut by restriction enzymes so that the foreign DNA may be inserted within the </a:t>
            </a:r>
            <a:r>
              <a:rPr lang="en-US" b="1" i="1" dirty="0" err="1"/>
              <a:t>lacZ</a:t>
            </a:r>
            <a:r>
              <a:rPr lang="en-US" b="1" dirty="0" err="1"/>
              <a:t>α</a:t>
            </a:r>
            <a:r>
              <a:rPr lang="en-US" b="1" dirty="0"/>
              <a:t> gene, thereby disrupting the gene that produces α-peptide. Consequently, in cells containing the plasmid with an insert, no functional </a:t>
            </a:r>
            <a:r>
              <a:rPr lang="en-US" b="1" dirty="0">
                <a:hlinkClick r:id="rId2" tooltip="Β-galactosidase"/>
              </a:rPr>
              <a:t>β-</a:t>
            </a:r>
            <a:r>
              <a:rPr lang="en-US" b="1" dirty="0" err="1">
                <a:hlinkClick r:id="rId2" tooltip="Β-galactosidase"/>
              </a:rPr>
              <a:t>galactosidase</a:t>
            </a:r>
            <a:r>
              <a:rPr lang="en-US" b="1" dirty="0"/>
              <a:t> may be formed.</a:t>
            </a:r>
          </a:p>
        </p:txBody>
      </p:sp>
    </p:spTree>
    <p:extLst>
      <p:ext uri="{BB962C8B-B14F-4D97-AF65-F5344CB8AC3E}">
        <p14:creationId xmlns:p14="http://schemas.microsoft.com/office/powerpoint/2010/main" val="138878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157877"/>
            <a:ext cx="79248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rgbClr val="C00000"/>
                </a:solidFill>
              </a:rPr>
              <a:t>The </a:t>
            </a:r>
            <a:r>
              <a:rPr lang="en-US" b="1" dirty="0" smtClean="0">
                <a:solidFill>
                  <a:srgbClr val="C00000"/>
                </a:solidFill>
              </a:rPr>
              <a:t>blue–white screen</a:t>
            </a:r>
            <a:r>
              <a:rPr lang="en-US" b="1" dirty="0">
                <a:solidFill>
                  <a:srgbClr val="C00000"/>
                </a:solidFill>
              </a:rPr>
              <a:t> is a </a:t>
            </a:r>
            <a:r>
              <a:rPr lang="en-US" b="1" dirty="0">
                <a:solidFill>
                  <a:srgbClr val="C00000"/>
                </a:solidFill>
                <a:hlinkClick r:id="rId2" tooltip="Genetic screen"/>
              </a:rPr>
              <a:t>screening technique</a:t>
            </a:r>
            <a:r>
              <a:rPr lang="en-US" b="1" dirty="0">
                <a:solidFill>
                  <a:srgbClr val="C00000"/>
                </a:solidFill>
              </a:rPr>
              <a:t> that allows for the rapid and convenient detection of recombinant bacteria in </a:t>
            </a:r>
            <a:r>
              <a:rPr lang="en-US" b="1" dirty="0">
                <a:solidFill>
                  <a:srgbClr val="C00000"/>
                </a:solidFill>
                <a:hlinkClick r:id="rId3" tooltip="Vector DNA"/>
              </a:rPr>
              <a:t>vector</a:t>
            </a:r>
            <a:r>
              <a:rPr lang="en-US" b="1" dirty="0">
                <a:solidFill>
                  <a:srgbClr val="C00000"/>
                </a:solidFill>
              </a:rPr>
              <a:t>-based </a:t>
            </a:r>
            <a:r>
              <a:rPr lang="en-US" b="1" dirty="0">
                <a:solidFill>
                  <a:srgbClr val="C00000"/>
                </a:solidFill>
                <a:hlinkClick r:id="rId4" tooltip="Molecular cloning"/>
              </a:rPr>
              <a:t>molecular cloning</a:t>
            </a:r>
            <a:r>
              <a:rPr lang="en-US" b="1" dirty="0">
                <a:solidFill>
                  <a:srgbClr val="C00000"/>
                </a:solidFill>
              </a:rPr>
              <a:t> experiments. This method of screening is usually performed using a suitable </a:t>
            </a:r>
            <a:r>
              <a:rPr lang="en-US" b="1" dirty="0">
                <a:solidFill>
                  <a:srgbClr val="C00000"/>
                </a:solidFill>
                <a:hlinkClick r:id="rId5" tooltip="Bacteria"/>
              </a:rPr>
              <a:t>bacterial strain</a:t>
            </a:r>
            <a:r>
              <a:rPr lang="en-US" b="1" dirty="0">
                <a:solidFill>
                  <a:srgbClr val="C00000"/>
                </a:solidFill>
              </a:rPr>
              <a:t>, but other organisms such as yeast may also be used. </a:t>
            </a:r>
            <a:r>
              <a:rPr lang="en-US" b="1" dirty="0">
                <a:solidFill>
                  <a:srgbClr val="C00000"/>
                </a:solidFill>
                <a:hlinkClick r:id="rId6" tooltip="DNA"/>
              </a:rPr>
              <a:t>DNA</a:t>
            </a:r>
            <a:r>
              <a:rPr lang="en-US" b="1" dirty="0">
                <a:solidFill>
                  <a:srgbClr val="C00000"/>
                </a:solidFill>
              </a:rPr>
              <a:t> of transformation is </a:t>
            </a:r>
            <a:r>
              <a:rPr lang="en-US" b="1" dirty="0" err="1">
                <a:solidFill>
                  <a:srgbClr val="C00000"/>
                </a:solidFill>
              </a:rPr>
              <a:t>ligated</a:t>
            </a:r>
            <a:r>
              <a:rPr lang="en-US" b="1" dirty="0">
                <a:solidFill>
                  <a:srgbClr val="C00000"/>
                </a:solidFill>
              </a:rPr>
              <a:t> into a </a:t>
            </a:r>
            <a:r>
              <a:rPr lang="en-US" b="1" dirty="0">
                <a:solidFill>
                  <a:srgbClr val="C00000"/>
                </a:solidFill>
                <a:hlinkClick r:id="rId3" tooltip="Vector DNA"/>
              </a:rPr>
              <a:t>vector</a:t>
            </a:r>
            <a:r>
              <a:rPr lang="en-US" b="1" dirty="0">
                <a:solidFill>
                  <a:srgbClr val="C00000"/>
                </a:solidFill>
              </a:rPr>
              <a:t>. The vector is then </a:t>
            </a:r>
            <a:r>
              <a:rPr lang="en-US" b="1" dirty="0">
                <a:solidFill>
                  <a:srgbClr val="C00000"/>
                </a:solidFill>
                <a:hlinkClick r:id="rId7" tooltip="Cloning vector"/>
              </a:rPr>
              <a:t>inserted</a:t>
            </a:r>
            <a:r>
              <a:rPr lang="en-US" b="1" dirty="0">
                <a:solidFill>
                  <a:srgbClr val="C00000"/>
                </a:solidFill>
              </a:rPr>
              <a:t> into a </a:t>
            </a:r>
            <a:r>
              <a:rPr lang="en-US" b="1" dirty="0">
                <a:solidFill>
                  <a:srgbClr val="C00000"/>
                </a:solidFill>
                <a:hlinkClick r:id="rId8" tooltip="Competent cell"/>
              </a:rPr>
              <a:t>competent host cell</a:t>
            </a:r>
            <a:r>
              <a:rPr lang="en-US" b="1" dirty="0">
                <a:solidFill>
                  <a:srgbClr val="C00000"/>
                </a:solidFill>
              </a:rPr>
              <a:t> viable for transformation, which are then grown in the presence of </a:t>
            </a:r>
            <a:r>
              <a:rPr lang="en-US" b="1" dirty="0">
                <a:solidFill>
                  <a:srgbClr val="C00000"/>
                </a:solidFill>
                <a:hlinkClick r:id="rId9" tooltip="X-gal"/>
              </a:rPr>
              <a:t>X-gal</a:t>
            </a:r>
            <a:r>
              <a:rPr lang="en-US" b="1" dirty="0">
                <a:solidFill>
                  <a:srgbClr val="C00000"/>
                </a:solidFill>
              </a:rPr>
              <a:t>. Cells transformed with vectors containing </a:t>
            </a:r>
            <a:r>
              <a:rPr lang="en-US" b="1" dirty="0">
                <a:solidFill>
                  <a:srgbClr val="C00000"/>
                </a:solidFill>
                <a:hlinkClick r:id="rId10" tooltip="Recombinant DNA"/>
              </a:rPr>
              <a:t>recombinant DNA</a:t>
            </a:r>
            <a:r>
              <a:rPr lang="en-US" b="1" dirty="0">
                <a:solidFill>
                  <a:srgbClr val="C00000"/>
                </a:solidFill>
              </a:rPr>
              <a:t> will produce white colonies; cells transformed with non-recombinant plasmids (i.e. only the vector) grow into blue colonies.</a:t>
            </a:r>
          </a:p>
        </p:txBody>
      </p:sp>
      <p:pic>
        <p:nvPicPr>
          <p:cNvPr id="37890" name="Picture 2" descr="https://upload.wikimedia.org/wikipedia/commons/thumb/c/c5/Blue-white_test.jpg/250px-Blue-white_test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990600" y="2895600"/>
            <a:ext cx="3600450" cy="360045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5105400" y="4154269"/>
            <a:ext cx="3048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B050"/>
                </a:solidFill>
              </a:rPr>
              <a:t>An LB agar plate showing the result of a blue white </a:t>
            </a:r>
            <a:r>
              <a:rPr lang="en-US" b="1" dirty="0" smtClean="0">
                <a:solidFill>
                  <a:srgbClr val="00B050"/>
                </a:solidFill>
              </a:rPr>
              <a:t>screen</a:t>
            </a:r>
            <a:endParaRPr lang="en-US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26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u="sng" dirty="0" err="1" smtClean="0">
                <a:solidFill>
                  <a:srgbClr val="002060"/>
                </a:solidFill>
              </a:rPr>
              <a:t>pUC</a:t>
            </a:r>
            <a:r>
              <a:rPr lang="en-US" b="1" i="1" u="sng" dirty="0" smtClean="0">
                <a:solidFill>
                  <a:srgbClr val="002060"/>
                </a:solidFill>
              </a:rPr>
              <a:t> </a:t>
            </a:r>
            <a:r>
              <a:rPr lang="en-US" b="1" u="sng" dirty="0" smtClean="0">
                <a:solidFill>
                  <a:srgbClr val="002060"/>
                </a:solidFill>
              </a:rPr>
              <a:t>vector</a:t>
            </a:r>
            <a:r>
              <a:rPr lang="en-US" b="1" i="1" u="sng" dirty="0" smtClean="0">
                <a:solidFill>
                  <a:srgbClr val="002060"/>
                </a:solidFill>
              </a:rPr>
              <a:t> </a:t>
            </a:r>
            <a:r>
              <a:rPr lang="en-US" b="1" u="sng" dirty="0" smtClean="0">
                <a:solidFill>
                  <a:srgbClr val="002060"/>
                </a:solidFill>
              </a:rPr>
              <a:t>series</a:t>
            </a:r>
            <a:endParaRPr lang="en-US" u="sng" dirty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990600"/>
            <a:ext cx="8610600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en-US" sz="2200" dirty="0" smtClean="0"/>
              <a:t>A series of small plasmids (about 2.7 kb) have been developed (by </a:t>
            </a:r>
            <a:r>
              <a:rPr lang="en-US" sz="2200" dirty="0" err="1" smtClean="0"/>
              <a:t>Messings</a:t>
            </a:r>
            <a:r>
              <a:rPr lang="en-US" sz="2200" dirty="0" smtClean="0"/>
              <a:t> and co-workers </a:t>
            </a:r>
            <a:r>
              <a:rPr lang="en-US" sz="2200" dirty="0" smtClean="0"/>
              <a:t>in 1983</a:t>
            </a:r>
            <a:r>
              <a:rPr lang="en-US" sz="2200" dirty="0" smtClean="0"/>
              <a:t>) at the University of California and hence the name </a:t>
            </a:r>
            <a:r>
              <a:rPr lang="en-US" sz="2200" dirty="0" err="1" smtClean="0"/>
              <a:t>pUC</a:t>
            </a:r>
            <a:r>
              <a:rPr lang="en-US" sz="2200" dirty="0" smtClean="0"/>
              <a:t> e.g. pUC7, 8,9,12,13, 18 and 19 etc. </a:t>
            </a:r>
          </a:p>
          <a:p>
            <a:pPr algn="just">
              <a:buFont typeface="Wingdings" pitchFamily="2" charset="2"/>
              <a:buChar char="v"/>
            </a:pPr>
            <a:r>
              <a:rPr lang="en-US" sz="2200" dirty="0" smtClean="0"/>
              <a:t>These are high copy number plasmids that carry an </a:t>
            </a:r>
            <a:r>
              <a:rPr lang="en-US" sz="2200" dirty="0" err="1" smtClean="0"/>
              <a:t>ampicillin</a:t>
            </a:r>
            <a:r>
              <a:rPr lang="en-US" sz="2200" dirty="0" smtClean="0"/>
              <a:t> resistance gene and an origin of replication, both from pBR322.</a:t>
            </a:r>
          </a:p>
          <a:p>
            <a:pPr algn="just">
              <a:buFont typeface="Wingdings" pitchFamily="2" charset="2"/>
              <a:buChar char="v"/>
            </a:pPr>
            <a:r>
              <a:rPr lang="en-US" sz="2200" dirty="0" smtClean="0"/>
              <a:t>High Copy Number: </a:t>
            </a:r>
            <a:r>
              <a:rPr lang="en-US" sz="2200" b="1" dirty="0" smtClean="0">
                <a:solidFill>
                  <a:srgbClr val="00B050"/>
                </a:solidFill>
              </a:rPr>
              <a:t>Because of the lack of </a:t>
            </a:r>
            <a:r>
              <a:rPr lang="en-US" sz="2200" b="1" i="1" dirty="0" err="1" smtClean="0">
                <a:solidFill>
                  <a:srgbClr val="00B050"/>
                </a:solidFill>
              </a:rPr>
              <a:t>rop</a:t>
            </a:r>
            <a:r>
              <a:rPr lang="en-US" sz="2200" b="1" dirty="0" smtClean="0">
                <a:solidFill>
                  <a:srgbClr val="00B050"/>
                </a:solidFill>
              </a:rPr>
              <a:t> gene and single point mutation in the </a:t>
            </a:r>
            <a:r>
              <a:rPr lang="en-US" sz="2200" b="1" i="1" dirty="0" err="1" smtClean="0">
                <a:solidFill>
                  <a:srgbClr val="00B050"/>
                </a:solidFill>
              </a:rPr>
              <a:t>ori</a:t>
            </a:r>
            <a:r>
              <a:rPr lang="en-US" sz="2200" b="1" dirty="0" smtClean="0">
                <a:solidFill>
                  <a:srgbClr val="00B050"/>
                </a:solidFill>
              </a:rPr>
              <a:t> of pMB1.</a:t>
            </a:r>
          </a:p>
          <a:p>
            <a:pPr algn="just">
              <a:buFont typeface="Wingdings" pitchFamily="2" charset="2"/>
              <a:buChar char="v"/>
            </a:pPr>
            <a:r>
              <a:rPr lang="en-US" sz="2200" dirty="0" smtClean="0"/>
              <a:t> </a:t>
            </a:r>
            <a:r>
              <a:rPr lang="en-US" sz="2200" b="1" dirty="0" smtClean="0">
                <a:solidFill>
                  <a:srgbClr val="C00000"/>
                </a:solidFill>
              </a:rPr>
              <a:t>They also have a multiple cloning site (MCS) – </a:t>
            </a:r>
            <a:r>
              <a:rPr lang="en-US" sz="2800" b="1" dirty="0" smtClean="0">
                <a:solidFill>
                  <a:srgbClr val="C00000"/>
                </a:solidFill>
              </a:rPr>
              <a:t>a sequence of DNA that carries unique sites for many </a:t>
            </a:r>
            <a:r>
              <a:rPr lang="en-US" sz="2800" b="1" dirty="0" err="1" smtClean="0">
                <a:solidFill>
                  <a:srgbClr val="C00000"/>
                </a:solidFill>
              </a:rPr>
              <a:t>REs.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</a:p>
          <a:p>
            <a:pPr algn="just">
              <a:buFont typeface="Wingdings" pitchFamily="2" charset="2"/>
              <a:buChar char="v"/>
            </a:pPr>
            <a:r>
              <a:rPr lang="en-US" sz="2200" b="1" dirty="0" smtClean="0">
                <a:solidFill>
                  <a:srgbClr val="C00000"/>
                </a:solidFill>
              </a:rPr>
              <a:t>The MCS is inserted in to a portion of </a:t>
            </a:r>
            <a:r>
              <a:rPr lang="en-US" sz="2200" b="1" dirty="0" err="1" smtClean="0">
                <a:solidFill>
                  <a:srgbClr val="C00000"/>
                </a:solidFill>
              </a:rPr>
              <a:t>lacZ</a:t>
            </a:r>
            <a:r>
              <a:rPr lang="en-US" sz="2200" b="1" dirty="0" smtClean="0">
                <a:solidFill>
                  <a:srgbClr val="C00000"/>
                </a:solidFill>
              </a:rPr>
              <a:t> gene (</a:t>
            </a:r>
            <a:r>
              <a:rPr lang="en-US" sz="2200" b="1" dirty="0" err="1" smtClean="0">
                <a:solidFill>
                  <a:srgbClr val="C00000"/>
                </a:solidFill>
              </a:rPr>
              <a:t>lacZ</a:t>
            </a:r>
            <a:r>
              <a:rPr lang="en-US" sz="2200" b="1" dirty="0" smtClean="0">
                <a:solidFill>
                  <a:srgbClr val="C00000"/>
                </a:solidFill>
              </a:rPr>
              <a:t>’; alpha peptide) that codes for the (part of) enzyme </a:t>
            </a:r>
            <a:r>
              <a:rPr lang="el-GR" sz="2200" b="1" dirty="0" smtClean="0">
                <a:solidFill>
                  <a:srgbClr val="C00000"/>
                </a:solidFill>
              </a:rPr>
              <a:t>β-</a:t>
            </a:r>
            <a:r>
              <a:rPr lang="en-US" sz="2200" b="1" dirty="0" err="1" smtClean="0">
                <a:solidFill>
                  <a:srgbClr val="C00000"/>
                </a:solidFill>
              </a:rPr>
              <a:t>galactosidase</a:t>
            </a:r>
            <a:r>
              <a:rPr lang="en-US" sz="2200" b="1" dirty="0" smtClean="0">
                <a:solidFill>
                  <a:srgbClr val="C00000"/>
                </a:solidFill>
              </a:rPr>
              <a:t>. </a:t>
            </a:r>
          </a:p>
          <a:p>
            <a:pPr algn="just">
              <a:buFont typeface="Wingdings" pitchFamily="2" charset="2"/>
              <a:buChar char="v"/>
            </a:pPr>
            <a:r>
              <a:rPr lang="en-US" sz="2200" dirty="0" smtClean="0"/>
              <a:t>When such plasmids are introduced into </a:t>
            </a:r>
            <a:r>
              <a:rPr lang="en-US" sz="2200" i="1" dirty="0" smtClean="0"/>
              <a:t>E. coli</a:t>
            </a:r>
            <a:r>
              <a:rPr lang="en-US" sz="2200" dirty="0" smtClean="0"/>
              <a:t>, the colonies are blue on plates containing X-gal (5-bromo-4-chloro-3-indolyl-</a:t>
            </a:r>
            <a:r>
              <a:rPr lang="el-GR" sz="2200" dirty="0" smtClean="0"/>
              <a:t>β-</a:t>
            </a:r>
            <a:r>
              <a:rPr lang="en-US" sz="2200" dirty="0" smtClean="0"/>
              <a:t>d-</a:t>
            </a:r>
            <a:r>
              <a:rPr lang="en-US" sz="2200" dirty="0" err="1" smtClean="0"/>
              <a:t>galactopyranoside</a:t>
            </a:r>
            <a:r>
              <a:rPr lang="en-US" sz="2200" dirty="0" smtClean="0"/>
              <a:t>, the substrate for </a:t>
            </a:r>
            <a:r>
              <a:rPr lang="el-GR" sz="2200" dirty="0" smtClean="0"/>
              <a:t>β- </a:t>
            </a:r>
            <a:r>
              <a:rPr lang="en-US" sz="2200" dirty="0" err="1" smtClean="0"/>
              <a:t>galactosidase</a:t>
            </a:r>
            <a:r>
              <a:rPr lang="en-US" sz="2200" dirty="0" smtClean="0"/>
              <a:t>) and IPTG (isopropyl </a:t>
            </a:r>
            <a:r>
              <a:rPr lang="en-US" sz="2200" dirty="0" err="1" smtClean="0"/>
              <a:t>thiogalactoside</a:t>
            </a:r>
            <a:r>
              <a:rPr lang="en-US" sz="2200" dirty="0" smtClean="0"/>
              <a:t>, an inducer).</a:t>
            </a:r>
          </a:p>
          <a:p>
            <a:pPr algn="just">
              <a:buFont typeface="Wingdings" pitchFamily="2" charset="2"/>
              <a:buChar char="v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5504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/>
          <a:srcRect r="7692"/>
          <a:stretch>
            <a:fillRect/>
          </a:stretch>
        </p:blipFill>
        <p:spPr bwMode="auto">
          <a:xfrm>
            <a:off x="3581401" y="170951"/>
            <a:ext cx="5486399" cy="65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76200" y="3780472"/>
            <a:ext cx="4191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The insertion of the MCS into the </a:t>
            </a:r>
            <a:r>
              <a:rPr lang="en-US" b="1" dirty="0" err="1">
                <a:solidFill>
                  <a:srgbClr val="0070C0"/>
                </a:solidFill>
              </a:rPr>
              <a:t>lacZ</a:t>
            </a:r>
            <a:r>
              <a:rPr lang="en-US" b="1" dirty="0">
                <a:solidFill>
                  <a:srgbClr val="0070C0"/>
                </a:solidFill>
              </a:rPr>
              <a:t>′</a:t>
            </a:r>
          </a:p>
          <a:p>
            <a:r>
              <a:rPr lang="en-US" b="1" dirty="0">
                <a:solidFill>
                  <a:srgbClr val="0070C0"/>
                </a:solidFill>
              </a:rPr>
              <a:t>fragment does not affect the ability of the </a:t>
            </a:r>
            <a:r>
              <a:rPr lang="en-US" b="1" dirty="0" smtClean="0">
                <a:solidFill>
                  <a:srgbClr val="0070C0"/>
                </a:solidFill>
              </a:rPr>
              <a:t>α-peptide to </a:t>
            </a:r>
            <a:r>
              <a:rPr lang="en-US" b="1" dirty="0">
                <a:solidFill>
                  <a:srgbClr val="0070C0"/>
                </a:solidFill>
              </a:rPr>
              <a:t>mediate complementation, but cloning DNA </a:t>
            </a:r>
            <a:r>
              <a:rPr lang="en-US" b="1" dirty="0" smtClean="0">
                <a:solidFill>
                  <a:srgbClr val="0070C0"/>
                </a:solidFill>
              </a:rPr>
              <a:t>fragments into </a:t>
            </a:r>
            <a:r>
              <a:rPr lang="en-US" b="1" dirty="0">
                <a:solidFill>
                  <a:srgbClr val="0070C0"/>
                </a:solidFill>
              </a:rPr>
              <a:t>the MCS does.</a:t>
            </a:r>
          </a:p>
        </p:txBody>
      </p:sp>
    </p:spTree>
    <p:extLst>
      <p:ext uri="{BB962C8B-B14F-4D97-AF65-F5344CB8AC3E}">
        <p14:creationId xmlns:p14="http://schemas.microsoft.com/office/powerpoint/2010/main" val="224155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762000"/>
            <a:ext cx="80772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en-US" sz="2400" dirty="0" smtClean="0"/>
              <a:t>Recombinants and non-recombinants can therefore be distinguished simply by plating the transformed cells onto agar containing </a:t>
            </a:r>
            <a:r>
              <a:rPr lang="en-US" sz="2400" dirty="0" err="1" smtClean="0"/>
              <a:t>ampicillin</a:t>
            </a:r>
            <a:r>
              <a:rPr lang="en-US" sz="2400" dirty="0" smtClean="0"/>
              <a:t> and X-gal.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 smtClean="0"/>
              <a:t>All colonies that grow on this medium are made up of transformed cells because only </a:t>
            </a:r>
            <a:r>
              <a:rPr lang="en-US" sz="2400" dirty="0" err="1" smtClean="0"/>
              <a:t>transformants</a:t>
            </a:r>
            <a:r>
              <a:rPr lang="en-US" sz="2400" dirty="0" smtClean="0"/>
              <a:t> are </a:t>
            </a:r>
            <a:r>
              <a:rPr lang="en-US" sz="2400" dirty="0" err="1" smtClean="0"/>
              <a:t>ampicillin</a:t>
            </a:r>
            <a:r>
              <a:rPr lang="en-US" sz="2400" dirty="0" smtClean="0"/>
              <a:t> resistant.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 smtClean="0"/>
              <a:t>Blue colonies contain cells with functional β-</a:t>
            </a:r>
            <a:r>
              <a:rPr lang="en-US" sz="2400" dirty="0" err="1" smtClean="0"/>
              <a:t>galactosidase</a:t>
            </a:r>
            <a:r>
              <a:rPr lang="en-US" sz="2400" dirty="0" smtClean="0"/>
              <a:t> enzymes and hence with undisrupted </a:t>
            </a:r>
            <a:r>
              <a:rPr lang="en-US" sz="2400" i="1" dirty="0" err="1" smtClean="0"/>
              <a:t>lacZ</a:t>
            </a:r>
            <a:r>
              <a:rPr lang="en-US" sz="2400" dirty="0" smtClean="0"/>
              <a:t>′ genes these colonies are therefore non-recombinants. 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 smtClean="0"/>
              <a:t>The white colonies comprise cells without β-</a:t>
            </a:r>
            <a:r>
              <a:rPr lang="en-US" sz="2400" dirty="0" err="1" smtClean="0"/>
              <a:t>galactosidase</a:t>
            </a:r>
            <a:r>
              <a:rPr lang="en-US" sz="2400" dirty="0" smtClean="0"/>
              <a:t> activity and hence with disrupted </a:t>
            </a:r>
            <a:r>
              <a:rPr lang="en-US" sz="2400" i="1" dirty="0" err="1" smtClean="0"/>
              <a:t>lacZ</a:t>
            </a:r>
            <a:r>
              <a:rPr lang="en-US" sz="2400" dirty="0" smtClean="0"/>
              <a:t>′ genes; these are recombinants.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 smtClean="0"/>
              <a:t>Thus cells containing recombinant plasmids form white (not blue) colonies. </a:t>
            </a:r>
          </a:p>
          <a:p>
            <a:pPr>
              <a:buFont typeface="Wingdings" pitchFamily="2" charset="2"/>
              <a:buChar char="v"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27761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838200"/>
            <a:ext cx="83058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447800" y="5943600"/>
            <a:ext cx="624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Recombinant selection with pUC8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464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0" y="304800"/>
            <a:ext cx="4800600" cy="62484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838200" y="457200"/>
            <a:ext cx="2667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1) </a:t>
            </a:r>
            <a:r>
              <a:rPr lang="en-US" b="1" dirty="0" err="1"/>
              <a:t>o</a:t>
            </a:r>
            <a:r>
              <a:rPr lang="en-US" b="1" dirty="0" err="1" smtClean="0"/>
              <a:t>ri</a:t>
            </a:r>
            <a:endParaRPr lang="en-US" b="1" dirty="0" smtClean="0"/>
          </a:p>
          <a:p>
            <a:r>
              <a:rPr lang="en-US" b="1" dirty="0" smtClean="0"/>
              <a:t>2) A dominant selectable</a:t>
            </a:r>
          </a:p>
          <a:p>
            <a:r>
              <a:rPr lang="en-US" b="1" dirty="0" smtClean="0"/>
              <a:t>Marker</a:t>
            </a:r>
          </a:p>
          <a:p>
            <a:r>
              <a:rPr lang="en-US" b="1" dirty="0" smtClean="0"/>
              <a:t>3) Cleavage sites for cloning</a:t>
            </a:r>
          </a:p>
          <a:p>
            <a:r>
              <a:rPr lang="en-US" b="1" dirty="0" smtClean="0"/>
              <a:t>4) (high copy no.)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685800" y="3276600"/>
            <a:ext cx="26670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The plasmid cloning vector pUC19. This plasmid has an origin of replication (</a:t>
            </a:r>
            <a:r>
              <a:rPr lang="en-US" sz="2000" b="1" i="1" dirty="0" err="1" smtClean="0"/>
              <a:t>ori</a:t>
            </a:r>
            <a:r>
              <a:rPr lang="en-US" sz="2000" b="1" dirty="0" smtClean="0"/>
              <a:t>), an </a:t>
            </a:r>
            <a:r>
              <a:rPr lang="en-US" sz="2000" b="1" i="1" dirty="0" err="1" smtClean="0"/>
              <a:t>amp</a:t>
            </a:r>
            <a:r>
              <a:rPr lang="en-US" sz="2000" b="1" dirty="0" err="1" smtClean="0"/>
              <a:t>R</a:t>
            </a:r>
            <a:r>
              <a:rPr lang="en-US" sz="2000" b="1" dirty="0" smtClean="0"/>
              <a:t> selectable marker, and a </a:t>
            </a:r>
            <a:r>
              <a:rPr lang="en-US" sz="2000" b="1" dirty="0" err="1" smtClean="0"/>
              <a:t>polylinker</a:t>
            </a:r>
            <a:r>
              <a:rPr lang="en-US" sz="2000" b="1" dirty="0" smtClean="0"/>
              <a:t> located within part of the </a:t>
            </a:r>
            <a:r>
              <a:rPr lang="en-US" sz="2000" b="1" dirty="0" smtClean="0">
                <a:sym typeface="Symbol" pitchFamily="18" charset="2"/>
              </a:rPr>
              <a:t></a:t>
            </a:r>
            <a:r>
              <a:rPr lang="en-US" sz="2000" b="1" dirty="0" smtClean="0"/>
              <a:t>-</a:t>
            </a:r>
            <a:r>
              <a:rPr lang="en-US" sz="2000" b="1" dirty="0" err="1" smtClean="0"/>
              <a:t>galactosidase</a:t>
            </a:r>
            <a:r>
              <a:rPr lang="en-US" sz="2000" b="1" dirty="0" smtClean="0"/>
              <a:t> gene </a:t>
            </a:r>
            <a:r>
              <a:rPr lang="en-US" sz="2000" b="1" i="1" dirty="0" err="1" smtClean="0"/>
              <a:t>lacZ</a:t>
            </a:r>
            <a:r>
              <a:rPr lang="en-US" sz="2000" b="1" dirty="0" smtClean="0"/>
              <a:t>+.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98030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304800"/>
            <a:ext cx="845820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u="sng" dirty="0" err="1" smtClean="0">
                <a:solidFill>
                  <a:srgbClr val="C00000"/>
                </a:solidFill>
              </a:rPr>
              <a:t>Insertional</a:t>
            </a:r>
            <a:r>
              <a:rPr lang="en-US" sz="2800" u="sng" dirty="0" smtClean="0">
                <a:solidFill>
                  <a:srgbClr val="C00000"/>
                </a:solidFill>
              </a:rPr>
              <a:t> inactivation </a:t>
            </a:r>
            <a:r>
              <a:rPr lang="en-US" b="1" dirty="0" smtClean="0">
                <a:solidFill>
                  <a:srgbClr val="002060"/>
                </a:solidFill>
              </a:rPr>
              <a:t>is a technique used in recombinant DNA technology. In this procedure, a fragment of foreign DNA is inserted into a restriction site inside a gene, hence causing the gene to turn non-functional or in an inactivated state.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27650" name="Picture 2" descr="Explain the role of insertional inactivation in rDNA technology. -  CBSE-Q27, Paper 2014-15, Sample Question Papers - Biotechnology | Brainl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447800"/>
            <a:ext cx="6048375" cy="447675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524000" y="6172200"/>
            <a:ext cx="642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b) Recombinant vector having insert: Loss of Marker gene function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General Properties of Cloning Vectors"/>
          <p:cNvPicPr>
            <a:picLocks noChangeAspect="1" noChangeArrowheads="1"/>
          </p:cNvPicPr>
          <p:nvPr/>
        </p:nvPicPr>
        <p:blipFill>
          <a:blip r:embed="rId2"/>
          <a:srcRect l="7748" r="10604"/>
          <a:stretch>
            <a:fillRect/>
          </a:stretch>
        </p:blipFill>
        <p:spPr bwMode="auto">
          <a:xfrm>
            <a:off x="1219200" y="304800"/>
            <a:ext cx="6781800" cy="60771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Plasmid vectors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62000" y="1219200"/>
            <a:ext cx="7924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400" dirty="0" smtClean="0"/>
              <a:t>Plasmids are autonomously replicating circular, double stranded DNA molecules found in bacteria.</a:t>
            </a:r>
          </a:p>
          <a:p>
            <a:pPr>
              <a:buFont typeface="Wingdings" pitchFamily="2" charset="2"/>
              <a:buChar char="v"/>
            </a:pPr>
            <a:endParaRPr lang="en-US" sz="2400" dirty="0" smtClean="0"/>
          </a:p>
          <a:p>
            <a:pPr>
              <a:buFont typeface="Wingdings" pitchFamily="2" charset="2"/>
              <a:buChar char="v"/>
            </a:pPr>
            <a:endParaRPr lang="en-US" sz="2400" dirty="0" smtClean="0"/>
          </a:p>
          <a:p>
            <a:pPr>
              <a:buFont typeface="Wingdings" pitchFamily="2" charset="2"/>
              <a:buChar char="v"/>
            </a:pPr>
            <a:r>
              <a:rPr lang="en-US" sz="2400" dirty="0" smtClean="0"/>
              <a:t> They have their own origin of replication (</a:t>
            </a:r>
            <a:r>
              <a:rPr lang="en-US" sz="2400" i="1" dirty="0" err="1" smtClean="0"/>
              <a:t>ori</a:t>
            </a:r>
            <a:r>
              <a:rPr lang="en-US" sz="2400" i="1" dirty="0" smtClean="0"/>
              <a:t> region), and can replicate independently of the host chromosome.</a:t>
            </a:r>
          </a:p>
          <a:p>
            <a:pPr>
              <a:buFont typeface="Wingdings" pitchFamily="2" charset="2"/>
              <a:buChar char="v"/>
            </a:pPr>
            <a:endParaRPr lang="en-US" sz="2400" i="1" dirty="0" smtClean="0"/>
          </a:p>
          <a:p>
            <a:pPr>
              <a:buFont typeface="Wingdings" pitchFamily="2" charset="2"/>
              <a:buChar char="v"/>
            </a:pPr>
            <a:endParaRPr lang="en-US" sz="2400" i="1" dirty="0" smtClean="0"/>
          </a:p>
          <a:p>
            <a:pPr>
              <a:buFont typeface="Wingdings" pitchFamily="2" charset="2"/>
              <a:buChar char="v"/>
            </a:pPr>
            <a:r>
              <a:rPr lang="en-US" sz="2400" i="1" dirty="0" smtClean="0"/>
              <a:t>Plasmid vectors are often used for cloning DNA segments of small size (</a:t>
            </a:r>
            <a:r>
              <a:rPr lang="en-US" sz="2400" i="1" dirty="0" err="1" smtClean="0"/>
              <a:t>upto</a:t>
            </a:r>
            <a:r>
              <a:rPr lang="en-US" sz="2400" i="1" dirty="0" smtClean="0"/>
              <a:t> 10 </a:t>
            </a:r>
            <a:r>
              <a:rPr lang="en-US" sz="2400" i="1" dirty="0" err="1" smtClean="0"/>
              <a:t>kilobases</a:t>
            </a:r>
            <a:r>
              <a:rPr lang="en-US" sz="2400" i="1" dirty="0" smtClean="0"/>
              <a:t>).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67000" y="5638800"/>
            <a:ext cx="37160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Insert capacity: 0.1 to 10 Kb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48880" r="2941" b="55112"/>
          <a:stretch>
            <a:fillRect/>
          </a:stretch>
        </p:blipFill>
        <p:spPr bwMode="auto">
          <a:xfrm>
            <a:off x="1752600" y="721463"/>
            <a:ext cx="6019800" cy="491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5410200" y="6096000"/>
            <a:ext cx="2815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Old and primrose, chapter 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6690" t="44888" r="9247" b="2716"/>
          <a:stretch>
            <a:fillRect/>
          </a:stretch>
        </p:blipFill>
        <p:spPr bwMode="auto">
          <a:xfrm>
            <a:off x="263236" y="914400"/>
            <a:ext cx="8728364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pBR3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52401"/>
            <a:ext cx="6248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81000" y="4953000"/>
            <a:ext cx="81534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b="1" dirty="0" smtClean="0">
                <a:solidFill>
                  <a:srgbClr val="00B050"/>
                </a:solidFill>
              </a:rPr>
              <a:t>The plasmid pBR322 is one of the most commonly used </a:t>
            </a:r>
            <a:r>
              <a:rPr lang="en-US" sz="1600" b="1" i="1" dirty="0" smtClean="0">
                <a:solidFill>
                  <a:srgbClr val="00B050"/>
                </a:solidFill>
              </a:rPr>
              <a:t>E. coli</a:t>
            </a:r>
            <a:r>
              <a:rPr lang="en-US" sz="1600" b="1" dirty="0" smtClean="0">
                <a:solidFill>
                  <a:srgbClr val="00B050"/>
                </a:solidFill>
              </a:rPr>
              <a:t> cloning vectors. pBR322 is 4361 </a:t>
            </a:r>
            <a:r>
              <a:rPr lang="en-US" sz="1600" b="1" dirty="0" err="1" smtClean="0">
                <a:solidFill>
                  <a:srgbClr val="00B050"/>
                </a:solidFill>
              </a:rPr>
              <a:t>bp</a:t>
            </a:r>
            <a:r>
              <a:rPr lang="en-US" sz="1600" b="1" dirty="0" smtClean="0">
                <a:solidFill>
                  <a:srgbClr val="00B050"/>
                </a:solidFill>
              </a:rPr>
              <a:t> in length and contains: (1) the </a:t>
            </a:r>
            <a:r>
              <a:rPr lang="en-US" sz="1600" b="1" dirty="0" err="1" smtClean="0">
                <a:solidFill>
                  <a:srgbClr val="00B050"/>
                </a:solidFill>
              </a:rPr>
              <a:t>replicon</a:t>
            </a:r>
            <a:r>
              <a:rPr lang="en-US" sz="1600" b="1" dirty="0" smtClean="0">
                <a:solidFill>
                  <a:srgbClr val="00B050"/>
                </a:solidFill>
              </a:rPr>
              <a:t> </a:t>
            </a:r>
            <a:r>
              <a:rPr lang="en-US" sz="1600" b="1" i="1" dirty="0" smtClean="0">
                <a:solidFill>
                  <a:srgbClr val="00B050"/>
                </a:solidFill>
              </a:rPr>
              <a:t>rep</a:t>
            </a:r>
            <a:r>
              <a:rPr lang="en-US" sz="1600" b="1" dirty="0" smtClean="0">
                <a:solidFill>
                  <a:srgbClr val="00B050"/>
                </a:solidFill>
              </a:rPr>
              <a:t> responsible for the replication of plasmid (source – plasmid pMB1); (2) </a:t>
            </a:r>
            <a:r>
              <a:rPr lang="en-US" sz="1600" b="1" i="1" dirty="0" err="1" smtClean="0">
                <a:solidFill>
                  <a:srgbClr val="00B050"/>
                </a:solidFill>
              </a:rPr>
              <a:t>rop</a:t>
            </a:r>
            <a:r>
              <a:rPr lang="en-US" sz="1600" b="1" dirty="0" smtClean="0">
                <a:solidFill>
                  <a:srgbClr val="00B050"/>
                </a:solidFill>
              </a:rPr>
              <a:t> gene coding for the </a:t>
            </a:r>
            <a:r>
              <a:rPr lang="en-US" sz="1600" b="1" dirty="0" err="1" smtClean="0">
                <a:solidFill>
                  <a:srgbClr val="00B050"/>
                </a:solidFill>
              </a:rPr>
              <a:t>Rop</a:t>
            </a:r>
            <a:r>
              <a:rPr lang="en-US" sz="1600" b="1" dirty="0" smtClean="0">
                <a:solidFill>
                  <a:srgbClr val="00B050"/>
                </a:solidFill>
              </a:rPr>
              <a:t> protein, which promotes conversion of the unstable RNA I – RNA II complex to a stable complex and serves to decrease copy number (source – plasmid pMB1); (3) </a:t>
            </a:r>
            <a:r>
              <a:rPr lang="en-US" sz="1600" b="1" i="1" dirty="0" err="1" smtClean="0">
                <a:solidFill>
                  <a:srgbClr val="00B050"/>
                </a:solidFill>
              </a:rPr>
              <a:t>bla</a:t>
            </a:r>
            <a:r>
              <a:rPr lang="en-US" sz="1600" b="1" dirty="0" smtClean="0">
                <a:solidFill>
                  <a:srgbClr val="00B050"/>
                </a:solidFill>
              </a:rPr>
              <a:t> gene, coding for beta-</a:t>
            </a:r>
            <a:r>
              <a:rPr lang="en-US" sz="1600" b="1" dirty="0" err="1" smtClean="0">
                <a:solidFill>
                  <a:srgbClr val="00B050"/>
                </a:solidFill>
              </a:rPr>
              <a:t>lactamase</a:t>
            </a:r>
            <a:r>
              <a:rPr lang="en-US" sz="1600" b="1" dirty="0" smtClean="0">
                <a:solidFill>
                  <a:srgbClr val="00B050"/>
                </a:solidFill>
              </a:rPr>
              <a:t> that confers resistance to </a:t>
            </a:r>
            <a:r>
              <a:rPr lang="en-US" sz="1600" b="1" dirty="0" err="1" smtClean="0">
                <a:solidFill>
                  <a:srgbClr val="00B050"/>
                </a:solidFill>
              </a:rPr>
              <a:t>ampicillin</a:t>
            </a:r>
            <a:r>
              <a:rPr lang="en-US" sz="1600" b="1" dirty="0" smtClean="0">
                <a:solidFill>
                  <a:srgbClr val="00B050"/>
                </a:solidFill>
              </a:rPr>
              <a:t> (source – </a:t>
            </a:r>
            <a:r>
              <a:rPr lang="en-US" sz="1600" b="1" dirty="0" err="1" smtClean="0">
                <a:solidFill>
                  <a:srgbClr val="00B050"/>
                </a:solidFill>
              </a:rPr>
              <a:t>transposon</a:t>
            </a:r>
            <a:r>
              <a:rPr lang="en-US" sz="1600" b="1" dirty="0" smtClean="0">
                <a:solidFill>
                  <a:srgbClr val="00B050"/>
                </a:solidFill>
              </a:rPr>
              <a:t> Tn3/RSF2124); (4) </a:t>
            </a:r>
            <a:r>
              <a:rPr lang="en-US" sz="1600" b="1" i="1" dirty="0" err="1" smtClean="0">
                <a:solidFill>
                  <a:srgbClr val="00B050"/>
                </a:solidFill>
              </a:rPr>
              <a:t>tet</a:t>
            </a:r>
            <a:r>
              <a:rPr lang="en-US" sz="1600" b="1" dirty="0" smtClean="0">
                <a:solidFill>
                  <a:srgbClr val="00B050"/>
                </a:solidFill>
              </a:rPr>
              <a:t> gene, encoding tetracycline resistance protein (source – plasmid pSC101). </a:t>
            </a:r>
          </a:p>
          <a:p>
            <a:endParaRPr lang="en-US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u="sng" dirty="0" smtClean="0"/>
              <a:t>pBR322</a:t>
            </a:r>
            <a:endParaRPr lang="en-US" u="sng" dirty="0"/>
          </a:p>
        </p:txBody>
      </p:sp>
      <p:sp>
        <p:nvSpPr>
          <p:cNvPr id="3" name="Rectangle 2"/>
          <p:cNvSpPr/>
          <p:nvPr/>
        </p:nvSpPr>
        <p:spPr>
          <a:xfrm>
            <a:off x="685800" y="1676400"/>
            <a:ext cx="76962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en-US" sz="2400" dirty="0" smtClean="0"/>
              <a:t>The first plasmid vector that has been constructed artificially is pBR322.</a:t>
            </a:r>
          </a:p>
          <a:p>
            <a:pPr algn="just">
              <a:buFont typeface="Wingdings" pitchFamily="2" charset="2"/>
              <a:buChar char="v"/>
            </a:pPr>
            <a:r>
              <a:rPr lang="en-US" sz="2400" dirty="0" smtClean="0"/>
              <a:t> It is named after the scientists </a:t>
            </a:r>
            <a:r>
              <a:rPr lang="en-US" sz="2400" b="1" u="sng" dirty="0" smtClean="0">
                <a:solidFill>
                  <a:srgbClr val="00B050"/>
                </a:solidFill>
              </a:rPr>
              <a:t>Bolivar and Rodriguez </a:t>
            </a:r>
            <a:r>
              <a:rPr lang="en-US" sz="2400" dirty="0" smtClean="0"/>
              <a:t>who constructed it in 1977.</a:t>
            </a:r>
          </a:p>
          <a:p>
            <a:pPr algn="just">
              <a:buFont typeface="Wingdings" pitchFamily="2" charset="2"/>
              <a:buChar char="v"/>
            </a:pPr>
            <a:r>
              <a:rPr lang="en-US" sz="2400" dirty="0" smtClean="0"/>
              <a:t> It is 4361bp in size and most widely used cloning vector.</a:t>
            </a:r>
          </a:p>
          <a:p>
            <a:pPr algn="just">
              <a:buFont typeface="Wingdings" pitchFamily="2" charset="2"/>
              <a:buChar char="v"/>
            </a:pPr>
            <a:r>
              <a:rPr lang="en-US" sz="2400" dirty="0" smtClean="0"/>
              <a:t> It has an origin of replication derived from a </a:t>
            </a:r>
            <a:r>
              <a:rPr lang="en-US" sz="2400" dirty="0" err="1" smtClean="0"/>
              <a:t>colicin</a:t>
            </a:r>
            <a:r>
              <a:rPr lang="en-US" sz="2400" dirty="0" smtClean="0"/>
              <a:t>-resistance plasmid (</a:t>
            </a:r>
            <a:r>
              <a:rPr lang="en-US" sz="2400" i="1" dirty="0" smtClean="0"/>
              <a:t>ColE1</a:t>
            </a:r>
            <a:r>
              <a:rPr lang="en-US" sz="2400" dirty="0" smtClean="0"/>
              <a:t>). </a:t>
            </a:r>
          </a:p>
          <a:p>
            <a:pPr algn="just">
              <a:buFont typeface="Wingdings" pitchFamily="2" charset="2"/>
              <a:buChar char="v"/>
            </a:pPr>
            <a:r>
              <a:rPr lang="en-US" sz="2400" dirty="0" smtClean="0"/>
              <a:t>Medium copy Number (around 20 copies per cell)</a:t>
            </a:r>
          </a:p>
          <a:p>
            <a:pPr algn="just">
              <a:buFont typeface="Wingdings" pitchFamily="2" charset="2"/>
              <a:buChar char="v"/>
            </a:pPr>
            <a:r>
              <a:rPr lang="en-US" sz="2400" dirty="0" smtClean="0"/>
              <a:t> Plasmid pBR322 carries two selectable markers viz. genes for resistance to </a:t>
            </a:r>
            <a:r>
              <a:rPr lang="en-US" sz="2400" dirty="0" err="1" smtClean="0"/>
              <a:t>ampicillin</a:t>
            </a:r>
            <a:r>
              <a:rPr lang="en-US" sz="2400" dirty="0" smtClean="0"/>
              <a:t> (Ap</a:t>
            </a:r>
            <a:r>
              <a:rPr lang="en-US" sz="2400" baseline="30000" dirty="0" smtClean="0"/>
              <a:t>r) </a:t>
            </a:r>
            <a:r>
              <a:rPr lang="en-US" sz="2400" dirty="0" smtClean="0"/>
              <a:t>and tetracycline (</a:t>
            </a:r>
            <a:r>
              <a:rPr lang="en-US" sz="2400" dirty="0" err="1" smtClean="0"/>
              <a:t>Tc</a:t>
            </a:r>
            <a:r>
              <a:rPr lang="en-US" sz="2400" baseline="30000" dirty="0" err="1" smtClean="0"/>
              <a:t>r</a:t>
            </a:r>
            <a:r>
              <a:rPr lang="en-US" sz="2400" baseline="30000" dirty="0" smtClean="0"/>
              <a:t> </a:t>
            </a:r>
            <a:r>
              <a:rPr lang="en-US" sz="2400" dirty="0" smtClean="0"/>
              <a:t>).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1068</Words>
  <Application>Microsoft Office PowerPoint</Application>
  <PresentationFormat>On-screen Show (4:3)</PresentationFormat>
  <Paragraphs>81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Plasmid vectors</vt:lpstr>
      <vt:lpstr>PowerPoint Presentation</vt:lpstr>
      <vt:lpstr>PowerPoint Presentation</vt:lpstr>
      <vt:lpstr>PowerPoint Presentation</vt:lpstr>
      <vt:lpstr>pBR322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pUC vector series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Alok Pandey</dc:creator>
  <cp:lastModifiedBy>Acer</cp:lastModifiedBy>
  <cp:revision>20</cp:revision>
  <dcterms:created xsi:type="dcterms:W3CDTF">2022-04-28T10:38:42Z</dcterms:created>
  <dcterms:modified xsi:type="dcterms:W3CDTF">2023-04-27T16:46:41Z</dcterms:modified>
</cp:coreProperties>
</file>