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4D3A-5D2F-4FF8-93B9-7110FFCC1B64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5C2D-8944-41C3-AB5B-7015B6F590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452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4D3A-5D2F-4FF8-93B9-7110FFCC1B64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5C2D-8944-41C3-AB5B-7015B6F590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10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4D3A-5D2F-4FF8-93B9-7110FFCC1B64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5C2D-8944-41C3-AB5B-7015B6F590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771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4D3A-5D2F-4FF8-93B9-7110FFCC1B64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5C2D-8944-41C3-AB5B-7015B6F590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10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4D3A-5D2F-4FF8-93B9-7110FFCC1B64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5C2D-8944-41C3-AB5B-7015B6F590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395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4D3A-5D2F-4FF8-93B9-7110FFCC1B64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5C2D-8944-41C3-AB5B-7015B6F590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234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4D3A-5D2F-4FF8-93B9-7110FFCC1B64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5C2D-8944-41C3-AB5B-7015B6F590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691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4D3A-5D2F-4FF8-93B9-7110FFCC1B64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5C2D-8944-41C3-AB5B-7015B6F590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277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4D3A-5D2F-4FF8-93B9-7110FFCC1B64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5C2D-8944-41C3-AB5B-7015B6F590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442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4D3A-5D2F-4FF8-93B9-7110FFCC1B64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5C2D-8944-41C3-AB5B-7015B6F590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527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4D3A-5D2F-4FF8-93B9-7110FFCC1B64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5C2D-8944-41C3-AB5B-7015B6F590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037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B4D3A-5D2F-4FF8-93B9-7110FFCC1B64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35C2D-8944-41C3-AB5B-7015B6F590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436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Public key encryption, Digital signature and authentication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757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26" y="74279"/>
            <a:ext cx="5678573" cy="67094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5124" y="251471"/>
            <a:ext cx="5686862" cy="2718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9942" y="3226676"/>
            <a:ext cx="4894020" cy="165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2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48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RSA Algorithm: by Ron </a:t>
            </a:r>
            <a:r>
              <a:rPr lang="en-IN" b="1" dirty="0" err="1" smtClean="0"/>
              <a:t>R</a:t>
            </a:r>
            <a:r>
              <a:rPr lang="en-IN" dirty="0" err="1" smtClean="0"/>
              <a:t>ivest</a:t>
            </a:r>
            <a:r>
              <a:rPr lang="en-IN" dirty="0" smtClean="0"/>
              <a:t>, </a:t>
            </a:r>
            <a:br>
              <a:rPr lang="en-IN" dirty="0" smtClean="0"/>
            </a:br>
            <a:r>
              <a:rPr lang="en-IN" dirty="0" err="1" smtClean="0"/>
              <a:t>Adi</a:t>
            </a:r>
            <a:r>
              <a:rPr lang="en-IN" dirty="0" smtClean="0"/>
              <a:t> </a:t>
            </a:r>
            <a:r>
              <a:rPr lang="en-IN" b="1" dirty="0" smtClean="0"/>
              <a:t>S</a:t>
            </a:r>
            <a:r>
              <a:rPr lang="en-IN" dirty="0" smtClean="0"/>
              <a:t>hamir, Len </a:t>
            </a:r>
            <a:r>
              <a:rPr lang="en-IN" b="1" dirty="0" smtClean="0"/>
              <a:t>A</a:t>
            </a:r>
            <a:r>
              <a:rPr lang="en-IN" dirty="0" smtClean="0"/>
              <a:t>delman 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158" y="1555531"/>
            <a:ext cx="4868918" cy="51500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5156" y="0"/>
            <a:ext cx="5215616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0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1086" y="167839"/>
            <a:ext cx="5409180" cy="669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8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ublic-key encryption ( Asymmetric Encryption)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Asymmetric encryption is a form of cryptosystem in which </a:t>
            </a:r>
            <a:r>
              <a:rPr lang="en-US" dirty="0" smtClean="0"/>
              <a:t>encryption and </a:t>
            </a:r>
            <a:r>
              <a:rPr lang="en-US" dirty="0"/>
              <a:t>decryption are performed using the different keys—one a public </a:t>
            </a:r>
            <a:r>
              <a:rPr lang="en-US" dirty="0" smtClean="0"/>
              <a:t>key and </a:t>
            </a:r>
            <a:r>
              <a:rPr lang="en-US" dirty="0"/>
              <a:t>one a private key. It is also known as public-key encryption.</a:t>
            </a:r>
          </a:p>
          <a:p>
            <a:r>
              <a:rPr lang="en-US" dirty="0" smtClean="0"/>
              <a:t> </a:t>
            </a:r>
            <a:r>
              <a:rPr lang="en-US" dirty="0"/>
              <a:t>Asymmetric encryption transforms plaintext into </a:t>
            </a:r>
            <a:r>
              <a:rPr lang="en-US" dirty="0" err="1"/>
              <a:t>ciphertext</a:t>
            </a:r>
            <a:r>
              <a:rPr lang="en-US" dirty="0"/>
              <a:t> using a one </a:t>
            </a:r>
            <a:r>
              <a:rPr lang="en-US" dirty="0" smtClean="0"/>
              <a:t>of two </a:t>
            </a:r>
            <a:r>
              <a:rPr lang="en-US" dirty="0"/>
              <a:t>keys and an encryption algorithm. Using the paired key and a </a:t>
            </a:r>
            <a:r>
              <a:rPr lang="en-US" dirty="0" smtClean="0"/>
              <a:t>decryption algorithm</a:t>
            </a:r>
            <a:r>
              <a:rPr lang="en-US" dirty="0"/>
              <a:t>, the plaintext is recovered from the </a:t>
            </a:r>
            <a:r>
              <a:rPr lang="en-US" dirty="0" err="1"/>
              <a:t>ciphertext</a:t>
            </a:r>
            <a:r>
              <a:rPr lang="en-US" dirty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Asymmetric encryption can be used for confidentiality, authentication</a:t>
            </a:r>
            <a:r>
              <a:rPr lang="en-US" dirty="0" smtClean="0"/>
              <a:t>, </a:t>
            </a:r>
            <a:r>
              <a:rPr lang="en-IN" dirty="0" smtClean="0"/>
              <a:t>or </a:t>
            </a:r>
            <a:r>
              <a:rPr lang="en-IN" dirty="0"/>
              <a:t>both.</a:t>
            </a:r>
          </a:p>
          <a:p>
            <a:r>
              <a:rPr lang="en-US" dirty="0" smtClean="0"/>
              <a:t>The </a:t>
            </a:r>
            <a:r>
              <a:rPr lang="en-US" dirty="0"/>
              <a:t>most widely used public-key cryptosystem is RSA. The difficulty </a:t>
            </a:r>
            <a:r>
              <a:rPr lang="en-US" dirty="0" smtClean="0"/>
              <a:t>of attacking </a:t>
            </a:r>
            <a:r>
              <a:rPr lang="en-US" dirty="0"/>
              <a:t>RSA is based on the difficulty of finding the prime factors of a </a:t>
            </a:r>
            <a:r>
              <a:rPr lang="en-US" dirty="0" smtClean="0"/>
              <a:t>composite </a:t>
            </a:r>
            <a:r>
              <a:rPr lang="en-IN" dirty="0" smtClean="0"/>
              <a:t>number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432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Public key cryptography.. </a:t>
            </a:r>
            <a:r>
              <a:rPr lang="en-IN" dirty="0" err="1" smtClean="0"/>
              <a:t>Contd</a:t>
            </a:r>
            <a:r>
              <a:rPr lang="en-IN" dirty="0" smtClean="0"/>
              <a:t>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development of public-key cryptography is the greatest and perhaps the </a:t>
            </a:r>
            <a:r>
              <a:rPr lang="en-US" dirty="0" smtClean="0"/>
              <a:t>only true </a:t>
            </a:r>
            <a:r>
              <a:rPr lang="en-US" dirty="0"/>
              <a:t>revolution in the entire history of cryptography. From </a:t>
            </a:r>
            <a:r>
              <a:rPr lang="en-US" dirty="0" smtClean="0"/>
              <a:t>its earliest beginnings to </a:t>
            </a:r>
            <a:r>
              <a:rPr lang="en-US" dirty="0"/>
              <a:t>modern times, virtually all cryptographic systems have been based on the </a:t>
            </a:r>
            <a:r>
              <a:rPr lang="en-US" dirty="0" smtClean="0"/>
              <a:t>elementary tools </a:t>
            </a:r>
            <a:r>
              <a:rPr lang="en-US" dirty="0"/>
              <a:t>of substitution and </a:t>
            </a:r>
            <a:r>
              <a:rPr lang="en-US" dirty="0" smtClean="0"/>
              <a:t>permutation.</a:t>
            </a:r>
          </a:p>
          <a:p>
            <a:r>
              <a:rPr lang="en-US" dirty="0"/>
              <a:t>Public-key cryptography provides a radical departure from all that has </a:t>
            </a:r>
            <a:r>
              <a:rPr lang="en-US" dirty="0" smtClean="0"/>
              <a:t>gone before</a:t>
            </a:r>
            <a:r>
              <a:rPr lang="en-US" dirty="0"/>
              <a:t>. For one thing, public-key algorithms are based on mathematical </a:t>
            </a:r>
            <a:r>
              <a:rPr lang="en-US" dirty="0" smtClean="0"/>
              <a:t>functions rather </a:t>
            </a:r>
            <a:r>
              <a:rPr lang="en-US" dirty="0"/>
              <a:t>than on substitution and permutation. More important, public-key </a:t>
            </a:r>
            <a:r>
              <a:rPr lang="en-US" dirty="0" smtClean="0"/>
              <a:t>cryptography is </a:t>
            </a:r>
            <a:r>
              <a:rPr lang="en-US" dirty="0"/>
              <a:t>asymmetric, involving the use of two separate keys, in contrast to symmetric encryption</a:t>
            </a:r>
            <a:r>
              <a:rPr lang="en-US" dirty="0" smtClean="0"/>
              <a:t>, which </a:t>
            </a:r>
            <a:r>
              <a:rPr lang="en-US" dirty="0"/>
              <a:t>uses only one key. The use of two keys has profound consequences in </a:t>
            </a:r>
            <a:r>
              <a:rPr lang="en-US" dirty="0" smtClean="0"/>
              <a:t>the areas </a:t>
            </a:r>
            <a:r>
              <a:rPr lang="en-US" dirty="0"/>
              <a:t>of confidentiality, key distribution, and </a:t>
            </a:r>
            <a:r>
              <a:rPr lang="en-US" dirty="0" smtClean="0"/>
              <a:t>authentication.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17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103"/>
            <a:ext cx="10515600" cy="1008995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Public-Key Cryptosystems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0621"/>
            <a:ext cx="10515600" cy="55463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Asymmetric </a:t>
            </a:r>
            <a:r>
              <a:rPr lang="en-US" dirty="0"/>
              <a:t>algorithms rely on one key for encryption and a different but </a:t>
            </a:r>
            <a:r>
              <a:rPr lang="en-US" dirty="0" smtClean="0"/>
              <a:t>related key </a:t>
            </a:r>
            <a:r>
              <a:rPr lang="en-US" dirty="0"/>
              <a:t>for decryption</a:t>
            </a:r>
            <a:r>
              <a:rPr lang="en-US" dirty="0" smtClean="0"/>
              <a:t>. These </a:t>
            </a:r>
            <a:r>
              <a:rPr lang="en-US" dirty="0"/>
              <a:t>algorithms have the following important characteristic.</a:t>
            </a:r>
          </a:p>
          <a:p>
            <a:pPr marL="0" indent="0">
              <a:buNone/>
            </a:pPr>
            <a:r>
              <a:rPr lang="en-US" dirty="0"/>
              <a:t>• It is computationally infeasible to determine the decryption key given </a:t>
            </a:r>
            <a:r>
              <a:rPr lang="en-US" dirty="0" smtClean="0"/>
              <a:t>only knowledge </a:t>
            </a:r>
            <a:r>
              <a:rPr lang="en-US" dirty="0"/>
              <a:t>of the cryptographic algorithm and the encryption key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In addition, some algorithms, such as RSA, also exhibit the following characteristic.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Either of the two related keys </a:t>
            </a:r>
            <a:r>
              <a:rPr lang="en-US" dirty="0"/>
              <a:t>can be used for encryption, with the other </a:t>
            </a:r>
            <a:r>
              <a:rPr lang="en-US" dirty="0" smtClean="0"/>
              <a:t>used </a:t>
            </a:r>
            <a:r>
              <a:rPr lang="en-IN" dirty="0" smtClean="0"/>
              <a:t>for </a:t>
            </a:r>
            <a:r>
              <a:rPr lang="en-IN" dirty="0"/>
              <a:t>decryption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186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146"/>
            <a:ext cx="10515600" cy="9564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public-key encryption </a:t>
            </a:r>
            <a:r>
              <a:rPr lang="en-US" dirty="0" smtClean="0"/>
              <a:t>scheme has six ingredients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5628" y="672662"/>
            <a:ext cx="9785131" cy="605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8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Plaintext: </a:t>
            </a:r>
            <a:r>
              <a:rPr lang="en-US" dirty="0"/>
              <a:t>This is the readable message or data that is fed into the algorithm </a:t>
            </a:r>
            <a:r>
              <a:rPr lang="en-US" dirty="0" smtClean="0"/>
              <a:t>as </a:t>
            </a:r>
            <a:r>
              <a:rPr lang="en-IN" dirty="0" smtClean="0"/>
              <a:t>input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• </a:t>
            </a:r>
            <a:r>
              <a:rPr lang="en-IN" b="1" dirty="0"/>
              <a:t>Encryption algorithm: </a:t>
            </a:r>
            <a:r>
              <a:rPr lang="en-IN" dirty="0"/>
              <a:t>The encryption algorithm performs various </a:t>
            </a:r>
            <a:r>
              <a:rPr lang="en-IN" dirty="0" smtClean="0"/>
              <a:t>transformations on </a:t>
            </a:r>
            <a:r>
              <a:rPr lang="en-IN" dirty="0"/>
              <a:t>the plaintext.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Public and private keys: </a:t>
            </a:r>
            <a:r>
              <a:rPr lang="en-US" dirty="0"/>
              <a:t>This is a pair of keys that have been selected so that </a:t>
            </a:r>
            <a:r>
              <a:rPr lang="en-US" dirty="0" smtClean="0"/>
              <a:t>if one </a:t>
            </a:r>
            <a:r>
              <a:rPr lang="en-US" dirty="0"/>
              <a:t>is used for encryption, the other is used for decryption</a:t>
            </a:r>
            <a:r>
              <a:rPr lang="en-US" dirty="0" smtClean="0"/>
              <a:t>. The </a:t>
            </a:r>
            <a:r>
              <a:rPr lang="en-US" dirty="0"/>
              <a:t>exact </a:t>
            </a:r>
            <a:r>
              <a:rPr lang="en-US" dirty="0" smtClean="0"/>
              <a:t>transformations performed </a:t>
            </a:r>
            <a:r>
              <a:rPr lang="en-US" dirty="0"/>
              <a:t>by the algorithm depend on the public or private key </a:t>
            </a:r>
            <a:r>
              <a:rPr lang="en-US" dirty="0" smtClean="0"/>
              <a:t>that </a:t>
            </a:r>
            <a:r>
              <a:rPr lang="en-IN" dirty="0" smtClean="0"/>
              <a:t>is </a:t>
            </a:r>
            <a:r>
              <a:rPr lang="en-IN" dirty="0"/>
              <a:t>provided as input.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 err="1"/>
              <a:t>Ciphertext</a:t>
            </a:r>
            <a:r>
              <a:rPr lang="en-US" b="1" dirty="0"/>
              <a:t>: </a:t>
            </a:r>
            <a:r>
              <a:rPr lang="en-US" dirty="0"/>
              <a:t>This is the scrambled message produced as output. It depends </a:t>
            </a:r>
            <a:r>
              <a:rPr lang="en-US" dirty="0" smtClean="0"/>
              <a:t>on the </a:t>
            </a:r>
            <a:r>
              <a:rPr lang="en-US" dirty="0"/>
              <a:t>plaintext and the key. For a given message, two different keys will </a:t>
            </a:r>
            <a:r>
              <a:rPr lang="en-US" dirty="0" smtClean="0"/>
              <a:t>produce </a:t>
            </a:r>
            <a:r>
              <a:rPr lang="en-IN" dirty="0" smtClean="0"/>
              <a:t>two </a:t>
            </a:r>
            <a:r>
              <a:rPr lang="en-IN" dirty="0"/>
              <a:t>different </a:t>
            </a:r>
            <a:r>
              <a:rPr lang="en-IN" dirty="0" err="1"/>
              <a:t>ciphertexts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Decryption algorithm: </a:t>
            </a:r>
            <a:r>
              <a:rPr lang="en-US" dirty="0"/>
              <a:t>This algorithm accepts the </a:t>
            </a:r>
            <a:r>
              <a:rPr lang="en-US" dirty="0" err="1"/>
              <a:t>ciphertext</a:t>
            </a:r>
            <a:r>
              <a:rPr lang="en-US" dirty="0"/>
              <a:t> and the </a:t>
            </a:r>
            <a:r>
              <a:rPr lang="en-US" dirty="0" smtClean="0"/>
              <a:t>matching key </a:t>
            </a:r>
            <a:r>
              <a:rPr lang="en-US" dirty="0"/>
              <a:t>and produces the original plaintext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The </a:t>
            </a:r>
            <a:r>
              <a:rPr lang="en-US" dirty="0"/>
              <a:t>essential steps are the following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Each user generates a pair of keys to be used for the encryption and </a:t>
            </a:r>
            <a:r>
              <a:rPr lang="en-US" dirty="0" smtClean="0"/>
              <a:t>decryption </a:t>
            </a:r>
            <a:r>
              <a:rPr lang="en-IN" dirty="0" smtClean="0"/>
              <a:t>of </a:t>
            </a:r>
            <a:r>
              <a:rPr lang="en-IN" dirty="0"/>
              <a:t>messages.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Each user places one of the two keys in a public register or other accessible file</a:t>
            </a:r>
            <a:r>
              <a:rPr lang="en-US" dirty="0" smtClean="0"/>
              <a:t>. This </a:t>
            </a:r>
            <a:r>
              <a:rPr lang="en-US" dirty="0"/>
              <a:t>is the public key</a:t>
            </a:r>
            <a:r>
              <a:rPr lang="en-US" dirty="0" smtClean="0"/>
              <a:t>. The </a:t>
            </a:r>
            <a:r>
              <a:rPr lang="en-US" dirty="0"/>
              <a:t>companion key is kept private</a:t>
            </a:r>
            <a:r>
              <a:rPr lang="en-US" dirty="0" smtClean="0"/>
              <a:t>. As Figure: a </a:t>
            </a:r>
            <a:r>
              <a:rPr lang="en-US" dirty="0"/>
              <a:t>suggests</a:t>
            </a:r>
            <a:r>
              <a:rPr lang="en-US" dirty="0" smtClean="0"/>
              <a:t>, each </a:t>
            </a:r>
            <a:r>
              <a:rPr lang="en-US" dirty="0"/>
              <a:t>user maintains a collection of public keys obtained from others.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If Bob wishes to send a confidential message to Alice, Bob encrypts the </a:t>
            </a:r>
            <a:r>
              <a:rPr lang="en-US" dirty="0" smtClean="0"/>
              <a:t>message </a:t>
            </a:r>
            <a:r>
              <a:rPr lang="en-IN" dirty="0" smtClean="0"/>
              <a:t>using </a:t>
            </a:r>
            <a:r>
              <a:rPr lang="en-IN" dirty="0"/>
              <a:t>Alice’s public key</a:t>
            </a:r>
            <a:r>
              <a:rPr lang="en-IN" dirty="0" smtClean="0"/>
              <a:t>. </a:t>
            </a:r>
          </a:p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 </a:t>
            </a:r>
            <a:r>
              <a:rPr lang="en-US" dirty="0"/>
              <a:t>When Alice receives the message, she decrypts it using her private key. </a:t>
            </a:r>
            <a:r>
              <a:rPr lang="en-US" dirty="0" smtClean="0"/>
              <a:t>No other </a:t>
            </a:r>
            <a:r>
              <a:rPr lang="en-US" dirty="0"/>
              <a:t>recipient can decrypt the message because only Alice knows </a:t>
            </a:r>
            <a:r>
              <a:rPr lang="en-US" dirty="0" smtClean="0"/>
              <a:t>Alice’s </a:t>
            </a:r>
            <a:r>
              <a:rPr lang="en-IN" dirty="0" smtClean="0"/>
              <a:t>private </a:t>
            </a:r>
            <a:r>
              <a:rPr lang="en-IN" dirty="0"/>
              <a:t>key</a:t>
            </a:r>
            <a:r>
              <a:rPr lang="en-IN" dirty="0" smtClean="0"/>
              <a:t>. </a:t>
            </a:r>
            <a:r>
              <a:rPr lang="en-US" dirty="0" smtClean="0"/>
              <a:t>With </a:t>
            </a:r>
            <a:r>
              <a:rPr lang="en-US" dirty="0"/>
              <a:t>this approach, all participants have access to public keys, and </a:t>
            </a:r>
            <a:r>
              <a:rPr lang="en-US" dirty="0" smtClean="0"/>
              <a:t>private keys </a:t>
            </a:r>
            <a:r>
              <a:rPr lang="en-US" dirty="0"/>
              <a:t>are generated locally by each participant and therefore need never be distributed</a:t>
            </a:r>
            <a:r>
              <a:rPr lang="en-US" dirty="0" smtClean="0"/>
              <a:t>.      As </a:t>
            </a:r>
            <a:r>
              <a:rPr lang="en-US" dirty="0"/>
              <a:t>long as a user’s private key remains protected and secret, incoming </a:t>
            </a:r>
            <a:r>
              <a:rPr lang="en-US" dirty="0" smtClean="0"/>
              <a:t>communication is </a:t>
            </a:r>
            <a:r>
              <a:rPr lang="en-US" dirty="0"/>
              <a:t>secure. At any time, a system can change its private key and </a:t>
            </a:r>
            <a:r>
              <a:rPr lang="en-US" dirty="0" smtClean="0"/>
              <a:t>publish the </a:t>
            </a:r>
            <a:r>
              <a:rPr lang="en-US" dirty="0"/>
              <a:t>companion public key to replace its old public key.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159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of the important aspects of symmetric and public key encryption.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discriminate between the two, we refer to the key used in </a:t>
            </a:r>
            <a:r>
              <a:rPr lang="en-US" dirty="0" smtClean="0"/>
              <a:t>symmetric encryption </a:t>
            </a:r>
            <a:r>
              <a:rPr lang="en-US" dirty="0"/>
              <a:t>as a </a:t>
            </a:r>
            <a:r>
              <a:rPr lang="en-US" b="1" dirty="0"/>
              <a:t>secret key</a:t>
            </a:r>
            <a:r>
              <a:rPr lang="en-US" dirty="0"/>
              <a:t>. The two keys used for asymmetric </a:t>
            </a:r>
            <a:r>
              <a:rPr lang="en-US" dirty="0" smtClean="0"/>
              <a:t>encryption are </a:t>
            </a:r>
            <a:r>
              <a:rPr lang="en-US" dirty="0"/>
              <a:t>referred to as the </a:t>
            </a:r>
            <a:r>
              <a:rPr lang="en-US" b="1" dirty="0"/>
              <a:t>public key </a:t>
            </a:r>
            <a:r>
              <a:rPr lang="en-US" dirty="0"/>
              <a:t>and the </a:t>
            </a:r>
            <a:r>
              <a:rPr lang="en-US" b="1" dirty="0"/>
              <a:t>private </a:t>
            </a:r>
            <a:r>
              <a:rPr lang="en-US" b="1" dirty="0" smtClean="0"/>
              <a:t>key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Invariably</a:t>
            </a:r>
            <a:r>
              <a:rPr lang="en-US" dirty="0"/>
              <a:t>, the private key </a:t>
            </a:r>
            <a:r>
              <a:rPr lang="en-US" dirty="0" smtClean="0"/>
              <a:t>is kept </a:t>
            </a:r>
            <a:r>
              <a:rPr lang="en-US" dirty="0"/>
              <a:t>secret, but it is referred to as a private key rather than a secret key to </a:t>
            </a:r>
            <a:r>
              <a:rPr lang="en-US" dirty="0" smtClean="0"/>
              <a:t>avoid </a:t>
            </a:r>
            <a:r>
              <a:rPr lang="en-IN" dirty="0" smtClean="0"/>
              <a:t>confusion </a:t>
            </a:r>
            <a:r>
              <a:rPr lang="en-IN" dirty="0"/>
              <a:t>with symmetric encryption</a:t>
            </a:r>
          </a:p>
        </p:txBody>
      </p:sp>
    </p:spTree>
    <p:extLst>
      <p:ext uri="{BB962C8B-B14F-4D97-AF65-F5344CB8AC3E}">
        <p14:creationId xmlns:p14="http://schemas.microsoft.com/office/powerpoint/2010/main" val="244753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68" y="357352"/>
            <a:ext cx="7735615" cy="68737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455" y="6858000"/>
            <a:ext cx="3045641" cy="30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90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28" y="387579"/>
            <a:ext cx="6465961" cy="60828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5879" y="6188617"/>
            <a:ext cx="2681333" cy="35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774</Words>
  <Application>Microsoft Office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Public key encryption, Digital signature and authentication</vt:lpstr>
      <vt:lpstr>Public-key encryption ( Asymmetric Encryption)</vt:lpstr>
      <vt:lpstr>Public key cryptography.. Contd:</vt:lpstr>
      <vt:lpstr>Public-Key Cryptosystems </vt:lpstr>
      <vt:lpstr>A public-key encryption scheme has six ingredients </vt:lpstr>
      <vt:lpstr>PowerPoint Presentation</vt:lpstr>
      <vt:lpstr>some of the important aspects of symmetric and public key encryption.</vt:lpstr>
      <vt:lpstr>PowerPoint Presentation</vt:lpstr>
      <vt:lpstr>PowerPoint Presentation</vt:lpstr>
      <vt:lpstr>PowerPoint Presentation</vt:lpstr>
      <vt:lpstr>RSA Algorithm: by Ron Rivest,  Adi Shamir, Len Adelman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key encryption, Digital signature and authentication</dc:title>
  <dc:creator>Panigrahi</dc:creator>
  <cp:lastModifiedBy>Panigrahi</cp:lastModifiedBy>
  <cp:revision>17</cp:revision>
  <dcterms:created xsi:type="dcterms:W3CDTF">2021-05-30T15:03:29Z</dcterms:created>
  <dcterms:modified xsi:type="dcterms:W3CDTF">2021-05-30T16:08:12Z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