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8" r:id="rId3"/>
    <p:sldId id="259" r:id="rId4"/>
    <p:sldId id="256" r:id="rId5"/>
    <p:sldId id="257" r:id="rId6"/>
    <p:sldId id="260" r:id="rId7"/>
    <p:sldId id="263" r:id="rId8"/>
    <p:sldId id="261" r:id="rId9"/>
    <p:sldId id="262" r:id="rId10"/>
    <p:sldId id="264" r:id="rId11"/>
    <p:sldId id="265" r:id="rId12"/>
    <p:sldId id="266" r:id="rId13"/>
    <p:sldId id="269" r:id="rId14"/>
    <p:sldId id="268" r:id="rId15"/>
    <p:sldId id="267" r:id="rId16"/>
    <p:sldId id="271" r:id="rId17"/>
    <p:sldId id="270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3603-DA55-43E5-B6DA-881D1894AFA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55C3-D95C-418E-A5F3-DEAAAA397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3603-DA55-43E5-B6DA-881D1894AFA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55C3-D95C-418E-A5F3-DEAAAA397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3603-DA55-43E5-B6DA-881D1894AFA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55C3-D95C-418E-A5F3-DEAAAA397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3603-DA55-43E5-B6DA-881D1894AFA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55C3-D95C-418E-A5F3-DEAAAA397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3603-DA55-43E5-B6DA-881D1894AFA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55C3-D95C-418E-A5F3-DEAAAA397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3603-DA55-43E5-B6DA-881D1894AFA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55C3-D95C-418E-A5F3-DEAAAA397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3603-DA55-43E5-B6DA-881D1894AFA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55C3-D95C-418E-A5F3-DEAAAA397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3603-DA55-43E5-B6DA-881D1894AFA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55C3-D95C-418E-A5F3-DEAAAA397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3603-DA55-43E5-B6DA-881D1894AFA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55C3-D95C-418E-A5F3-DEAAAA397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3603-DA55-43E5-B6DA-881D1894AFA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55C3-D95C-418E-A5F3-DEAAAA397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3603-DA55-43E5-B6DA-881D1894AFA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55C3-D95C-418E-A5F3-DEAAAA397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93603-DA55-43E5-B6DA-881D1894AFA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955C3-D95C-418E-A5F3-DEAAAA397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Recombinant_DNA" TargetMode="External"/><Relationship Id="rId13" Type="http://schemas.openxmlformats.org/officeDocument/2006/relationships/hyperlink" Target="https://en.wikipedia.org/wiki/Selectable_marker" TargetMode="External"/><Relationship Id="rId3" Type="http://schemas.openxmlformats.org/officeDocument/2006/relationships/hyperlink" Target="https://en.wikipedia.org/wiki/DNA_replication" TargetMode="External"/><Relationship Id="rId7" Type="http://schemas.openxmlformats.org/officeDocument/2006/relationships/hyperlink" Target="https://en.wikipedia.org/wiki/Lambda_phage" TargetMode="External"/><Relationship Id="rId12" Type="http://schemas.openxmlformats.org/officeDocument/2006/relationships/hyperlink" Target="https://en.wikipedia.org/wiki/Multiple_cloning_site" TargetMode="External"/><Relationship Id="rId2" Type="http://schemas.openxmlformats.org/officeDocument/2006/relationships/hyperlink" Target="https://en.wikipedia.org/wiki/Cell_(biology)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Cosmid" TargetMode="External"/><Relationship Id="rId11" Type="http://schemas.openxmlformats.org/officeDocument/2006/relationships/hyperlink" Target="https://en.wikipedia.org/wiki/Origin_of_replication" TargetMode="External"/><Relationship Id="rId5" Type="http://schemas.openxmlformats.org/officeDocument/2006/relationships/hyperlink" Target="https://en.wikipedia.org/wiki/Plasmid" TargetMode="External"/><Relationship Id="rId10" Type="http://schemas.openxmlformats.org/officeDocument/2006/relationships/hyperlink" Target="https://en.wikipedia.org/wiki/Bacterial_artificial_chromosome" TargetMode="External"/><Relationship Id="rId4" Type="http://schemas.openxmlformats.org/officeDocument/2006/relationships/hyperlink" Target="https://en.wikipedia.org/wiki/Gene_expression" TargetMode="External"/><Relationship Id="rId9" Type="http://schemas.openxmlformats.org/officeDocument/2006/relationships/hyperlink" Target="https://en.wikipedia.org/wiki/Viral_vectors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xpression_vector" TargetMode="External"/><Relationship Id="rId2" Type="http://schemas.openxmlformats.org/officeDocument/2006/relationships/hyperlink" Target="https://en.wikipedia.org/wiki/Cloning_vector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n.wikipedia.org/wiki/Promotor_(biology)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BR322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n.wikipedia.org/wiki/Cloning_vector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ecombinant_DNA" TargetMode="External"/><Relationship Id="rId2" Type="http://schemas.openxmlformats.org/officeDocument/2006/relationships/hyperlink" Target="https://en.wikipedia.org/wiki/Molecular_biology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Cloning" TargetMode="External"/><Relationship Id="rId5" Type="http://schemas.openxmlformats.org/officeDocument/2006/relationships/hyperlink" Target="https://en.wikipedia.org/wiki/Host_(biology)" TargetMode="External"/><Relationship Id="rId4" Type="http://schemas.openxmlformats.org/officeDocument/2006/relationships/hyperlink" Target="https://en.wikipedia.org/wiki/DNA_replicatio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8462" y="2105561"/>
            <a:ext cx="64625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Recombinant </a:t>
            </a:r>
            <a:r>
              <a:rPr lang="en-US" sz="4000" dirty="0" smtClean="0"/>
              <a:t>DNA Technology</a:t>
            </a:r>
            <a:endParaRPr lang="en-US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static.sciencelearn.org.nz/images/images/000/000/558/embed/ENZYMES_CloningDNA.jpg?1638138283"/>
          <p:cNvPicPr>
            <a:picLocks noChangeAspect="1" noChangeArrowheads="1"/>
          </p:cNvPicPr>
          <p:nvPr/>
        </p:nvPicPr>
        <p:blipFill>
          <a:blip r:embed="rId2"/>
          <a:srcRect b="6220"/>
          <a:stretch>
            <a:fillRect/>
          </a:stretch>
        </p:blipFill>
        <p:spPr bwMode="auto">
          <a:xfrm>
            <a:off x="368559" y="609600"/>
            <a:ext cx="8775441" cy="41148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124200" y="5562600"/>
            <a:ext cx="3352800" cy="70788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Steps:1 - 4</a:t>
            </a:r>
            <a:endParaRPr lang="en-US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4227" y="632460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Creation of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rDNA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s://static.sciencelearn.org.nz/images/images/000/000/559/embed/Getting_a_vector_into_bacteria_2.jpg?1632707117"/>
          <p:cNvPicPr>
            <a:picLocks noChangeAspect="1" noChangeArrowheads="1"/>
          </p:cNvPicPr>
          <p:nvPr/>
        </p:nvPicPr>
        <p:blipFill>
          <a:blip r:embed="rId2"/>
          <a:srcRect b="11602"/>
          <a:stretch>
            <a:fillRect/>
          </a:stretch>
        </p:blipFill>
        <p:spPr bwMode="auto">
          <a:xfrm>
            <a:off x="381000" y="609600"/>
            <a:ext cx="8534400" cy="3657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95600" y="5029200"/>
            <a:ext cx="3352800" cy="70788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Steps:5 - </a:t>
            </a:r>
            <a:r>
              <a:rPr lang="en-US" sz="4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46608" y="6096000"/>
            <a:ext cx="37065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Getting </a:t>
            </a:r>
            <a:r>
              <a:rPr lang="en-US" sz="2000" b="1" dirty="0" err="1" smtClean="0"/>
              <a:t>rDNA</a:t>
            </a:r>
            <a:r>
              <a:rPr lang="en-US" sz="2000" b="1" dirty="0" smtClean="0"/>
              <a:t> in to host organism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57200"/>
            <a:ext cx="8915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 vector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 is a DNA molecule used as a vehicle to artificially carry foreign genetic material into another </a:t>
            </a:r>
            <a:r>
              <a:rPr lang="en-US" sz="2400" b="1" dirty="0">
                <a:latin typeface="Arial" pitchFamily="34" charset="0"/>
                <a:cs typeface="Arial" pitchFamily="34" charset="0"/>
                <a:hlinkClick r:id="rId2" tooltip="Cell (biology)"/>
              </a:rPr>
              <a:t>cell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, where it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can be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2400" b="1" dirty="0">
                <a:latin typeface="Arial" pitchFamily="34" charset="0"/>
                <a:cs typeface="Arial" pitchFamily="34" charset="0"/>
                <a:hlinkClick r:id="rId3" tooltip="DNA replication"/>
              </a:rPr>
              <a:t>replicated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 and/or </a:t>
            </a:r>
            <a:r>
              <a:rPr lang="en-US" sz="2400" b="1" dirty="0">
                <a:latin typeface="Arial" pitchFamily="34" charset="0"/>
                <a:cs typeface="Arial" pitchFamily="34" charset="0"/>
                <a:hlinkClick r:id="rId4" tooltip="Gene expression"/>
              </a:rPr>
              <a:t>expressed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 (e.g., </a:t>
            </a:r>
            <a:r>
              <a:rPr lang="en-US" sz="2400" b="1" dirty="0">
                <a:latin typeface="Arial" pitchFamily="34" charset="0"/>
                <a:cs typeface="Arial" pitchFamily="34" charset="0"/>
                <a:hlinkClick r:id="rId5" tooltip="Plasmid"/>
              </a:rPr>
              <a:t>plasmid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, </a:t>
            </a:r>
            <a:r>
              <a:rPr lang="en-US" sz="2400" b="1" dirty="0" err="1">
                <a:latin typeface="Arial" pitchFamily="34" charset="0"/>
                <a:cs typeface="Arial" pitchFamily="34" charset="0"/>
                <a:hlinkClick r:id="rId6" tooltip="Cosmid"/>
              </a:rPr>
              <a:t>cosmid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, </a:t>
            </a:r>
            <a:r>
              <a:rPr lang="en-US" sz="2400" b="1" dirty="0">
                <a:latin typeface="Arial" pitchFamily="34" charset="0"/>
                <a:cs typeface="Arial" pitchFamily="34" charset="0"/>
                <a:hlinkClick r:id="rId7" tooltip="Lambda phage"/>
              </a:rPr>
              <a:t>Lambda phages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vector containing foreign DNA is termed </a:t>
            </a:r>
            <a:r>
              <a:rPr lang="en-US" sz="2400" b="1" dirty="0">
                <a:latin typeface="Arial" pitchFamily="34" charset="0"/>
                <a:cs typeface="Arial" pitchFamily="34" charset="0"/>
                <a:hlinkClick r:id="rId8" tooltip="Recombinant DNA"/>
              </a:rPr>
              <a:t>recombinant DNA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.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four major types of vectors are </a:t>
            </a:r>
            <a:r>
              <a:rPr lang="en-US" sz="2400" b="1" dirty="0">
                <a:latin typeface="Arial" pitchFamily="34" charset="0"/>
                <a:cs typeface="Arial" pitchFamily="34" charset="0"/>
                <a:hlinkClick r:id="rId5" tooltip="Plasmid"/>
              </a:rPr>
              <a:t>plasmids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, </a:t>
            </a:r>
            <a:r>
              <a:rPr lang="en-US" sz="2400" b="1" dirty="0">
                <a:latin typeface="Arial" pitchFamily="34" charset="0"/>
                <a:cs typeface="Arial" pitchFamily="34" charset="0"/>
                <a:hlinkClick r:id="rId9" tooltip="Viral vectors"/>
              </a:rPr>
              <a:t>viral vectors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, </a:t>
            </a:r>
            <a:r>
              <a:rPr lang="en-US" sz="2400" b="1" dirty="0" err="1">
                <a:latin typeface="Arial" pitchFamily="34" charset="0"/>
                <a:cs typeface="Arial" pitchFamily="34" charset="0"/>
                <a:hlinkClick r:id="rId6" tooltip="Cosmid"/>
              </a:rPr>
              <a:t>cosmids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, and </a:t>
            </a:r>
            <a:r>
              <a:rPr lang="en-US" sz="2400" b="1" dirty="0">
                <a:latin typeface="Arial" pitchFamily="34" charset="0"/>
                <a:cs typeface="Arial" pitchFamily="34" charset="0"/>
                <a:hlinkClick r:id="rId10" tooltip="Bacterial artificial chromosome"/>
              </a:rPr>
              <a:t>artificial </a:t>
            </a:r>
            <a:r>
              <a:rPr lang="en-US" sz="2400" b="1" dirty="0" smtClean="0">
                <a:latin typeface="Arial" pitchFamily="34" charset="0"/>
                <a:cs typeface="Arial" pitchFamily="34" charset="0"/>
                <a:hlinkClick r:id="rId10" tooltip="Bacterial artificial chromosome"/>
              </a:rPr>
              <a:t>chromosomes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these, the most commonly used vectors are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plasmids.</a:t>
            </a:r>
            <a:endParaRPr lang="en-US" sz="2400" b="1" baseline="30000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Common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to all engineered vectors have an </a:t>
            </a:r>
            <a:r>
              <a:rPr lang="en-US" sz="2400" b="1" dirty="0">
                <a:latin typeface="Arial" pitchFamily="34" charset="0"/>
                <a:cs typeface="Arial" pitchFamily="34" charset="0"/>
                <a:hlinkClick r:id="rId11" tooltip="Origin of replication"/>
              </a:rPr>
              <a:t>origin of replication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, a </a:t>
            </a:r>
            <a:r>
              <a:rPr lang="en-US" sz="2400" b="1" dirty="0" err="1">
                <a:latin typeface="Arial" pitchFamily="34" charset="0"/>
                <a:cs typeface="Arial" pitchFamily="34" charset="0"/>
                <a:hlinkClick r:id="rId12" tooltip="Multiple cloning site"/>
              </a:rPr>
              <a:t>multicloning</a:t>
            </a:r>
            <a:r>
              <a:rPr lang="en-US" sz="2400" b="1" dirty="0">
                <a:latin typeface="Arial" pitchFamily="34" charset="0"/>
                <a:cs typeface="Arial" pitchFamily="34" charset="0"/>
                <a:hlinkClick r:id="rId12" tooltip="Multiple cloning site"/>
              </a:rPr>
              <a:t> site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, and a </a:t>
            </a:r>
            <a:r>
              <a:rPr lang="en-US" sz="2400" b="1" dirty="0">
                <a:latin typeface="Arial" pitchFamily="34" charset="0"/>
                <a:cs typeface="Arial" pitchFamily="34" charset="0"/>
                <a:hlinkClick r:id="rId13" tooltip="Selectable marker"/>
              </a:rPr>
              <a:t>selectable marker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457200"/>
            <a:ext cx="32027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/>
              <a:t>1. Host organisms</a:t>
            </a:r>
            <a:endParaRPr lang="en-US" sz="32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1752600"/>
            <a:ext cx="316625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Escherichia coli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Yeast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Plant cells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Mammalian cells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524000"/>
            <a:ext cx="8077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</a:t>
            </a:r>
            <a:r>
              <a:rPr lang="en-US" sz="2400" b="1" dirty="0"/>
              <a:t>purpose of a vector </a:t>
            </a:r>
            <a:r>
              <a:rPr lang="en-US" sz="2400" b="1" dirty="0" smtClean="0"/>
              <a:t>is to transfer the </a:t>
            </a:r>
            <a:r>
              <a:rPr lang="en-US" sz="2400" b="1" dirty="0"/>
              <a:t>genetic information </a:t>
            </a:r>
            <a:r>
              <a:rPr lang="en-US" sz="2400" b="1" dirty="0" smtClean="0"/>
              <a:t> and to </a:t>
            </a:r>
            <a:r>
              <a:rPr lang="en-US" sz="2400" b="1" dirty="0"/>
              <a:t>isolate, multiply, or express the insert in the target cell. </a:t>
            </a:r>
            <a:endParaRPr lang="en-US" sz="2400" b="1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All </a:t>
            </a:r>
            <a:r>
              <a:rPr lang="en-US" sz="2400" b="1" dirty="0"/>
              <a:t>vectors may be used for cloning and are therefore </a:t>
            </a:r>
            <a:r>
              <a:rPr lang="en-US" sz="2400" b="1" dirty="0">
                <a:hlinkClick r:id="rId2" tooltip="Cloning vector"/>
              </a:rPr>
              <a:t>cloning vectors</a:t>
            </a:r>
            <a:r>
              <a:rPr lang="en-US" sz="2400" b="1" dirty="0"/>
              <a:t>, but there are also vectors designed specially for cloning, while others may be designed specifically for other purposes, such as transcription and protein expression. 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smtClean="0"/>
              <a:t>Vectors </a:t>
            </a:r>
            <a:r>
              <a:rPr lang="en-US" sz="2400" b="1" dirty="0"/>
              <a:t>designed specifically for the expression of the </a:t>
            </a:r>
            <a:r>
              <a:rPr lang="en-US" sz="2400" b="1" dirty="0" smtClean="0"/>
              <a:t>insert </a:t>
            </a:r>
            <a:r>
              <a:rPr lang="en-US" sz="2400" b="1" dirty="0"/>
              <a:t>in the target cell are called </a:t>
            </a:r>
            <a:r>
              <a:rPr lang="en-US" sz="2400" b="1" dirty="0">
                <a:hlinkClick r:id="rId3" tooltip="Expression vector"/>
              </a:rPr>
              <a:t>expression vectors</a:t>
            </a:r>
            <a:r>
              <a:rPr lang="en-US" sz="2400" b="1" dirty="0"/>
              <a:t>, and generally have a </a:t>
            </a:r>
            <a:r>
              <a:rPr lang="en-US" sz="2400" b="1" dirty="0">
                <a:hlinkClick r:id="rId4" tooltip="Promotor (biology)"/>
              </a:rPr>
              <a:t>promoter</a:t>
            </a:r>
            <a:r>
              <a:rPr lang="en-US" sz="2400" b="1" dirty="0"/>
              <a:t> sequence that drives expression of the </a:t>
            </a:r>
            <a:r>
              <a:rPr lang="en-US" sz="2400" b="1" dirty="0" err="1"/>
              <a:t>transgene</a:t>
            </a:r>
            <a:r>
              <a:rPr lang="en-US" sz="2400" b="1" dirty="0"/>
              <a:t>. </a:t>
            </a:r>
            <a:endParaRPr lang="en-US" sz="2400" b="1" dirty="0" smtClean="0"/>
          </a:p>
          <a:p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" y="381000"/>
            <a:ext cx="17000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/>
              <a:t>2</a:t>
            </a:r>
            <a:r>
              <a:rPr lang="en-US" sz="3200" b="1" u="sng" dirty="0" smtClean="0"/>
              <a:t>. Vector</a:t>
            </a:r>
            <a:endParaRPr lang="en-US" sz="32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Vector- Definition, Features, Types, Examples, Applications, Limitatio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81000"/>
            <a:ext cx="4629150" cy="477232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82411" y="5715000"/>
            <a:ext cx="7744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The </a:t>
            </a:r>
            <a:r>
              <a:rPr lang="en-US" b="1" dirty="0">
                <a:hlinkClick r:id="rId3" tooltip="PBR322"/>
              </a:rPr>
              <a:t>pBR322</a:t>
            </a:r>
            <a:r>
              <a:rPr lang="en-US" b="1" dirty="0"/>
              <a:t> plasmid is one of the first plasmids widely used as a </a:t>
            </a:r>
            <a:r>
              <a:rPr lang="en-US" b="1" dirty="0">
                <a:hlinkClick r:id="rId4" tooltip="Cloning vector"/>
              </a:rPr>
              <a:t>cloning vector</a:t>
            </a:r>
            <a:r>
              <a:rPr lang="en-US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 descr="Cloning Vector vs Expression... - All About Molecular Biology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4" name="AutoShape 4" descr="Cloning Vector vs Expression... - All About Molecular Biology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607" name="Picture 7" descr="Cloning strategies, Part 2: Cohesive-end clon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609600"/>
            <a:ext cx="5143226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04800"/>
            <a:ext cx="8077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>Cloning </a:t>
            </a:r>
            <a:r>
              <a:rPr lang="en-US" sz="2400" b="1" dirty="0"/>
              <a:t>vector and expression vector are two types of vectors, used in recombinant DNA technology to carry foreign DNA segments into a target cell. </a:t>
            </a:r>
            <a:endParaRPr lang="en-US" sz="2400" b="1" dirty="0" smtClean="0"/>
          </a:p>
          <a:p>
            <a:pPr fontAlgn="base"/>
            <a:endParaRPr lang="en-US" sz="2400" b="1" dirty="0"/>
          </a:p>
          <a:p>
            <a:pPr fontAlgn="base"/>
            <a:r>
              <a:rPr lang="en-US" sz="2400" b="1" dirty="0" smtClean="0"/>
              <a:t>Both </a:t>
            </a:r>
            <a:r>
              <a:rPr lang="en-US" sz="2400" b="1" dirty="0"/>
              <a:t>cloning and expression vectors comprise of the origin of replication, unique restriction sites, and selectable marker gene in their vector sequences. Both cloning and expression vectors are </a:t>
            </a:r>
            <a:r>
              <a:rPr lang="en-US" sz="2400" b="1" dirty="0" smtClean="0"/>
              <a:t>self - </a:t>
            </a:r>
            <a:r>
              <a:rPr lang="en-US" sz="2400" b="1" dirty="0" err="1" smtClean="0"/>
              <a:t>replicative</a:t>
            </a:r>
            <a:r>
              <a:rPr lang="en-US" sz="2400" b="1" dirty="0" smtClean="0"/>
              <a:t> </a:t>
            </a:r>
            <a:r>
              <a:rPr lang="en-US" sz="2400" b="1" dirty="0"/>
              <a:t>due to the presence of an origin of replication. </a:t>
            </a:r>
            <a:endParaRPr lang="en-US" sz="2400" b="1" dirty="0" smtClean="0"/>
          </a:p>
          <a:p>
            <a:pPr fontAlgn="base"/>
            <a:endParaRPr lang="en-US" sz="2400" b="1" dirty="0"/>
          </a:p>
          <a:p>
            <a:pPr fontAlgn="base"/>
            <a:r>
              <a:rPr lang="en-US" sz="2400" b="1" dirty="0" smtClean="0"/>
              <a:t>The</a:t>
            </a:r>
            <a:r>
              <a:rPr lang="en-US" sz="2400" b="1" dirty="0"/>
              <a:t> main difference between cloning vector and expression vector is that cloning vector is used to carry foreign DNA segments into a host cell, whereas expression vector is a type of a cloning vector, which contains suitable expression signals with maximal gene expression.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838200"/>
            <a:ext cx="737226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3. Restriction enzymes, DNA </a:t>
            </a:r>
            <a:r>
              <a:rPr lang="en-US" sz="2800" b="1" dirty="0" err="1" smtClean="0"/>
              <a:t>ligase</a:t>
            </a:r>
            <a:r>
              <a:rPr lang="en-US" sz="2800" b="1" dirty="0" smtClean="0"/>
              <a:t>, etc.</a:t>
            </a:r>
          </a:p>
          <a:p>
            <a:r>
              <a:rPr lang="en-US" sz="2800" b="1" dirty="0" smtClean="0"/>
              <a:t>(DNA modifying enzymes): </a:t>
            </a:r>
            <a:r>
              <a:rPr lang="en-US" sz="2800" dirty="0">
                <a:solidFill>
                  <a:srgbClr val="FF0000"/>
                </a:solidFill>
              </a:rPr>
              <a:t>These enzymes are involved in the degradation, synthesis and alteration of the nucleic acids.</a:t>
            </a:r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b="1" dirty="0"/>
          </a:p>
          <a:p>
            <a:r>
              <a:rPr lang="en-US" sz="2800" b="1" dirty="0" smtClean="0"/>
              <a:t>4. Preparation of DNA insert of interest</a:t>
            </a:r>
          </a:p>
          <a:p>
            <a:endParaRPr lang="en-US" sz="2800" b="1" dirty="0"/>
          </a:p>
          <a:p>
            <a:r>
              <a:rPr lang="en-US" sz="2800" b="1" dirty="0"/>
              <a:t>5</a:t>
            </a:r>
            <a:r>
              <a:rPr lang="en-US" sz="2800" b="1" dirty="0" smtClean="0"/>
              <a:t>. </a:t>
            </a:r>
            <a:r>
              <a:rPr lang="en-US" sz="2800" b="1" dirty="0" err="1" smtClean="0"/>
              <a:t>rDNA</a:t>
            </a:r>
            <a:r>
              <a:rPr lang="en-US" sz="2800" b="1" dirty="0" smtClean="0"/>
              <a:t> transfer methods ------Bacterial, Yeast, Plant and Animals</a:t>
            </a:r>
          </a:p>
          <a:p>
            <a:endParaRPr lang="en-US" sz="2800" b="1" dirty="0"/>
          </a:p>
          <a:p>
            <a:r>
              <a:rPr lang="en-US" sz="2800" b="1" dirty="0" smtClean="0"/>
              <a:t>6. Screening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8610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Genetic Engineering: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deliberate modification of an organism’s genetic information by changing its nucleic acid genome.</a:t>
            </a:r>
          </a:p>
          <a:p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Genome: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full set of genes present in the cell or virus; all genetic material in an organism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320040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Genetic engineering is the process of using recombinant DNA (</a:t>
            </a:r>
            <a:r>
              <a:rPr lang="en-US" sz="2400" b="1" dirty="0" err="1">
                <a:solidFill>
                  <a:srgbClr val="C00000"/>
                </a:solidFill>
              </a:rPr>
              <a:t>rDNA</a:t>
            </a:r>
            <a:r>
              <a:rPr lang="en-US" sz="2400" b="1" dirty="0">
                <a:solidFill>
                  <a:srgbClr val="C00000"/>
                </a:solidFill>
              </a:rPr>
              <a:t>) technology to alter the genetic makeup of an organism. 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r>
              <a:rPr lang="en-US" sz="2400" b="1" dirty="0" smtClean="0">
                <a:solidFill>
                  <a:srgbClr val="C00000"/>
                </a:solidFill>
              </a:rPr>
              <a:t>Genetic </a:t>
            </a:r>
            <a:r>
              <a:rPr lang="en-US" sz="2400" b="1" dirty="0">
                <a:solidFill>
                  <a:srgbClr val="C00000"/>
                </a:solidFill>
              </a:rPr>
              <a:t>engineering involves the direct manipulation of one or more genes. Most often, a gene from another species is added to an organism's genome to give it a desired phenotype.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*</a:t>
            </a:r>
            <a:r>
              <a:rPr lang="en-US" sz="2400" b="1" dirty="0" smtClean="0">
                <a:solidFill>
                  <a:srgbClr val="7030A0"/>
                </a:solidFill>
              </a:rPr>
              <a:t>Genetic </a:t>
            </a:r>
            <a:r>
              <a:rPr lang="en-US" sz="2400" b="1" dirty="0">
                <a:solidFill>
                  <a:srgbClr val="7030A0"/>
                </a:solidFill>
              </a:rPr>
              <a:t>engineering is broad term that refers to the process that is used to manipulate the genetic structure of an organism</a:t>
            </a:r>
            <a:r>
              <a:rPr lang="en-US" sz="2400" b="1" dirty="0" smtClean="0">
                <a:solidFill>
                  <a:srgbClr val="7030A0"/>
                </a:solidFill>
              </a:rPr>
              <a:t>.</a:t>
            </a:r>
          </a:p>
          <a:p>
            <a:endParaRPr lang="en-US" sz="2400" b="1" dirty="0" smtClean="0">
              <a:solidFill>
                <a:srgbClr val="7030A0"/>
              </a:solidFill>
            </a:endParaRPr>
          </a:p>
          <a:p>
            <a:r>
              <a:rPr lang="en-US" sz="2400" b="1" dirty="0" smtClean="0">
                <a:solidFill>
                  <a:srgbClr val="7030A0"/>
                </a:solidFill>
              </a:rPr>
              <a:t> *Recombinant </a:t>
            </a:r>
            <a:r>
              <a:rPr lang="en-US" sz="2400" b="1" dirty="0">
                <a:solidFill>
                  <a:srgbClr val="7030A0"/>
                </a:solidFill>
              </a:rPr>
              <a:t>DNA technology is the technique used to create a recombinant DNA molecule bearing DNA of two different species.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2691348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Molecular cloning is a set of experimental methods in </a:t>
            </a:r>
            <a:r>
              <a:rPr lang="en-US" sz="2400" b="1" dirty="0">
                <a:solidFill>
                  <a:srgbClr val="FF0000"/>
                </a:solidFill>
                <a:hlinkClick r:id="rId2" tooltip="Molecular biology"/>
              </a:rPr>
              <a:t>molecular biology</a:t>
            </a:r>
            <a:r>
              <a:rPr lang="en-US" sz="2400" b="1" dirty="0">
                <a:solidFill>
                  <a:srgbClr val="FF0000"/>
                </a:solidFill>
              </a:rPr>
              <a:t> that are used to assemble </a:t>
            </a:r>
            <a:r>
              <a:rPr lang="en-US" sz="2400" b="1" dirty="0">
                <a:solidFill>
                  <a:srgbClr val="FF0000"/>
                </a:solidFill>
                <a:hlinkClick r:id="rId3" tooltip="Recombinant DNA"/>
              </a:rPr>
              <a:t>recombinant DNA</a:t>
            </a:r>
            <a:r>
              <a:rPr lang="en-US" sz="2400" b="1" dirty="0">
                <a:solidFill>
                  <a:srgbClr val="FF0000"/>
                </a:solidFill>
              </a:rPr>
              <a:t> molecules and to direct their </a:t>
            </a:r>
            <a:r>
              <a:rPr lang="en-US" sz="2400" b="1" dirty="0">
                <a:solidFill>
                  <a:srgbClr val="FF0000"/>
                </a:solidFill>
                <a:hlinkClick r:id="rId4" tooltip="DNA replication"/>
              </a:rPr>
              <a:t>replication</a:t>
            </a:r>
            <a:r>
              <a:rPr lang="en-US" sz="2400" b="1" dirty="0">
                <a:solidFill>
                  <a:srgbClr val="FF0000"/>
                </a:solidFill>
              </a:rPr>
              <a:t> within </a:t>
            </a:r>
            <a:r>
              <a:rPr lang="en-US" sz="2400" b="1" dirty="0">
                <a:solidFill>
                  <a:srgbClr val="FF0000"/>
                </a:solidFill>
                <a:hlinkClick r:id="rId5" tooltip="Host (biology)"/>
              </a:rPr>
              <a:t>host </a:t>
            </a:r>
            <a:r>
              <a:rPr lang="en-US" sz="2400" b="1" dirty="0" smtClean="0">
                <a:solidFill>
                  <a:srgbClr val="FF0000"/>
                </a:solidFill>
                <a:hlinkClick r:id="rId5" tooltip="Host (biology)"/>
              </a:rPr>
              <a:t>organisms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  <a:endParaRPr lang="en-US" sz="2400" b="1" baseline="30000" dirty="0">
              <a:solidFill>
                <a:srgbClr val="FF0000"/>
              </a:solidFill>
            </a:endParaRP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The </a:t>
            </a:r>
            <a:r>
              <a:rPr lang="en-US" sz="2400" b="1" i="1" dirty="0" smtClean="0">
                <a:solidFill>
                  <a:srgbClr val="FF0000"/>
                </a:solidFill>
                <a:hlinkClick r:id="rId6" tooltip="Cloning"/>
              </a:rPr>
              <a:t>cloning</a:t>
            </a:r>
            <a:r>
              <a:rPr lang="en-US" sz="2400" b="1" dirty="0">
                <a:solidFill>
                  <a:srgbClr val="FF0000"/>
                </a:solidFill>
              </a:rPr>
              <a:t> </a:t>
            </a:r>
            <a:r>
              <a:rPr lang="en-US" sz="2400" b="1" dirty="0" smtClean="0">
                <a:solidFill>
                  <a:srgbClr val="FF0000"/>
                </a:solidFill>
              </a:rPr>
              <a:t>method </a:t>
            </a:r>
            <a:r>
              <a:rPr lang="en-US" sz="2400" b="1" dirty="0">
                <a:solidFill>
                  <a:srgbClr val="FF0000"/>
                </a:solidFill>
              </a:rPr>
              <a:t>involves the replication of one molecule to produce a population of cells with identical DNA molecules. Molecular cloning generally uses DNA sequences from two different organisms: the species that is the source of the DNA to be cloned, and the species that will serve as the living </a:t>
            </a:r>
            <a:r>
              <a:rPr lang="en-US" sz="2400" b="1" dirty="0">
                <a:solidFill>
                  <a:srgbClr val="FF0000"/>
                </a:solidFill>
                <a:hlinkClick r:id="rId5" tooltip="Host (biology)"/>
              </a:rPr>
              <a:t>host</a:t>
            </a:r>
            <a:r>
              <a:rPr lang="en-US" sz="2400" b="1" dirty="0">
                <a:solidFill>
                  <a:srgbClr val="FF0000"/>
                </a:solidFill>
              </a:rPr>
              <a:t> for replication of the recombinant DNA.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6096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Recombinant DNA Technology is defined </a:t>
            </a:r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as </a:t>
            </a:r>
            <a:r>
              <a:rPr lang="en-US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“the joining together of DNA molecules from different organisms and inserting it into a host organism to produce new genetic combinations that are of value to science, medicine, agriculture and industry.”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2209800"/>
            <a:ext cx="8458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Recombinant 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DNA (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rDNA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is an artificially made DNA strand that is formed by the combination of two or more gene sequences. This new combination may or may not occur 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naturally.</a:t>
            </a:r>
          </a:p>
          <a:p>
            <a:endParaRPr lang="en-US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Recombinant DNA is the general name for a piece of DNA that has been created by combining at least two fragments from two different sources. </a:t>
            </a:r>
            <a:endParaRPr lang="en-US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5029200"/>
            <a:ext cx="8763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Genetic </a:t>
            </a:r>
            <a:r>
              <a:rPr lang="en-US" b="1" dirty="0"/>
              <a:t>scientists </a:t>
            </a:r>
            <a:r>
              <a:rPr lang="en-US" b="1" dirty="0" smtClean="0"/>
              <a:t>achieve </a:t>
            </a:r>
            <a:r>
              <a:rPr lang="en-US" b="1" u="sng" dirty="0" err="1" smtClean="0"/>
              <a:t>rDNA</a:t>
            </a:r>
            <a:r>
              <a:rPr lang="en-US" b="1" u="sng" dirty="0" smtClean="0"/>
              <a:t> representing unique </a:t>
            </a:r>
            <a:r>
              <a:rPr lang="en-US" b="1" u="sng" dirty="0"/>
              <a:t>DNA strand </a:t>
            </a:r>
            <a:r>
              <a:rPr lang="en-US" b="1" dirty="0" smtClean="0"/>
              <a:t>using </a:t>
            </a:r>
            <a:r>
              <a:rPr lang="en-US" b="1" dirty="0"/>
              <a:t>several types of </a:t>
            </a:r>
            <a:r>
              <a:rPr lang="en-US" b="1" dirty="0" smtClean="0"/>
              <a:t>techniques. Like </a:t>
            </a:r>
            <a:r>
              <a:rPr lang="en-US" b="1" dirty="0"/>
              <a:t>naturally occurring DNA, recombinant DNA has the ability to produce recombinant proteins. It is often these proteins that play the key role in the application of recombinant DNA.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52400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Recombinant DNA molecules are sometimes called 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chimeric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DNA, because they can be made of 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DNA sources 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from two different species, like the mythical 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chimera. </a:t>
            </a:r>
            <a:endParaRPr lang="en-US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Illustration Chimera Mythical Creature Greek Mythology Stock Illustration  177984203"/>
          <p:cNvPicPr>
            <a:picLocks noChangeAspect="1" noChangeArrowheads="1"/>
          </p:cNvPicPr>
          <p:nvPr/>
        </p:nvPicPr>
        <p:blipFill>
          <a:blip r:embed="rId2"/>
          <a:srcRect b="3628"/>
          <a:stretch>
            <a:fillRect/>
          </a:stretch>
        </p:blipFill>
        <p:spPr bwMode="auto">
          <a:xfrm>
            <a:off x="1371600" y="1295400"/>
            <a:ext cx="2572402" cy="2524527"/>
          </a:xfrm>
          <a:prstGeom prst="rect">
            <a:avLst/>
          </a:prstGeom>
          <a:noFill/>
        </p:spPr>
      </p:pic>
      <p:pic>
        <p:nvPicPr>
          <p:cNvPr id="1032" name="Picture 8" descr="Recombinant DNA - Easy Science | Recombinant dna, Dna, Dna technology"/>
          <p:cNvPicPr>
            <a:picLocks noChangeAspect="1" noChangeArrowheads="1"/>
          </p:cNvPicPr>
          <p:nvPr/>
        </p:nvPicPr>
        <p:blipFill>
          <a:blip r:embed="rId3"/>
          <a:srcRect t="24000" r="42" b="18667"/>
          <a:stretch>
            <a:fillRect/>
          </a:stretch>
        </p:blipFill>
        <p:spPr bwMode="auto">
          <a:xfrm>
            <a:off x="1295400" y="3810000"/>
            <a:ext cx="6702425" cy="288324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839761" y="6324600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rDNA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6400800"/>
            <a:ext cx="794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Vector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3581400"/>
            <a:ext cx="1748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of Interest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1" y="762000"/>
            <a:ext cx="82295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Recombinant DNA (</a:t>
            </a:r>
            <a:r>
              <a:rPr lang="en-US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rDNA</a:t>
            </a:r>
            <a:r>
              <a:rPr lang="en-US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 is a technology that uses enzymes to cut and paste together DNA sequences of interest. </a:t>
            </a:r>
            <a:endParaRPr lang="en-US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recombined DNA sequences can be placed into vehicles called vectors that ferry the DNA into a suitable host cell where it can be copied or expressed.</a:t>
            </a:r>
          </a:p>
        </p:txBody>
      </p:sp>
      <p:pic>
        <p:nvPicPr>
          <p:cNvPr id="15362" name="Picture 2" descr="Gene cloning plasmids and recombinant dna Vector Image"/>
          <p:cNvPicPr>
            <a:picLocks noChangeAspect="1" noChangeArrowheads="1"/>
          </p:cNvPicPr>
          <p:nvPr/>
        </p:nvPicPr>
        <p:blipFill>
          <a:blip r:embed="rId2"/>
          <a:srcRect l="-1633" t="21325" b="28419"/>
          <a:stretch>
            <a:fillRect/>
          </a:stretch>
        </p:blipFill>
        <p:spPr bwMode="auto">
          <a:xfrm>
            <a:off x="1676400" y="3276600"/>
            <a:ext cx="5718175" cy="22055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"/>
            <a:ext cx="838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>Pieces of DNA, such as human DNA, can be engineered in a fashion that allows them to be copied, or replicated, in bacteria or yeast. </a:t>
            </a:r>
            <a:endParaRPr lang="en-US" sz="2400" b="1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This </a:t>
            </a:r>
            <a:r>
              <a:rPr lang="en-US" sz="2400" b="1" dirty="0"/>
              <a:t>involves attaching appropriate elements to a piece of DNA and then transferring into a bacterial or yeast cell, with those elements then instructing the bacterial or yeast cell to copy this DNA along with its own. </a:t>
            </a:r>
            <a:endParaRPr lang="en-US" sz="2400" b="1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This </a:t>
            </a:r>
            <a:r>
              <a:rPr lang="en-US" sz="2400" b="1" dirty="0"/>
              <a:t>process is known as DNA cloning, with the resulting cloned DNA often referred to as recombinant DNA.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90600"/>
            <a:ext cx="8229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In </a:t>
            </a:r>
            <a:r>
              <a:rPr lang="en-US" sz="2400" b="1" dirty="0">
                <a:solidFill>
                  <a:srgbClr val="002060"/>
                </a:solidFill>
              </a:rPr>
              <a:t>most cases, </a:t>
            </a:r>
            <a:r>
              <a:rPr lang="en-US" sz="2400" b="1" dirty="0" err="1">
                <a:solidFill>
                  <a:srgbClr val="002060"/>
                </a:solidFill>
              </a:rPr>
              <a:t>rDNA</a:t>
            </a:r>
            <a:r>
              <a:rPr lang="en-US" sz="2400" b="1" dirty="0">
                <a:solidFill>
                  <a:srgbClr val="002060"/>
                </a:solidFill>
              </a:rPr>
              <a:t> is created in a laboratory setting using a process of molecular cloning. This method allows </a:t>
            </a:r>
            <a:r>
              <a:rPr lang="en-US" sz="2400" b="1" i="1" dirty="0">
                <a:solidFill>
                  <a:srgbClr val="002060"/>
                </a:solidFill>
              </a:rPr>
              <a:t>in vivo</a:t>
            </a:r>
            <a:r>
              <a:rPr lang="en-US" sz="2400" b="1" dirty="0">
                <a:solidFill>
                  <a:srgbClr val="002060"/>
                </a:solidFill>
              </a:rPr>
              <a:t> DNA replication, in the living </a:t>
            </a:r>
            <a:r>
              <a:rPr lang="en-US" sz="2400" b="1" dirty="0" smtClean="0">
                <a:solidFill>
                  <a:srgbClr val="002060"/>
                </a:solidFill>
              </a:rPr>
              <a:t>cells.</a:t>
            </a:r>
          </a:p>
          <a:p>
            <a:endParaRPr lang="en-US" sz="2400" b="1" dirty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A </a:t>
            </a:r>
            <a:r>
              <a:rPr lang="en-US" sz="2400" b="1" dirty="0">
                <a:solidFill>
                  <a:srgbClr val="002060"/>
                </a:solidFill>
              </a:rPr>
              <a:t>cloning vector is a DNA molecule that replicates inside a living cell and is used to form </a:t>
            </a:r>
            <a:r>
              <a:rPr lang="en-US" sz="2400" b="1" dirty="0" err="1">
                <a:solidFill>
                  <a:srgbClr val="002060"/>
                </a:solidFill>
              </a:rPr>
              <a:t>rDNA</a:t>
            </a:r>
            <a:r>
              <a:rPr lang="en-US" sz="2400" b="1" dirty="0">
                <a:solidFill>
                  <a:srgbClr val="002060"/>
                </a:solidFill>
              </a:rPr>
              <a:t>. 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endParaRPr lang="en-US" sz="2400" b="1" dirty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The </a:t>
            </a:r>
            <a:r>
              <a:rPr lang="en-US" sz="2400" b="1" dirty="0">
                <a:solidFill>
                  <a:srgbClr val="002060"/>
                </a:solidFill>
              </a:rPr>
              <a:t>cloning vector is usually a small part of a DNA strand that holds the genetic information that is needed for the replication of cells</a:t>
            </a:r>
            <a:r>
              <a:rPr lang="en-US" sz="2400" b="1" dirty="0" smtClean="0">
                <a:solidFill>
                  <a:srgbClr val="002060"/>
                </a:solidFill>
              </a:rPr>
              <a:t>.</a:t>
            </a:r>
          </a:p>
          <a:p>
            <a:endParaRPr lang="en-US" sz="2400" b="1" dirty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Polymerase </a:t>
            </a:r>
            <a:r>
              <a:rPr lang="en-US" sz="2400" b="1" dirty="0">
                <a:solidFill>
                  <a:srgbClr val="002060"/>
                </a:solidFill>
              </a:rPr>
              <a:t>chain reaction (PCR) is another method that can be used to replicate a specific DNA sequence and create </a:t>
            </a:r>
            <a:r>
              <a:rPr lang="en-US" sz="2400" b="1" dirty="0" err="1">
                <a:solidFill>
                  <a:srgbClr val="002060"/>
                </a:solidFill>
              </a:rPr>
              <a:t>rDNA</a:t>
            </a:r>
            <a:r>
              <a:rPr lang="en-US" sz="2400" b="1" dirty="0">
                <a:solidFill>
                  <a:srgbClr val="002060"/>
                </a:solidFill>
              </a:rPr>
              <a:t>, which is used to replicate DNA in a laboratory test tube.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19400" y="152400"/>
            <a:ext cx="300947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</a:rPr>
              <a:t>Formation of </a:t>
            </a:r>
            <a:r>
              <a:rPr lang="en-US" sz="2800" b="1" u="sng" dirty="0" err="1">
                <a:solidFill>
                  <a:srgbClr val="FF0000"/>
                </a:solidFill>
              </a:rPr>
              <a:t>rDNA</a:t>
            </a:r>
            <a:endParaRPr lang="en-US" sz="2800" b="1" u="sng" dirty="0">
              <a:solidFill>
                <a:srgbClr val="FF0000"/>
              </a:solidFill>
            </a:endParaRPr>
          </a:p>
          <a:p>
            <a:endParaRPr lang="en-US" sz="2800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"/>
            <a:ext cx="41148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 standard method of </a:t>
            </a:r>
            <a:r>
              <a:rPr lang="en-US" sz="2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recombinant </a:t>
            </a:r>
            <a:r>
              <a:rPr lang="en-US" sz="2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DNA </a:t>
            </a:r>
            <a:r>
              <a:rPr lang="en-US" sz="2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technology involves</a:t>
            </a:r>
            <a:r>
              <a:rPr lang="en-US" sz="2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1. Choosing </a:t>
            </a:r>
            <a:r>
              <a:rPr lang="en-US" sz="2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 appropriate host organism and cloning vector.</a:t>
            </a:r>
          </a:p>
          <a:p>
            <a:r>
              <a:rPr lang="en-US" sz="2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Preparation </a:t>
            </a:r>
            <a:r>
              <a:rPr lang="en-US" sz="2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of vector </a:t>
            </a:r>
            <a:r>
              <a:rPr lang="en-US" sz="2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DNA. 3. Preparation of DNA </a:t>
            </a:r>
            <a:r>
              <a:rPr lang="en-US" sz="2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 be cloned</a:t>
            </a:r>
            <a:r>
              <a:rPr lang="en-US" sz="2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4. Creation </a:t>
            </a:r>
            <a:r>
              <a:rPr lang="en-US" sz="2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of recombinant </a:t>
            </a:r>
            <a:r>
              <a:rPr lang="en-US" sz="2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DNA with DNA </a:t>
            </a:r>
            <a:r>
              <a:rPr lang="en-US" sz="22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ligase</a:t>
            </a:r>
            <a:r>
              <a:rPr lang="en-US" sz="2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Introduction </a:t>
            </a:r>
            <a:r>
              <a:rPr lang="en-US" sz="2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sz="22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rDNA</a:t>
            </a:r>
            <a:r>
              <a:rPr lang="en-US" sz="2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to host organism</a:t>
            </a:r>
            <a:r>
              <a:rPr lang="en-US" sz="2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6. Selection of organisms containing vector sequences</a:t>
            </a:r>
            <a:endParaRPr lang="en-US" sz="2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2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Screening for clones with desired DNA inserts and biological properties</a:t>
            </a:r>
          </a:p>
          <a:p>
            <a:endParaRPr lang="en-US" sz="2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 descr="Process of Recombinant DNA Technology"/>
          <p:cNvPicPr>
            <a:picLocks noChangeAspect="1" noChangeArrowheads="1"/>
          </p:cNvPicPr>
          <p:nvPr/>
        </p:nvPicPr>
        <p:blipFill>
          <a:blip r:embed="rId2"/>
          <a:srcRect t="9562" r="13333"/>
          <a:stretch>
            <a:fillRect/>
          </a:stretch>
        </p:blipFill>
        <p:spPr bwMode="auto">
          <a:xfrm>
            <a:off x="4648200" y="381000"/>
            <a:ext cx="4189321" cy="5486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520</Words>
  <Application>Microsoft Office PowerPoint</Application>
  <PresentationFormat>On-screen Show (4:3)</PresentationFormat>
  <Paragraphs>84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Alok Pandey</dc:creator>
  <cp:lastModifiedBy>Alok Pandey</cp:lastModifiedBy>
  <cp:revision>29</cp:revision>
  <dcterms:created xsi:type="dcterms:W3CDTF">2022-02-06T14:42:35Z</dcterms:created>
  <dcterms:modified xsi:type="dcterms:W3CDTF">2023-02-10T11:18:43Z</dcterms:modified>
</cp:coreProperties>
</file>