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258" r:id="rId3"/>
    <p:sldId id="256" r:id="rId4"/>
    <p:sldId id="259" r:id="rId5"/>
    <p:sldId id="279" r:id="rId6"/>
    <p:sldId id="278" r:id="rId7"/>
    <p:sldId id="275" r:id="rId8"/>
    <p:sldId id="277" r:id="rId9"/>
    <p:sldId id="260" r:id="rId10"/>
    <p:sldId id="280" r:id="rId11"/>
    <p:sldId id="257" r:id="rId12"/>
    <p:sldId id="261" r:id="rId13"/>
    <p:sldId id="262" r:id="rId14"/>
    <p:sldId id="263" r:id="rId15"/>
    <p:sldId id="264" r:id="rId16"/>
    <p:sldId id="281" r:id="rId17"/>
    <p:sldId id="26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A10F6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645AF1A-122A-47E4-B549-4F4FFB690CDF}"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C23C77-F3CD-4708-9DD2-38AFD610EFD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45AF1A-122A-47E4-B549-4F4FFB690CDF}"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C23C77-F3CD-4708-9DD2-38AFD610EFD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45AF1A-122A-47E4-B549-4F4FFB690CDF}"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C23C77-F3CD-4708-9DD2-38AFD610EFD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645AF1A-122A-47E4-B549-4F4FFB690CDF}"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C23C77-F3CD-4708-9DD2-38AFD610EFD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45AF1A-122A-47E4-B549-4F4FFB690CDF}" type="datetimeFigureOut">
              <a:rPr lang="en-US" smtClean="0"/>
              <a:pPr/>
              <a:t>2/14/2023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6C23C77-F3CD-4708-9DD2-38AFD610EFD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645AF1A-122A-47E4-B549-4F4FFB690CDF}" type="datetimeFigureOut">
              <a:rPr lang="en-US" smtClean="0"/>
              <a:pPr/>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C23C77-F3CD-4708-9DD2-38AFD610EFD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645AF1A-122A-47E4-B549-4F4FFB690CDF}" type="datetimeFigureOut">
              <a:rPr lang="en-US" smtClean="0"/>
              <a:pPr/>
              <a:t>2/14/2023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6C23C77-F3CD-4708-9DD2-38AFD610EFD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645AF1A-122A-47E4-B549-4F4FFB690CDF}" type="datetimeFigureOut">
              <a:rPr lang="en-US" smtClean="0"/>
              <a:pPr/>
              <a:t>2/14/2023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6C23C77-F3CD-4708-9DD2-38AFD610EFD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45AF1A-122A-47E4-B549-4F4FFB690CDF}" type="datetimeFigureOut">
              <a:rPr lang="en-US" smtClean="0"/>
              <a:pPr/>
              <a:t>2/14/2023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6C23C77-F3CD-4708-9DD2-38AFD610EFD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45AF1A-122A-47E4-B549-4F4FFB690CDF}" type="datetimeFigureOut">
              <a:rPr lang="en-US" smtClean="0"/>
              <a:pPr/>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C23C77-F3CD-4708-9DD2-38AFD610EFD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45AF1A-122A-47E4-B549-4F4FFB690CDF}" type="datetimeFigureOut">
              <a:rPr lang="en-US" smtClean="0"/>
              <a:pPr/>
              <a:t>2/14/2023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6C23C77-F3CD-4708-9DD2-38AFD610EFD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45AF1A-122A-47E4-B549-4F4FFB690CDF}" type="datetimeFigureOut">
              <a:rPr lang="en-US" smtClean="0"/>
              <a:pPr/>
              <a:t>2/14/2023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C23C77-F3CD-4708-9DD2-38AFD610EFD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Methyl" TargetMode="External"/><Relationship Id="rId3" Type="http://schemas.openxmlformats.org/officeDocument/2006/relationships/hyperlink" Target="https://en.wikipedia.org/wiki/Prokaryote" TargetMode="External"/><Relationship Id="rId7" Type="http://schemas.openxmlformats.org/officeDocument/2006/relationships/hyperlink" Target="https://en.wikipedia.org/wiki/Restriction_endonuclease" TargetMode="External"/><Relationship Id="rId2" Type="http://schemas.openxmlformats.org/officeDocument/2006/relationships/hyperlink" Target="https://en.wikipedia.org/wiki/Bacteria" TargetMode="External"/><Relationship Id="rId1" Type="http://schemas.openxmlformats.org/officeDocument/2006/relationships/slideLayout" Target="../slideLayouts/slideLayout1.xml"/><Relationship Id="rId6" Type="http://schemas.openxmlformats.org/officeDocument/2006/relationships/hyperlink" Target="https://en.wikipedia.org/wiki/Restriction_enzyme" TargetMode="External"/><Relationship Id="rId5" Type="http://schemas.openxmlformats.org/officeDocument/2006/relationships/hyperlink" Target="https://en.wikipedia.org/wiki/Bacteriophage" TargetMode="External"/><Relationship Id="rId4" Type="http://schemas.openxmlformats.org/officeDocument/2006/relationships/hyperlink" Target="https://en.wikipedia.org/wiki/DNA"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en.wikipedia.org/wiki/Palindromic_number" TargetMode="External"/><Relationship Id="rId2" Type="http://schemas.openxmlformats.org/officeDocument/2006/relationships/hyperlink" Target="https://en.wikipedia.org/wiki/Palindrome" TargetMode="External"/><Relationship Id="rId1" Type="http://schemas.openxmlformats.org/officeDocument/2006/relationships/slideLayout" Target="../slideLayouts/slideLayout7.xml"/><Relationship Id="rId4" Type="http://schemas.openxmlformats.org/officeDocument/2006/relationships/hyperlink" Target="https://en.wikipedia.org/wiki/Character_(symbo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52600" y="1981200"/>
            <a:ext cx="5606343" cy="2554545"/>
          </a:xfrm>
          <a:prstGeom prst="rect">
            <a:avLst/>
          </a:prstGeom>
          <a:noFill/>
        </p:spPr>
        <p:txBody>
          <a:bodyPr wrap="none" rtlCol="0">
            <a:spAutoFit/>
          </a:bodyPr>
          <a:lstStyle/>
          <a:p>
            <a:pPr algn="ctr"/>
            <a:r>
              <a:rPr lang="en-US" sz="3200" dirty="0" smtClean="0"/>
              <a:t>L040803T</a:t>
            </a:r>
          </a:p>
          <a:p>
            <a:pPr algn="ctr"/>
            <a:r>
              <a:rPr lang="en-US" sz="3200" b="1" dirty="0" smtClean="0">
                <a:solidFill>
                  <a:srgbClr val="FF0000"/>
                </a:solidFill>
              </a:rPr>
              <a:t>RDT–2  </a:t>
            </a:r>
            <a:endParaRPr lang="en-US" sz="3200" b="1" dirty="0" smtClean="0">
              <a:solidFill>
                <a:srgbClr val="FF0000"/>
              </a:solidFill>
            </a:endParaRPr>
          </a:p>
          <a:p>
            <a:pPr algn="ctr"/>
            <a:endParaRPr lang="en-US" sz="3200" b="1" dirty="0" smtClean="0">
              <a:solidFill>
                <a:srgbClr val="FF0000"/>
              </a:solidFill>
            </a:endParaRPr>
          </a:p>
          <a:p>
            <a:pPr algn="ctr"/>
            <a:r>
              <a:rPr lang="en-US" sz="3200" b="1" dirty="0" smtClean="0">
                <a:solidFill>
                  <a:srgbClr val="FF0000"/>
                </a:solidFill>
              </a:rPr>
              <a:t>Restriction Enzymes</a:t>
            </a:r>
          </a:p>
          <a:p>
            <a:pPr algn="ctr"/>
            <a:r>
              <a:rPr lang="en-US" sz="3200" b="1" dirty="0" smtClean="0">
                <a:solidFill>
                  <a:srgbClr val="FF0000"/>
                </a:solidFill>
              </a:rPr>
              <a:t>Restriction Modification System</a:t>
            </a:r>
            <a:endParaRPr lang="en-US" sz="3200" b="1"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52400" y="609600"/>
            <a:ext cx="8915400" cy="5139869"/>
          </a:xfrm>
          <a:prstGeom prst="rect">
            <a:avLst/>
          </a:prstGeom>
          <a:noFill/>
        </p:spPr>
        <p:txBody>
          <a:bodyPr wrap="square" rtlCol="0">
            <a:spAutoFit/>
          </a:bodyPr>
          <a:lstStyle/>
          <a:p>
            <a:r>
              <a:rPr lang="en-US" sz="2000" b="1" dirty="0" smtClean="0">
                <a:solidFill>
                  <a:srgbClr val="0070C0"/>
                </a:solidFill>
              </a:rPr>
              <a:t>If a stock preparation of phage λ, for example, is made by growth upon </a:t>
            </a:r>
            <a:r>
              <a:rPr lang="en-US" sz="2000" b="1" i="1" dirty="0" smtClean="0">
                <a:solidFill>
                  <a:srgbClr val="0070C0"/>
                </a:solidFill>
              </a:rPr>
              <a:t>E. coli </a:t>
            </a:r>
            <a:r>
              <a:rPr lang="en-US" sz="2000" b="1" dirty="0" smtClean="0">
                <a:solidFill>
                  <a:srgbClr val="0070C0"/>
                </a:solidFill>
              </a:rPr>
              <a:t>strain C and this stock is then </a:t>
            </a:r>
            <a:r>
              <a:rPr lang="en-US" sz="2000" b="1" dirty="0" err="1" smtClean="0">
                <a:solidFill>
                  <a:srgbClr val="0070C0"/>
                </a:solidFill>
              </a:rPr>
              <a:t>titred</a:t>
            </a:r>
            <a:r>
              <a:rPr lang="en-US" sz="2000" b="1" dirty="0" smtClean="0">
                <a:solidFill>
                  <a:srgbClr val="0070C0"/>
                </a:solidFill>
              </a:rPr>
              <a:t> upon </a:t>
            </a:r>
            <a:r>
              <a:rPr lang="en-US" sz="2000" b="1" i="1" dirty="0" smtClean="0">
                <a:solidFill>
                  <a:srgbClr val="0070C0"/>
                </a:solidFill>
              </a:rPr>
              <a:t>E. coli C and E. coli K, the </a:t>
            </a:r>
            <a:r>
              <a:rPr lang="en-US" sz="2000" b="1" i="1" dirty="0" err="1" smtClean="0">
                <a:solidFill>
                  <a:srgbClr val="0070C0"/>
                </a:solidFill>
              </a:rPr>
              <a:t>titres</a:t>
            </a:r>
            <a:endParaRPr lang="en-US" sz="2000" b="1" i="1" dirty="0" smtClean="0">
              <a:solidFill>
                <a:srgbClr val="0070C0"/>
              </a:solidFill>
            </a:endParaRPr>
          </a:p>
          <a:p>
            <a:r>
              <a:rPr lang="en-US" sz="2000" b="1" dirty="0" smtClean="0">
                <a:solidFill>
                  <a:srgbClr val="0070C0"/>
                </a:solidFill>
              </a:rPr>
              <a:t>observed on these two strains will differ by several orders of magnitude, the </a:t>
            </a:r>
            <a:r>
              <a:rPr lang="en-US" sz="2000" b="1" dirty="0" err="1" smtClean="0">
                <a:solidFill>
                  <a:srgbClr val="0070C0"/>
                </a:solidFill>
              </a:rPr>
              <a:t>titre</a:t>
            </a:r>
            <a:r>
              <a:rPr lang="en-US" sz="2000" b="1" dirty="0" smtClean="0">
                <a:solidFill>
                  <a:srgbClr val="0070C0"/>
                </a:solidFill>
              </a:rPr>
              <a:t> on </a:t>
            </a:r>
            <a:r>
              <a:rPr lang="en-US" sz="2000" b="1" i="1" dirty="0" smtClean="0">
                <a:solidFill>
                  <a:srgbClr val="0070C0"/>
                </a:solidFill>
              </a:rPr>
              <a:t>E. coli K being the </a:t>
            </a:r>
            <a:r>
              <a:rPr lang="en-US" sz="2000" b="1" dirty="0" smtClean="0">
                <a:solidFill>
                  <a:srgbClr val="0070C0"/>
                </a:solidFill>
              </a:rPr>
              <a:t>lower. </a:t>
            </a:r>
          </a:p>
          <a:p>
            <a:r>
              <a:rPr lang="en-US" sz="2000" b="1" dirty="0" smtClean="0">
                <a:solidFill>
                  <a:srgbClr val="0070C0"/>
                </a:solidFill>
              </a:rPr>
              <a:t>The phage are said to be </a:t>
            </a:r>
            <a:r>
              <a:rPr lang="en-US" sz="2400" b="1" i="1" u="sng" dirty="0" smtClean="0">
                <a:solidFill>
                  <a:srgbClr val="FF0000"/>
                </a:solidFill>
              </a:rPr>
              <a:t>restricted</a:t>
            </a:r>
            <a:r>
              <a:rPr lang="en-US" sz="2000" b="1" i="1" u="sng" dirty="0" smtClean="0">
                <a:solidFill>
                  <a:srgbClr val="0070C0"/>
                </a:solidFill>
              </a:rPr>
              <a:t> </a:t>
            </a:r>
            <a:r>
              <a:rPr lang="en-US" sz="2000" b="1" i="1" dirty="0" smtClean="0">
                <a:solidFill>
                  <a:srgbClr val="0070C0"/>
                </a:solidFill>
              </a:rPr>
              <a:t>by the second </a:t>
            </a:r>
            <a:r>
              <a:rPr lang="en-US" sz="2000" b="1" dirty="0" smtClean="0">
                <a:solidFill>
                  <a:srgbClr val="0070C0"/>
                </a:solidFill>
              </a:rPr>
              <a:t>host strain (</a:t>
            </a:r>
            <a:r>
              <a:rPr lang="en-US" sz="2000" b="1" i="1" dirty="0" smtClean="0">
                <a:solidFill>
                  <a:srgbClr val="0070C0"/>
                </a:solidFill>
              </a:rPr>
              <a:t>E. coli K). </a:t>
            </a:r>
          </a:p>
          <a:p>
            <a:endParaRPr lang="en-US" sz="2000" b="1" i="1" dirty="0" smtClean="0">
              <a:solidFill>
                <a:srgbClr val="0070C0"/>
              </a:solidFill>
            </a:endParaRPr>
          </a:p>
          <a:p>
            <a:r>
              <a:rPr lang="en-US" sz="2000" b="1" i="1" dirty="0" smtClean="0">
                <a:solidFill>
                  <a:srgbClr val="0070C0"/>
                </a:solidFill>
              </a:rPr>
              <a:t>When those phage that do </a:t>
            </a:r>
            <a:r>
              <a:rPr lang="en-US" sz="2000" b="1" dirty="0" smtClean="0">
                <a:solidFill>
                  <a:srgbClr val="0070C0"/>
                </a:solidFill>
              </a:rPr>
              <a:t>result from the infection of </a:t>
            </a:r>
            <a:r>
              <a:rPr lang="en-US" sz="2000" b="1" i="1" dirty="0" smtClean="0">
                <a:solidFill>
                  <a:srgbClr val="0070C0"/>
                </a:solidFill>
              </a:rPr>
              <a:t>E. coli K are now </a:t>
            </a:r>
            <a:r>
              <a:rPr lang="en-US" sz="2000" b="1" i="1" dirty="0" err="1" smtClean="0">
                <a:solidFill>
                  <a:srgbClr val="0070C0"/>
                </a:solidFill>
              </a:rPr>
              <a:t>replated</a:t>
            </a:r>
            <a:r>
              <a:rPr lang="en-US" sz="2000" b="1" i="1" dirty="0" smtClean="0">
                <a:solidFill>
                  <a:srgbClr val="0070C0"/>
                </a:solidFill>
              </a:rPr>
              <a:t> </a:t>
            </a:r>
            <a:r>
              <a:rPr lang="en-US" sz="2000" b="1" dirty="0" smtClean="0">
                <a:solidFill>
                  <a:srgbClr val="0070C0"/>
                </a:solidFill>
              </a:rPr>
              <a:t>on </a:t>
            </a:r>
            <a:r>
              <a:rPr lang="en-US" sz="2000" b="1" i="1" dirty="0" smtClean="0">
                <a:solidFill>
                  <a:srgbClr val="0070C0"/>
                </a:solidFill>
              </a:rPr>
              <a:t>E. coli K they are no longer restricted; but if they </a:t>
            </a:r>
            <a:r>
              <a:rPr lang="en-US" sz="2000" b="1" dirty="0" smtClean="0">
                <a:solidFill>
                  <a:srgbClr val="0070C0"/>
                </a:solidFill>
              </a:rPr>
              <a:t>are first cycled through </a:t>
            </a:r>
            <a:r>
              <a:rPr lang="en-US" sz="2000" b="1" i="1" dirty="0" smtClean="0">
                <a:solidFill>
                  <a:srgbClr val="0070C0"/>
                </a:solidFill>
              </a:rPr>
              <a:t>E. coli C they are once again </a:t>
            </a:r>
            <a:r>
              <a:rPr lang="en-US" sz="2000" b="1" dirty="0" smtClean="0">
                <a:solidFill>
                  <a:srgbClr val="0070C0"/>
                </a:solidFill>
              </a:rPr>
              <a:t>restricted when plated upon </a:t>
            </a:r>
            <a:r>
              <a:rPr lang="en-US" sz="2000" b="1" i="1" dirty="0" smtClean="0">
                <a:solidFill>
                  <a:srgbClr val="0070C0"/>
                </a:solidFill>
              </a:rPr>
              <a:t>E. coli K. Thus, </a:t>
            </a:r>
            <a:r>
              <a:rPr lang="en-US" sz="2000" b="1" dirty="0" smtClean="0">
                <a:solidFill>
                  <a:srgbClr val="0070C0"/>
                </a:solidFill>
              </a:rPr>
              <a:t>the efficiency with which phage λ plates upon a particular host strain depends upon the strain on which it was last propagated.</a:t>
            </a:r>
          </a:p>
          <a:p>
            <a:r>
              <a:rPr lang="en-US" sz="2000" b="1" dirty="0" smtClean="0">
                <a:solidFill>
                  <a:srgbClr val="0070C0"/>
                </a:solidFill>
              </a:rPr>
              <a:t> </a:t>
            </a:r>
          </a:p>
          <a:p>
            <a:r>
              <a:rPr lang="en-US" sz="2000" b="1" dirty="0" smtClean="0">
                <a:solidFill>
                  <a:srgbClr val="0070C0"/>
                </a:solidFill>
              </a:rPr>
              <a:t>This non-heritable change conferred upon the phage by the second host strain (</a:t>
            </a:r>
            <a:r>
              <a:rPr lang="en-US" sz="2000" b="1" i="1" dirty="0" smtClean="0">
                <a:solidFill>
                  <a:srgbClr val="0070C0"/>
                </a:solidFill>
              </a:rPr>
              <a:t>E. coli K) that allows it to be </a:t>
            </a:r>
            <a:r>
              <a:rPr lang="en-US" sz="2000" b="1" i="1" dirty="0" err="1" smtClean="0">
                <a:solidFill>
                  <a:srgbClr val="0070C0"/>
                </a:solidFill>
              </a:rPr>
              <a:t>replated</a:t>
            </a:r>
            <a:r>
              <a:rPr lang="en-US" sz="2000" b="1" i="1" dirty="0" smtClean="0">
                <a:solidFill>
                  <a:srgbClr val="0070C0"/>
                </a:solidFill>
              </a:rPr>
              <a:t> </a:t>
            </a:r>
            <a:r>
              <a:rPr lang="en-US" sz="2000" b="1" dirty="0" smtClean="0">
                <a:solidFill>
                  <a:srgbClr val="0070C0"/>
                </a:solidFill>
              </a:rPr>
              <a:t>on that strain without further restriction is called </a:t>
            </a:r>
            <a:r>
              <a:rPr lang="en-US" sz="2400" b="1" i="1" u="sng" dirty="0" smtClean="0">
                <a:solidFill>
                  <a:srgbClr val="FF0000"/>
                </a:solidFill>
              </a:rPr>
              <a:t>modification</a:t>
            </a:r>
            <a:r>
              <a:rPr lang="en-US" sz="2000" b="1" i="1" u="sng" dirty="0" smtClean="0">
                <a:solidFill>
                  <a:srgbClr val="FF0000"/>
                </a:solidFill>
              </a:rPr>
              <a:t>.</a:t>
            </a:r>
          </a:p>
          <a:p>
            <a:endParaRPr lang="en-US" sz="2000" b="1" dirty="0" smtClean="0">
              <a:solidFill>
                <a:srgbClr val="0070C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5352871"/>
            <a:ext cx="7620000" cy="923330"/>
          </a:xfrm>
          <a:prstGeom prst="rect">
            <a:avLst/>
          </a:prstGeom>
          <a:noFill/>
        </p:spPr>
        <p:txBody>
          <a:bodyPr wrap="square" rtlCol="0">
            <a:spAutoFit/>
          </a:bodyPr>
          <a:lstStyle/>
          <a:p>
            <a:r>
              <a:rPr lang="en-US" b="1" dirty="0" smtClean="0">
                <a:solidFill>
                  <a:srgbClr val="660066"/>
                </a:solidFill>
              </a:rPr>
              <a:t>EOP (Efficiency of plating); </a:t>
            </a:r>
            <a:r>
              <a:rPr lang="en-US" b="1" dirty="0">
                <a:solidFill>
                  <a:srgbClr val="660066"/>
                </a:solidFill>
              </a:rPr>
              <a:t>a quantification of the relative efficiencies with which different cells can be infected by viruses, and support viral replication. It is the ratio of the plaque count to the number of </a:t>
            </a:r>
            <a:r>
              <a:rPr lang="en-US" b="1" dirty="0" err="1">
                <a:solidFill>
                  <a:srgbClr val="660066"/>
                </a:solidFill>
              </a:rPr>
              <a:t>virions</a:t>
            </a:r>
            <a:r>
              <a:rPr lang="en-US" b="1" dirty="0">
                <a:solidFill>
                  <a:srgbClr val="660066"/>
                </a:solidFill>
              </a:rPr>
              <a:t> in the </a:t>
            </a:r>
            <a:r>
              <a:rPr lang="en-US" b="1" dirty="0" err="1">
                <a:solidFill>
                  <a:srgbClr val="660066"/>
                </a:solidFill>
              </a:rPr>
              <a:t>inoculum</a:t>
            </a:r>
            <a:r>
              <a:rPr lang="en-US" b="1" dirty="0">
                <a:solidFill>
                  <a:srgbClr val="660066"/>
                </a:solidFill>
              </a:rPr>
              <a:t>.</a:t>
            </a:r>
          </a:p>
        </p:txBody>
      </p:sp>
      <p:pic>
        <p:nvPicPr>
          <p:cNvPr id="4098" name="Picture 2" descr="Enzymes for manipulating DNA Buffers and solution conditions"/>
          <p:cNvPicPr>
            <a:picLocks noChangeAspect="1" noChangeArrowheads="1"/>
          </p:cNvPicPr>
          <p:nvPr/>
        </p:nvPicPr>
        <p:blipFill>
          <a:blip r:embed="rId2"/>
          <a:srcRect/>
          <a:stretch>
            <a:fillRect/>
          </a:stretch>
        </p:blipFill>
        <p:spPr bwMode="auto">
          <a:xfrm>
            <a:off x="1066800" y="152400"/>
            <a:ext cx="6858000" cy="5143501"/>
          </a:xfrm>
          <a:prstGeom prst="rect">
            <a:avLst/>
          </a:prstGeom>
          <a:noFill/>
        </p:spPr>
      </p:pic>
      <p:sp>
        <p:nvSpPr>
          <p:cNvPr id="5" name="Rectangle 4"/>
          <p:cNvSpPr/>
          <p:nvPr/>
        </p:nvSpPr>
        <p:spPr>
          <a:xfrm>
            <a:off x="762000" y="1447800"/>
            <a:ext cx="3200400" cy="914400"/>
          </a:xfrm>
          <a:prstGeom prst="rect">
            <a:avLst/>
          </a:prstGeom>
          <a:solidFill>
            <a:schemeClr val="bg1"/>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990600" y="3962400"/>
            <a:ext cx="2895600" cy="9144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463689"/>
            <a:ext cx="8458200" cy="5632311"/>
          </a:xfrm>
          <a:prstGeom prst="rect">
            <a:avLst/>
          </a:prstGeom>
          <a:noFill/>
        </p:spPr>
        <p:txBody>
          <a:bodyPr wrap="square" rtlCol="0">
            <a:spAutoFit/>
          </a:bodyPr>
          <a:lstStyle/>
          <a:p>
            <a:pPr>
              <a:buFont typeface="Arial" pitchFamily="34" charset="0"/>
              <a:buChar char="•"/>
            </a:pPr>
            <a:r>
              <a:rPr lang="en-US" sz="2000" b="1" dirty="0" smtClean="0">
                <a:solidFill>
                  <a:srgbClr val="660066"/>
                </a:solidFill>
              </a:rPr>
              <a:t>The restricted phages adsorb to restrictive hosts and inject their DNA normally. When the phage are </a:t>
            </a:r>
            <a:r>
              <a:rPr lang="en-US" sz="2000" b="1" dirty="0" err="1" smtClean="0">
                <a:solidFill>
                  <a:srgbClr val="660066"/>
                </a:solidFill>
              </a:rPr>
              <a:t>labelled</a:t>
            </a:r>
            <a:r>
              <a:rPr lang="en-US" sz="2000" b="1" dirty="0" smtClean="0">
                <a:solidFill>
                  <a:srgbClr val="660066"/>
                </a:solidFill>
              </a:rPr>
              <a:t> with </a:t>
            </a:r>
            <a:r>
              <a:rPr lang="en-US" sz="2000" b="1" baseline="30000" dirty="0" smtClean="0">
                <a:solidFill>
                  <a:srgbClr val="660066"/>
                </a:solidFill>
              </a:rPr>
              <a:t>32</a:t>
            </a:r>
            <a:r>
              <a:rPr lang="en-US" sz="2000" b="1" dirty="0" smtClean="0">
                <a:solidFill>
                  <a:srgbClr val="660066"/>
                </a:solidFill>
              </a:rPr>
              <a:t>P, it is apparent that their DNA is degraded soon after injection (</a:t>
            </a:r>
            <a:r>
              <a:rPr lang="en-US" sz="2000" b="1" dirty="0" err="1" smtClean="0">
                <a:solidFill>
                  <a:srgbClr val="660066"/>
                </a:solidFill>
              </a:rPr>
              <a:t>Dussoix</a:t>
            </a:r>
            <a:r>
              <a:rPr lang="en-US" sz="2000" b="1" dirty="0" smtClean="0">
                <a:solidFill>
                  <a:srgbClr val="660066"/>
                </a:solidFill>
              </a:rPr>
              <a:t> &amp; Arber 1962) and the </a:t>
            </a:r>
            <a:r>
              <a:rPr lang="en-US" sz="2000" b="1" dirty="0" err="1" smtClean="0">
                <a:solidFill>
                  <a:srgbClr val="660066"/>
                </a:solidFill>
              </a:rPr>
              <a:t>endonuclease</a:t>
            </a:r>
            <a:r>
              <a:rPr lang="en-US" sz="2000" b="1" dirty="0" smtClean="0">
                <a:solidFill>
                  <a:srgbClr val="660066"/>
                </a:solidFill>
              </a:rPr>
              <a:t> that is primarily responsible for this degradation is called a </a:t>
            </a:r>
            <a:r>
              <a:rPr lang="en-US" sz="2000" b="1" i="1" u="sng" dirty="0" smtClean="0">
                <a:solidFill>
                  <a:srgbClr val="FF0000"/>
                </a:solidFill>
              </a:rPr>
              <a:t>restriction </a:t>
            </a:r>
            <a:r>
              <a:rPr lang="en-US" sz="2000" b="1" i="1" u="sng" dirty="0" err="1" smtClean="0">
                <a:solidFill>
                  <a:srgbClr val="FF0000"/>
                </a:solidFill>
              </a:rPr>
              <a:t>endonuclease</a:t>
            </a:r>
            <a:r>
              <a:rPr lang="en-US" sz="2000" b="1" i="1" u="sng" dirty="0" smtClean="0">
                <a:solidFill>
                  <a:srgbClr val="FF0000"/>
                </a:solidFill>
              </a:rPr>
              <a:t> or restriction enzyme</a:t>
            </a:r>
            <a:r>
              <a:rPr lang="en-US" sz="2000" b="1" i="1" dirty="0" smtClean="0">
                <a:solidFill>
                  <a:srgbClr val="660066"/>
                </a:solidFill>
              </a:rPr>
              <a:t> (Lederberg &amp; </a:t>
            </a:r>
            <a:r>
              <a:rPr lang="en-US" sz="2000" b="1" dirty="0" err="1" smtClean="0">
                <a:solidFill>
                  <a:srgbClr val="660066"/>
                </a:solidFill>
              </a:rPr>
              <a:t>Meselson</a:t>
            </a:r>
            <a:r>
              <a:rPr lang="en-US" sz="2000" b="1" dirty="0" smtClean="0">
                <a:solidFill>
                  <a:srgbClr val="660066"/>
                </a:solidFill>
              </a:rPr>
              <a:t> 1964). </a:t>
            </a:r>
          </a:p>
          <a:p>
            <a:pPr>
              <a:buFont typeface="Arial" pitchFamily="34" charset="0"/>
              <a:buChar char="•"/>
            </a:pPr>
            <a:endParaRPr lang="en-US" sz="2000" b="1" dirty="0" smtClean="0">
              <a:solidFill>
                <a:srgbClr val="660066"/>
              </a:solidFill>
            </a:endParaRPr>
          </a:p>
          <a:p>
            <a:pPr>
              <a:buFont typeface="Arial" pitchFamily="34" charset="0"/>
              <a:buChar char="•"/>
            </a:pPr>
            <a:r>
              <a:rPr lang="en-US" sz="2000" b="1" dirty="0" smtClean="0">
                <a:solidFill>
                  <a:srgbClr val="660066"/>
                </a:solidFill>
              </a:rPr>
              <a:t>The restrictive host must, of course, protect its own DNA from the potentially lethal effects of the restriction </a:t>
            </a:r>
            <a:r>
              <a:rPr lang="en-US" sz="2000" b="1" dirty="0" err="1" smtClean="0">
                <a:solidFill>
                  <a:srgbClr val="660066"/>
                </a:solidFill>
              </a:rPr>
              <a:t>endonuclease</a:t>
            </a:r>
            <a:r>
              <a:rPr lang="en-US" sz="2000" b="1" dirty="0" smtClean="0">
                <a:solidFill>
                  <a:srgbClr val="660066"/>
                </a:solidFill>
              </a:rPr>
              <a:t> and so its DNA must be appropriately modified. </a:t>
            </a:r>
          </a:p>
          <a:p>
            <a:pPr>
              <a:buFont typeface="Arial" pitchFamily="34" charset="0"/>
              <a:buChar char="•"/>
            </a:pPr>
            <a:endParaRPr lang="en-US" sz="2000" b="1" dirty="0" smtClean="0">
              <a:solidFill>
                <a:srgbClr val="660066"/>
              </a:solidFill>
            </a:endParaRPr>
          </a:p>
          <a:p>
            <a:pPr>
              <a:buFont typeface="Arial" pitchFamily="34" charset="0"/>
              <a:buChar char="•"/>
            </a:pPr>
            <a:r>
              <a:rPr lang="en-US" sz="2000" b="1" dirty="0" smtClean="0">
                <a:solidFill>
                  <a:srgbClr val="660066"/>
                </a:solidFill>
              </a:rPr>
              <a:t>Modification involves </a:t>
            </a:r>
            <a:r>
              <a:rPr lang="en-US" sz="2000" b="1" u="sng" dirty="0" err="1" smtClean="0">
                <a:solidFill>
                  <a:srgbClr val="FF0000"/>
                </a:solidFill>
              </a:rPr>
              <a:t>methylation</a:t>
            </a:r>
            <a:r>
              <a:rPr lang="en-US" sz="2000" b="1" dirty="0" smtClean="0">
                <a:solidFill>
                  <a:srgbClr val="660066"/>
                </a:solidFill>
              </a:rPr>
              <a:t> of certain bases at a very limited number of sequences within DNA, which constitute the recognition sequences for the restriction </a:t>
            </a:r>
            <a:r>
              <a:rPr lang="en-US" sz="2000" b="1" dirty="0" err="1" smtClean="0">
                <a:solidFill>
                  <a:srgbClr val="660066"/>
                </a:solidFill>
              </a:rPr>
              <a:t>endonuclease</a:t>
            </a:r>
            <a:r>
              <a:rPr lang="en-US" sz="2000" b="1" dirty="0" smtClean="0">
                <a:solidFill>
                  <a:srgbClr val="660066"/>
                </a:solidFill>
              </a:rPr>
              <a:t>. </a:t>
            </a:r>
          </a:p>
          <a:p>
            <a:pPr>
              <a:buFont typeface="Arial" pitchFamily="34" charset="0"/>
              <a:buChar char="•"/>
            </a:pPr>
            <a:endParaRPr lang="en-US" sz="2000" b="1" dirty="0" smtClean="0">
              <a:solidFill>
                <a:srgbClr val="660066"/>
              </a:solidFill>
            </a:endParaRPr>
          </a:p>
          <a:p>
            <a:pPr>
              <a:buFont typeface="Arial" pitchFamily="34" charset="0"/>
              <a:buChar char="•"/>
            </a:pPr>
            <a:r>
              <a:rPr lang="en-US" sz="2000" b="1" dirty="0" smtClean="0">
                <a:solidFill>
                  <a:srgbClr val="660066"/>
                </a:solidFill>
              </a:rPr>
              <a:t>This explains why phage that survive one cycle of growth upon the restrictive host can subsequently </a:t>
            </a:r>
            <a:r>
              <a:rPr lang="en-US" sz="2000" b="1" dirty="0" err="1" smtClean="0">
                <a:solidFill>
                  <a:srgbClr val="660066"/>
                </a:solidFill>
              </a:rPr>
              <a:t>reinfect</a:t>
            </a:r>
            <a:r>
              <a:rPr lang="en-US" sz="2000" b="1" dirty="0" smtClean="0">
                <a:solidFill>
                  <a:srgbClr val="660066"/>
                </a:solidFill>
              </a:rPr>
              <a:t> that host efficiently; their DNA has been</a:t>
            </a:r>
          </a:p>
          <a:p>
            <a:r>
              <a:rPr lang="en-US" sz="2000" b="1" dirty="0" smtClean="0">
                <a:solidFill>
                  <a:srgbClr val="660066"/>
                </a:solidFill>
              </a:rPr>
              <a:t>replicated in the presence of the modifying </a:t>
            </a:r>
            <a:r>
              <a:rPr lang="en-US" sz="2000" b="1" dirty="0" err="1" smtClean="0">
                <a:solidFill>
                  <a:srgbClr val="660066"/>
                </a:solidFill>
              </a:rPr>
              <a:t>methylase</a:t>
            </a:r>
            <a:r>
              <a:rPr lang="en-US" sz="2000" b="1" dirty="0" smtClean="0">
                <a:solidFill>
                  <a:srgbClr val="660066"/>
                </a:solidFill>
              </a:rPr>
              <a:t> and so it, like the host DNA, becomes </a:t>
            </a:r>
            <a:r>
              <a:rPr lang="en-US" sz="2000" b="1" dirty="0" err="1" smtClean="0">
                <a:solidFill>
                  <a:srgbClr val="660066"/>
                </a:solidFill>
              </a:rPr>
              <a:t>methylated</a:t>
            </a:r>
            <a:r>
              <a:rPr lang="en-US" sz="2000" b="1" dirty="0" smtClean="0">
                <a:solidFill>
                  <a:srgbClr val="660066"/>
                </a:solidFill>
              </a:rPr>
              <a:t> and protected from the restriction system.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s://faculty.tru.ca/dnelson/courses/biol335/335notes/3recdna/recDNAFigs/host-restriction.gif"/>
          <p:cNvPicPr>
            <a:picLocks noChangeAspect="1" noChangeArrowheads="1"/>
          </p:cNvPicPr>
          <p:nvPr/>
        </p:nvPicPr>
        <p:blipFill>
          <a:blip r:embed="rId2"/>
          <a:srcRect/>
          <a:stretch>
            <a:fillRect/>
          </a:stretch>
        </p:blipFill>
        <p:spPr bwMode="auto">
          <a:xfrm>
            <a:off x="228600" y="304801"/>
            <a:ext cx="4362104" cy="5867400"/>
          </a:xfrm>
          <a:prstGeom prst="rect">
            <a:avLst/>
          </a:prstGeom>
          <a:noFill/>
        </p:spPr>
      </p:pic>
      <p:sp>
        <p:nvSpPr>
          <p:cNvPr id="3" name="Rectangle 2"/>
          <p:cNvSpPr/>
          <p:nvPr/>
        </p:nvSpPr>
        <p:spPr>
          <a:xfrm>
            <a:off x="4648200" y="491490"/>
            <a:ext cx="4572000" cy="5909310"/>
          </a:xfrm>
          <a:prstGeom prst="rect">
            <a:avLst/>
          </a:prstGeom>
        </p:spPr>
        <p:txBody>
          <a:bodyPr>
            <a:spAutoFit/>
          </a:bodyPr>
          <a:lstStyle/>
          <a:p>
            <a:r>
              <a:rPr lang="en-US" b="1" dirty="0" smtClean="0">
                <a:solidFill>
                  <a:srgbClr val="0070C0"/>
                </a:solidFill>
              </a:rPr>
              <a:t>A lambda phage stock grown on one strain </a:t>
            </a:r>
          </a:p>
          <a:p>
            <a:r>
              <a:rPr lang="en-US" b="1" dirty="0" smtClean="0">
                <a:solidFill>
                  <a:srgbClr val="0070C0"/>
                </a:solidFill>
              </a:rPr>
              <a:t>of </a:t>
            </a:r>
            <a:r>
              <a:rPr lang="en-US" b="1" i="1" dirty="0" smtClean="0">
                <a:solidFill>
                  <a:srgbClr val="0070C0"/>
                </a:solidFill>
              </a:rPr>
              <a:t>E. coli </a:t>
            </a:r>
            <a:r>
              <a:rPr lang="en-US" b="1" dirty="0" smtClean="0">
                <a:solidFill>
                  <a:srgbClr val="0070C0"/>
                </a:solidFill>
              </a:rPr>
              <a:t>(strain B) infects that strain with </a:t>
            </a:r>
          </a:p>
          <a:p>
            <a:r>
              <a:rPr lang="en-US" b="1" dirty="0" smtClean="0">
                <a:solidFill>
                  <a:srgbClr val="0070C0"/>
                </a:solidFill>
              </a:rPr>
              <a:t>high efficiency.</a:t>
            </a:r>
          </a:p>
          <a:p>
            <a:endParaRPr lang="en-US" b="1" dirty="0" smtClean="0">
              <a:solidFill>
                <a:srgbClr val="0070C0"/>
              </a:solidFill>
            </a:endParaRPr>
          </a:p>
          <a:p>
            <a:r>
              <a:rPr lang="en-US" b="1" dirty="0" smtClean="0">
                <a:solidFill>
                  <a:srgbClr val="0070C0"/>
                </a:solidFill>
              </a:rPr>
              <a:t>This same phage stock infects a second </a:t>
            </a:r>
            <a:r>
              <a:rPr lang="en-US" b="1" i="1" dirty="0" smtClean="0">
                <a:solidFill>
                  <a:srgbClr val="0070C0"/>
                </a:solidFill>
              </a:rPr>
              <a:t>E. coli</a:t>
            </a:r>
            <a:r>
              <a:rPr lang="en-US" b="1" dirty="0" smtClean="0">
                <a:solidFill>
                  <a:srgbClr val="0070C0"/>
                </a:solidFill>
              </a:rPr>
              <a:t> strain R with very low efficiency. </a:t>
            </a:r>
          </a:p>
          <a:p>
            <a:r>
              <a:rPr lang="en-US" b="1" dirty="0" smtClean="0">
                <a:solidFill>
                  <a:srgbClr val="0070C0"/>
                </a:solidFill>
              </a:rPr>
              <a:t> </a:t>
            </a:r>
          </a:p>
          <a:p>
            <a:r>
              <a:rPr lang="en-US" b="1" dirty="0" smtClean="0">
                <a:solidFill>
                  <a:srgbClr val="0070C0"/>
                </a:solidFill>
              </a:rPr>
              <a:t>Recovery and re-</a:t>
            </a:r>
            <a:r>
              <a:rPr lang="en-US" b="1" dirty="0" err="1" smtClean="0">
                <a:solidFill>
                  <a:srgbClr val="0070C0"/>
                </a:solidFill>
              </a:rPr>
              <a:t>titreing</a:t>
            </a:r>
            <a:r>
              <a:rPr lang="en-US" b="1" dirty="0" smtClean="0">
                <a:solidFill>
                  <a:srgbClr val="0070C0"/>
                </a:solidFill>
              </a:rPr>
              <a:t> of progeny phage from one of these rare plaques shows that they infect the R strain with high efficiency, but infect the B strain with very low efficiency.</a:t>
            </a:r>
          </a:p>
          <a:p>
            <a:r>
              <a:rPr lang="en-US" b="1" dirty="0" smtClean="0">
                <a:solidFill>
                  <a:srgbClr val="0070C0"/>
                </a:solidFill>
              </a:rPr>
              <a:t> </a:t>
            </a:r>
          </a:p>
          <a:p>
            <a:r>
              <a:rPr lang="en-US" b="1" dirty="0" smtClean="0">
                <a:solidFill>
                  <a:srgbClr val="0070C0"/>
                </a:solidFill>
              </a:rPr>
              <a:t> </a:t>
            </a:r>
          </a:p>
          <a:p>
            <a:r>
              <a:rPr lang="en-US" b="1" dirty="0" smtClean="0">
                <a:solidFill>
                  <a:srgbClr val="0070C0"/>
                </a:solidFill>
              </a:rPr>
              <a:t>Recovery and re-</a:t>
            </a:r>
            <a:r>
              <a:rPr lang="en-US" b="1" dirty="0" err="1" smtClean="0">
                <a:solidFill>
                  <a:srgbClr val="0070C0"/>
                </a:solidFill>
              </a:rPr>
              <a:t>titreing</a:t>
            </a:r>
            <a:r>
              <a:rPr lang="en-US" b="1" dirty="0" smtClean="0">
                <a:solidFill>
                  <a:srgbClr val="0070C0"/>
                </a:solidFill>
              </a:rPr>
              <a:t> of progeny phage from one of these rare plaques shows the same phenomena described above.</a:t>
            </a:r>
          </a:p>
          <a:p>
            <a:r>
              <a:rPr lang="en-US" b="1" dirty="0" smtClean="0">
                <a:solidFill>
                  <a:srgbClr val="0070C0"/>
                </a:solidFill>
              </a:rPr>
              <a:t> </a:t>
            </a:r>
          </a:p>
          <a:p>
            <a:r>
              <a:rPr lang="en-US" b="1" dirty="0" smtClean="0">
                <a:solidFill>
                  <a:srgbClr val="0070C0"/>
                </a:solidFill>
              </a:rPr>
              <a:t>Phage grown in one strain infect that strain with high efficiency but infect the other </a:t>
            </a:r>
          </a:p>
          <a:p>
            <a:r>
              <a:rPr lang="en-US" b="1" dirty="0" smtClean="0">
                <a:solidFill>
                  <a:srgbClr val="0070C0"/>
                </a:solidFill>
              </a:rPr>
              <a:t>strain with low efficiency.</a:t>
            </a:r>
            <a:endParaRPr lang="en-US" b="1" dirty="0">
              <a:solidFill>
                <a:srgbClr val="0070C0"/>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28600" y="76201"/>
            <a:ext cx="8915400" cy="6617196"/>
          </a:xfrm>
          <a:prstGeom prst="rect">
            <a:avLst/>
          </a:prstGeom>
        </p:spPr>
        <p:txBody>
          <a:bodyPr wrap="square">
            <a:spAutoFit/>
          </a:bodyPr>
          <a:lstStyle/>
          <a:p>
            <a:r>
              <a:rPr lang="en-US" b="1" dirty="0" smtClean="0">
                <a:solidFill>
                  <a:srgbClr val="FF0000"/>
                </a:solidFill>
              </a:rPr>
              <a:t>Host restriction turned out to be a bacterial analog of an immune system allowing bacteria to recognize and defend themselves against foreign invaders (DNA molecules)</a:t>
            </a:r>
            <a:r>
              <a:rPr lang="en-US" b="1" dirty="0" smtClean="0"/>
              <a:t>.</a:t>
            </a:r>
          </a:p>
          <a:p>
            <a:r>
              <a:rPr lang="en-US" b="1" dirty="0" smtClean="0"/>
              <a:t>Host restriction is a two component system consisting of</a:t>
            </a:r>
          </a:p>
          <a:p>
            <a:endParaRPr lang="en-US" b="1" dirty="0" smtClean="0"/>
          </a:p>
          <a:p>
            <a:pPr marL="342900" indent="-342900">
              <a:buAutoNum type="arabicParenR"/>
            </a:pPr>
            <a:r>
              <a:rPr lang="en-US" b="1" dirty="0" smtClean="0"/>
              <a:t>a Restriction </a:t>
            </a:r>
            <a:r>
              <a:rPr lang="en-US" b="1" dirty="0" err="1" smtClean="0"/>
              <a:t>Endonuclease</a:t>
            </a:r>
            <a:r>
              <a:rPr lang="en-US" b="1" dirty="0" smtClean="0"/>
              <a:t>:</a:t>
            </a:r>
          </a:p>
          <a:p>
            <a:pPr marL="342900" indent="-342900"/>
            <a:r>
              <a:rPr lang="en-US" b="1" dirty="0" smtClean="0"/>
              <a:t>		</a:t>
            </a:r>
          </a:p>
          <a:p>
            <a:r>
              <a:rPr lang="en-US" b="1" dirty="0" smtClean="0"/>
              <a:t>Restriction </a:t>
            </a:r>
            <a:r>
              <a:rPr lang="en-US" b="1" dirty="0" err="1" smtClean="0"/>
              <a:t>endonucleases</a:t>
            </a:r>
            <a:r>
              <a:rPr lang="en-US" b="1" dirty="0" smtClean="0"/>
              <a:t> get their name from</a:t>
            </a:r>
          </a:p>
          <a:p>
            <a:r>
              <a:rPr lang="en-US" b="1" dirty="0" err="1" smtClean="0"/>
              <a:t>i</a:t>
            </a:r>
            <a:r>
              <a:rPr lang="en-US" b="1" dirty="0" smtClean="0"/>
              <a:t>) the phenomenon of host </a:t>
            </a:r>
            <a:r>
              <a:rPr lang="en-US" sz="2800" b="1" u="sng" dirty="0" smtClean="0">
                <a:solidFill>
                  <a:srgbClr val="002060"/>
                </a:solidFill>
              </a:rPr>
              <a:t>restriction</a:t>
            </a:r>
          </a:p>
          <a:p>
            <a:r>
              <a:rPr lang="en-US" b="1" dirty="0" smtClean="0"/>
              <a:t>ii) enzymatic cleavage of the DNA backbone within the DNA molecule (as opposed to </a:t>
            </a:r>
            <a:r>
              <a:rPr lang="en-US" b="1" dirty="0" err="1" smtClean="0"/>
              <a:t>exonucleases</a:t>
            </a:r>
            <a:r>
              <a:rPr lang="en-US" b="1" dirty="0" smtClean="0"/>
              <a:t> which only break off nucleotides from the ends of a linear DNA molecule)</a:t>
            </a:r>
          </a:p>
          <a:p>
            <a:endParaRPr lang="en-US" b="1" dirty="0" smtClean="0"/>
          </a:p>
          <a:p>
            <a:r>
              <a:rPr lang="en-US" b="1" dirty="0" smtClean="0"/>
              <a:t>When the phage injects its genome into an unfamiliar host on infection, the host's restriction enzymes recognize the phage DNA as foreign and break it into smaller linear pieces which are subsequently degraded by host </a:t>
            </a:r>
            <a:r>
              <a:rPr lang="en-US" b="1" dirty="0" err="1" smtClean="0"/>
              <a:t>exonucleases</a:t>
            </a:r>
            <a:r>
              <a:rPr lang="en-US" b="1" dirty="0" smtClean="0"/>
              <a:t>.</a:t>
            </a:r>
          </a:p>
          <a:p>
            <a:endParaRPr lang="en-US" b="1" dirty="0" smtClean="0"/>
          </a:p>
          <a:p>
            <a:r>
              <a:rPr lang="en-US" b="1" dirty="0" smtClean="0"/>
              <a:t>How do these restriction enzymes recognize the host's genome as self and avoid degrading the heritable information store encoded therein?</a:t>
            </a:r>
          </a:p>
          <a:p>
            <a:endParaRPr lang="en-US" b="1" dirty="0" smtClean="0"/>
          </a:p>
          <a:p>
            <a:r>
              <a:rPr lang="en-US" b="1" dirty="0" smtClean="0"/>
              <a:t>2) a Restriction </a:t>
            </a:r>
            <a:r>
              <a:rPr lang="en-US" b="1" dirty="0" err="1" smtClean="0"/>
              <a:t>Methylase</a:t>
            </a:r>
            <a:r>
              <a:rPr lang="en-US" b="1" dirty="0" smtClean="0"/>
              <a:t>/</a:t>
            </a:r>
            <a:r>
              <a:rPr lang="en-US" b="1" dirty="0" err="1" smtClean="0"/>
              <a:t>MTase</a:t>
            </a:r>
            <a:r>
              <a:rPr lang="en-US" b="1" dirty="0" smtClean="0"/>
              <a:t>:</a:t>
            </a:r>
          </a:p>
          <a:p>
            <a:r>
              <a:rPr lang="en-US" b="1" dirty="0" smtClean="0"/>
              <a:t> </a:t>
            </a:r>
          </a:p>
          <a:p>
            <a:r>
              <a:rPr lang="en-US" b="1" dirty="0" smtClean="0">
                <a:solidFill>
                  <a:srgbClr val="0070C0"/>
                </a:solidFill>
              </a:rPr>
              <a:t>The host restriction enzymes are paired with DNA </a:t>
            </a:r>
            <a:r>
              <a:rPr lang="en-US" b="1" dirty="0" err="1" smtClean="0">
                <a:solidFill>
                  <a:srgbClr val="0070C0"/>
                </a:solidFill>
              </a:rPr>
              <a:t>modifiying</a:t>
            </a:r>
            <a:r>
              <a:rPr lang="en-US" b="1" dirty="0" smtClean="0">
                <a:solidFill>
                  <a:srgbClr val="0070C0"/>
                </a:solidFill>
              </a:rPr>
              <a:t> enzymes which add methyl groups to the host genome and render it unrecognizable by the Restriction </a:t>
            </a:r>
            <a:r>
              <a:rPr lang="en-US" b="1" dirty="0" err="1" smtClean="0">
                <a:solidFill>
                  <a:srgbClr val="0070C0"/>
                </a:solidFill>
              </a:rPr>
              <a:t>Endonucleases</a:t>
            </a:r>
            <a:r>
              <a:rPr lang="en-US" b="1" dirty="0" smtClean="0">
                <a:solidFill>
                  <a:srgbClr val="0070C0"/>
                </a:solidFill>
              </a:rPr>
              <a:t>. Once modified, the genome is therefore protected from degradation.</a:t>
            </a:r>
            <a:endParaRPr lang="en-US" b="1" dirty="0">
              <a:solidFill>
                <a:srgbClr val="0070C0"/>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152400"/>
            <a:ext cx="8534400" cy="6463308"/>
          </a:xfrm>
          <a:prstGeom prst="rect">
            <a:avLst/>
          </a:prstGeom>
          <a:noFill/>
        </p:spPr>
        <p:txBody>
          <a:bodyPr wrap="square" rtlCol="0">
            <a:spAutoFit/>
          </a:bodyPr>
          <a:lstStyle/>
          <a:p>
            <a:r>
              <a:rPr lang="en-US" b="1" dirty="0" smtClean="0">
                <a:solidFill>
                  <a:srgbClr val="FF0000"/>
                </a:solidFill>
                <a:latin typeface="Arial" pitchFamily="34" charset="0"/>
                <a:cs typeface="Arial" pitchFamily="34" charset="0"/>
              </a:rPr>
              <a:t>When a phage is grown for several generations in a given host, the progeny phage acquire the </a:t>
            </a:r>
            <a:r>
              <a:rPr lang="en-US" b="1" dirty="0" err="1" smtClean="0">
                <a:solidFill>
                  <a:srgbClr val="FF0000"/>
                </a:solidFill>
                <a:latin typeface="Arial" pitchFamily="34" charset="0"/>
                <a:cs typeface="Arial" pitchFamily="34" charset="0"/>
              </a:rPr>
              <a:t>methylation</a:t>
            </a:r>
            <a:r>
              <a:rPr lang="en-US" b="1" dirty="0" smtClean="0">
                <a:solidFill>
                  <a:srgbClr val="FF0000"/>
                </a:solidFill>
                <a:latin typeface="Arial" pitchFamily="34" charset="0"/>
                <a:cs typeface="Arial" pitchFamily="34" charset="0"/>
              </a:rPr>
              <a:t> pattern specific to the hosts modification enzyme. These progeny phage evade the hosts 'immune system' since their genomes are not recognizable as foreign by the hosts restriction enzymes (it has the hosts self-</a:t>
            </a:r>
            <a:r>
              <a:rPr lang="en-US" b="1" dirty="0" err="1" smtClean="0">
                <a:solidFill>
                  <a:srgbClr val="FF0000"/>
                </a:solidFill>
                <a:latin typeface="Arial" pitchFamily="34" charset="0"/>
                <a:cs typeface="Arial" pitchFamily="34" charset="0"/>
              </a:rPr>
              <a:t>methylation</a:t>
            </a:r>
            <a:r>
              <a:rPr lang="en-US" b="1" dirty="0" smtClean="0">
                <a:solidFill>
                  <a:srgbClr val="FF0000"/>
                </a:solidFill>
                <a:latin typeface="Arial" pitchFamily="34" charset="0"/>
                <a:cs typeface="Arial" pitchFamily="34" charset="0"/>
              </a:rPr>
              <a:t> pattern).</a:t>
            </a:r>
          </a:p>
          <a:p>
            <a:endParaRPr lang="en-US" b="1" dirty="0" smtClean="0">
              <a:solidFill>
                <a:srgbClr val="FF0000"/>
              </a:solidFill>
              <a:latin typeface="Arial" pitchFamily="34" charset="0"/>
              <a:cs typeface="Arial" pitchFamily="34" charset="0"/>
            </a:endParaRPr>
          </a:p>
          <a:p>
            <a:r>
              <a:rPr lang="en-US" b="1" dirty="0" smtClean="0">
                <a:latin typeface="Arial" pitchFamily="34" charset="0"/>
                <a:cs typeface="Arial" pitchFamily="34" charset="0"/>
              </a:rPr>
              <a:t>When these progeny phage infect a second host strain, the phage genome is immediately recognized by the second host's restriction enzymes and degraded as it lacks the new hosts specific </a:t>
            </a:r>
            <a:r>
              <a:rPr lang="en-US" b="1" dirty="0" err="1" smtClean="0">
                <a:latin typeface="Arial" pitchFamily="34" charset="0"/>
                <a:cs typeface="Arial" pitchFamily="34" charset="0"/>
              </a:rPr>
              <a:t>methylation</a:t>
            </a:r>
            <a:r>
              <a:rPr lang="en-US" b="1" dirty="0" smtClean="0">
                <a:latin typeface="Arial" pitchFamily="34" charset="0"/>
                <a:cs typeface="Arial" pitchFamily="34" charset="0"/>
              </a:rPr>
              <a:t> pattern.</a:t>
            </a:r>
          </a:p>
          <a:p>
            <a:endParaRPr lang="en-US" b="1" dirty="0" smtClean="0">
              <a:latin typeface="Arial" pitchFamily="34" charset="0"/>
              <a:cs typeface="Arial" pitchFamily="34" charset="0"/>
            </a:endParaRPr>
          </a:p>
          <a:p>
            <a:r>
              <a:rPr lang="en-US" b="1" dirty="0" smtClean="0">
                <a:solidFill>
                  <a:srgbClr val="0070C0"/>
                </a:solidFill>
                <a:latin typeface="Arial" pitchFamily="34" charset="0"/>
                <a:cs typeface="Arial" pitchFamily="34" charset="0"/>
              </a:rPr>
              <a:t>So where do the rare plaques come from (the 1 in 10</a:t>
            </a:r>
            <a:r>
              <a:rPr lang="en-US" b="1" baseline="30000" dirty="0" smtClean="0">
                <a:solidFill>
                  <a:srgbClr val="0070C0"/>
                </a:solidFill>
                <a:latin typeface="Arial" pitchFamily="34" charset="0"/>
                <a:cs typeface="Arial" pitchFamily="34" charset="0"/>
              </a:rPr>
              <a:t>3</a:t>
            </a:r>
            <a:r>
              <a:rPr lang="en-US" b="1" dirty="0" smtClean="0">
                <a:solidFill>
                  <a:srgbClr val="0070C0"/>
                </a:solidFill>
                <a:latin typeface="Arial" pitchFamily="34" charset="0"/>
                <a:cs typeface="Arial" pitchFamily="34" charset="0"/>
              </a:rPr>
              <a:t> plaques that grow on the new host)?</a:t>
            </a:r>
          </a:p>
          <a:p>
            <a:endParaRPr lang="en-US" b="1" dirty="0" smtClean="0">
              <a:solidFill>
                <a:srgbClr val="0070C0"/>
              </a:solidFill>
              <a:latin typeface="Arial" pitchFamily="34" charset="0"/>
              <a:cs typeface="Arial" pitchFamily="34" charset="0"/>
            </a:endParaRPr>
          </a:p>
          <a:p>
            <a:pPr algn="just"/>
            <a:r>
              <a:rPr lang="en-US" b="1" dirty="0" smtClean="0">
                <a:solidFill>
                  <a:srgbClr val="00B050"/>
                </a:solidFill>
              </a:rPr>
              <a:t>The majority of incoming phage genomes are recognized by the restriction </a:t>
            </a:r>
            <a:r>
              <a:rPr lang="en-US" b="1" dirty="0" err="1" smtClean="0">
                <a:solidFill>
                  <a:srgbClr val="00B050"/>
                </a:solidFill>
              </a:rPr>
              <a:t>endonucleases</a:t>
            </a:r>
            <a:r>
              <a:rPr lang="en-US" b="1" dirty="0" smtClean="0">
                <a:solidFill>
                  <a:srgbClr val="00B050"/>
                </a:solidFill>
              </a:rPr>
              <a:t> (999 out of 1000) while only the rare infection (1 in 1000) is </a:t>
            </a:r>
            <a:r>
              <a:rPr lang="en-US" b="1" dirty="0" err="1" smtClean="0">
                <a:solidFill>
                  <a:srgbClr val="00B050"/>
                </a:solidFill>
              </a:rPr>
              <a:t>methylated</a:t>
            </a:r>
            <a:r>
              <a:rPr lang="en-US" b="1" dirty="0" smtClean="0">
                <a:solidFill>
                  <a:srgbClr val="00B050"/>
                </a:solidFill>
              </a:rPr>
              <a:t> before it is recognized by the host </a:t>
            </a:r>
            <a:r>
              <a:rPr lang="en-US" b="1" dirty="0" err="1" smtClean="0">
                <a:solidFill>
                  <a:srgbClr val="00B050"/>
                </a:solidFill>
              </a:rPr>
              <a:t>restriciton</a:t>
            </a:r>
            <a:r>
              <a:rPr lang="en-US" b="1" dirty="0" smtClean="0">
                <a:solidFill>
                  <a:srgbClr val="00B050"/>
                </a:solidFill>
              </a:rPr>
              <a:t> enzymes.</a:t>
            </a:r>
            <a:br>
              <a:rPr lang="en-US" b="1" dirty="0" smtClean="0">
                <a:solidFill>
                  <a:srgbClr val="00B050"/>
                </a:solidFill>
              </a:rPr>
            </a:br>
            <a:endParaRPr lang="en-US" b="1" dirty="0" smtClean="0">
              <a:solidFill>
                <a:srgbClr val="00B050"/>
              </a:solidFill>
            </a:endParaRPr>
          </a:p>
          <a:p>
            <a:pPr algn="just"/>
            <a:r>
              <a:rPr lang="en-US" b="1" dirty="0" smtClean="0">
                <a:solidFill>
                  <a:srgbClr val="00B050"/>
                </a:solidFill>
              </a:rPr>
              <a:t>All subsequent phage genomes are efficiently </a:t>
            </a:r>
            <a:r>
              <a:rPr lang="en-US" b="1" dirty="0" err="1" smtClean="0">
                <a:solidFill>
                  <a:srgbClr val="00B050"/>
                </a:solidFill>
              </a:rPr>
              <a:t>methylated</a:t>
            </a:r>
            <a:r>
              <a:rPr lang="en-US" b="1" dirty="0" smtClean="0">
                <a:solidFill>
                  <a:srgbClr val="00B050"/>
                </a:solidFill>
              </a:rPr>
              <a:t> at hemi-</a:t>
            </a:r>
            <a:r>
              <a:rPr lang="en-US" b="1" dirty="0" err="1" smtClean="0">
                <a:solidFill>
                  <a:srgbClr val="00B050"/>
                </a:solidFill>
              </a:rPr>
              <a:t>methylated</a:t>
            </a:r>
            <a:r>
              <a:rPr lang="en-US" b="1" dirty="0" smtClean="0">
                <a:solidFill>
                  <a:srgbClr val="00B050"/>
                </a:solidFill>
              </a:rPr>
              <a:t> sites on replication. This explains the high efficiency infection with the individual plaques that escaped restriction.</a:t>
            </a:r>
          </a:p>
          <a:p>
            <a:pPr algn="just"/>
            <a:endParaRPr lang="en-US" b="1" dirty="0" smtClean="0">
              <a:solidFill>
                <a:schemeClr val="accent6">
                  <a:lumMod val="50000"/>
                </a:schemeClr>
              </a:solidFill>
              <a:cs typeface="Arial" pitchFamily="34" charset="0"/>
            </a:endParaRPr>
          </a:p>
          <a:p>
            <a:pPr algn="just"/>
            <a:r>
              <a:rPr lang="en-US" b="1" dirty="0" smtClean="0">
                <a:solidFill>
                  <a:schemeClr val="accent6">
                    <a:lumMod val="50000"/>
                  </a:schemeClr>
                </a:solidFill>
              </a:rPr>
              <a:t>Hemi-</a:t>
            </a:r>
            <a:r>
              <a:rPr lang="en-US" b="1" dirty="0" err="1" smtClean="0">
                <a:solidFill>
                  <a:schemeClr val="accent6">
                    <a:lumMod val="50000"/>
                  </a:schemeClr>
                </a:solidFill>
              </a:rPr>
              <a:t>methylated</a:t>
            </a:r>
            <a:r>
              <a:rPr lang="en-US" b="1" dirty="0" smtClean="0">
                <a:solidFill>
                  <a:schemeClr val="accent6">
                    <a:lumMod val="50000"/>
                  </a:schemeClr>
                </a:solidFill>
              </a:rPr>
              <a:t> sites are very efficiently </a:t>
            </a:r>
            <a:r>
              <a:rPr lang="en-US" b="1" dirty="0" err="1" smtClean="0">
                <a:solidFill>
                  <a:schemeClr val="accent6">
                    <a:lumMod val="50000"/>
                  </a:schemeClr>
                </a:solidFill>
              </a:rPr>
              <a:t>methylated</a:t>
            </a:r>
            <a:r>
              <a:rPr lang="en-US" b="1" dirty="0" smtClean="0">
                <a:solidFill>
                  <a:schemeClr val="accent6">
                    <a:lumMod val="50000"/>
                  </a:schemeClr>
                </a:solidFill>
              </a:rPr>
              <a:t> by the host modification </a:t>
            </a:r>
            <a:r>
              <a:rPr lang="en-US" b="1" dirty="0" err="1" smtClean="0">
                <a:solidFill>
                  <a:schemeClr val="accent6">
                    <a:lumMod val="50000"/>
                  </a:schemeClr>
                </a:solidFill>
              </a:rPr>
              <a:t>enyzmes</a:t>
            </a:r>
            <a:r>
              <a:rPr lang="en-US" b="1" dirty="0" smtClean="0">
                <a:solidFill>
                  <a:schemeClr val="accent6">
                    <a:lumMod val="50000"/>
                  </a:schemeClr>
                </a:solidFill>
              </a:rPr>
              <a:t>.</a:t>
            </a:r>
            <a:endParaRPr lang="en-US" b="1" dirty="0">
              <a:solidFill>
                <a:schemeClr val="accent6">
                  <a:lumMod val="50000"/>
                </a:schemeClr>
              </a:solidFill>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4" name="Picture 2" descr="https://www.microbiologyresearch.org/docserver/preview/fulltext/micro/148/1/1480003a-1.gif"/>
          <p:cNvPicPr>
            <a:picLocks noChangeAspect="1" noChangeArrowheads="1"/>
          </p:cNvPicPr>
          <p:nvPr/>
        </p:nvPicPr>
        <p:blipFill>
          <a:blip r:embed="rId2"/>
          <a:srcRect l="50000" t="56818" r="-12745" b="6491"/>
          <a:stretch>
            <a:fillRect/>
          </a:stretch>
        </p:blipFill>
        <p:spPr bwMode="auto">
          <a:xfrm>
            <a:off x="2590800" y="1295400"/>
            <a:ext cx="5638800" cy="4267200"/>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990600"/>
            <a:ext cx="8610600" cy="4524315"/>
          </a:xfrm>
          <a:prstGeom prst="rect">
            <a:avLst/>
          </a:prstGeom>
        </p:spPr>
        <p:txBody>
          <a:bodyPr wrap="square">
            <a:spAutoFit/>
          </a:bodyPr>
          <a:lstStyle/>
          <a:p>
            <a:r>
              <a:rPr lang="en-US" sz="2400" b="1" dirty="0" smtClean="0">
                <a:latin typeface="Arial" pitchFamily="34" charset="0"/>
                <a:cs typeface="Arial" pitchFamily="34" charset="0"/>
              </a:rPr>
              <a:t>Detailed genetic analysis, in the 1960s, of the bacterial genes (in </a:t>
            </a:r>
            <a:r>
              <a:rPr lang="en-US" sz="2400" b="1" i="1" dirty="0" smtClean="0">
                <a:latin typeface="Arial" pitchFamily="34" charset="0"/>
                <a:cs typeface="Arial" pitchFamily="34" charset="0"/>
              </a:rPr>
              <a:t>E. coli K and E. coli B) responsible </a:t>
            </a:r>
            <a:r>
              <a:rPr lang="en-US" sz="2400" b="1" dirty="0" smtClean="0">
                <a:latin typeface="Arial" pitchFamily="34" charset="0"/>
                <a:cs typeface="Arial" pitchFamily="34" charset="0"/>
              </a:rPr>
              <a:t>for restriction and modification supported the duality of the two phenomena. </a:t>
            </a:r>
          </a:p>
          <a:p>
            <a:endParaRPr lang="en-US" sz="2400" b="1" dirty="0" smtClean="0">
              <a:latin typeface="Arial" pitchFamily="34" charset="0"/>
              <a:cs typeface="Arial" pitchFamily="34" charset="0"/>
            </a:endParaRPr>
          </a:p>
          <a:p>
            <a:r>
              <a:rPr lang="en-US" sz="2400" b="1" dirty="0" smtClean="0">
                <a:latin typeface="Arial" pitchFamily="34" charset="0"/>
                <a:cs typeface="Arial" pitchFamily="34" charset="0"/>
              </a:rPr>
              <a:t>Mutants of the bacteria could be isolated that were both restriction-deficient and modification-deficient (R−M−), or that were R−M+.</a:t>
            </a:r>
          </a:p>
          <a:p>
            <a:endParaRPr lang="en-US" sz="2400" b="1" dirty="0" smtClean="0">
              <a:latin typeface="Arial" pitchFamily="34" charset="0"/>
              <a:cs typeface="Arial" pitchFamily="34" charset="0"/>
            </a:endParaRPr>
          </a:p>
          <a:p>
            <a:r>
              <a:rPr lang="en-US" sz="2400" b="1" dirty="0" smtClean="0">
                <a:solidFill>
                  <a:srgbClr val="FF0000"/>
                </a:solidFill>
                <a:latin typeface="Arial" pitchFamily="34" charset="0"/>
                <a:cs typeface="Arial" pitchFamily="34" charset="0"/>
              </a:rPr>
              <a:t>The failure to recover R+M− mutants was correctly ascribed to the suicidal failure to confer protective modification upon the host’s own DNA.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diamond(in)">
                                      <p:cBhvr>
                                        <p:cTn id="7"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09800" y="152400"/>
            <a:ext cx="6705600" cy="523220"/>
          </a:xfrm>
          <a:prstGeom prst="rect">
            <a:avLst/>
          </a:prstGeom>
          <a:noFill/>
        </p:spPr>
        <p:txBody>
          <a:bodyPr wrap="square" rtlCol="0">
            <a:spAutoFit/>
          </a:bodyPr>
          <a:lstStyle/>
          <a:p>
            <a:r>
              <a:rPr lang="en-US" sz="2800" b="1" u="sng" dirty="0" smtClean="0"/>
              <a:t>Cutting DNA molecules</a:t>
            </a:r>
            <a:r>
              <a:rPr lang="en-US" sz="2800" b="1" dirty="0" smtClean="0"/>
              <a:t>                        </a:t>
            </a:r>
            <a:endParaRPr lang="en-US" sz="2800" b="1" dirty="0">
              <a:solidFill>
                <a:schemeClr val="bg1">
                  <a:lumMod val="50000"/>
                </a:schemeClr>
              </a:solidFill>
            </a:endParaRPr>
          </a:p>
        </p:txBody>
      </p:sp>
      <p:sp>
        <p:nvSpPr>
          <p:cNvPr id="3" name="TextBox 2"/>
          <p:cNvSpPr txBox="1"/>
          <p:nvPr/>
        </p:nvSpPr>
        <p:spPr>
          <a:xfrm>
            <a:off x="152400" y="914400"/>
            <a:ext cx="8763000" cy="5632311"/>
          </a:xfrm>
          <a:prstGeom prst="rect">
            <a:avLst/>
          </a:prstGeom>
          <a:noFill/>
        </p:spPr>
        <p:txBody>
          <a:bodyPr wrap="square" rtlCol="0">
            <a:spAutoFit/>
          </a:bodyPr>
          <a:lstStyle/>
          <a:p>
            <a:pPr>
              <a:buFont typeface="Arial" pitchFamily="34" charset="0"/>
              <a:buChar char="•"/>
            </a:pPr>
            <a:r>
              <a:rPr lang="en-US" sz="2400" b="1" dirty="0" smtClean="0">
                <a:solidFill>
                  <a:srgbClr val="C00000"/>
                </a:solidFill>
                <a:latin typeface="Arial" pitchFamily="34" charset="0"/>
                <a:cs typeface="Arial" pitchFamily="34" charset="0"/>
              </a:rPr>
              <a:t>Before 1970s, there was no method of cleaving DNA at the specific points.</a:t>
            </a:r>
          </a:p>
          <a:p>
            <a:pPr>
              <a:buFont typeface="Arial" pitchFamily="34" charset="0"/>
              <a:buChar char="•"/>
            </a:pPr>
            <a:endParaRPr lang="en-US" sz="2400" b="1" dirty="0" smtClean="0">
              <a:solidFill>
                <a:srgbClr val="C00000"/>
              </a:solidFill>
              <a:latin typeface="Arial" pitchFamily="34" charset="0"/>
              <a:cs typeface="Arial" pitchFamily="34" charset="0"/>
            </a:endParaRPr>
          </a:p>
          <a:p>
            <a:pPr>
              <a:buFont typeface="Arial" pitchFamily="34" charset="0"/>
              <a:buChar char="•"/>
            </a:pPr>
            <a:r>
              <a:rPr lang="en-US" sz="2400" b="1" dirty="0" smtClean="0">
                <a:solidFill>
                  <a:srgbClr val="C00000"/>
                </a:solidFill>
                <a:latin typeface="Arial" pitchFamily="34" charset="0"/>
                <a:cs typeface="Arial" pitchFamily="34" charset="0"/>
              </a:rPr>
              <a:t>All the available methods for fragmenting DNA were non-specific.</a:t>
            </a:r>
          </a:p>
          <a:p>
            <a:pPr>
              <a:buFont typeface="Arial" pitchFamily="34" charset="0"/>
              <a:buChar char="•"/>
            </a:pPr>
            <a:endParaRPr lang="en-US" sz="2400" b="1" dirty="0" smtClean="0">
              <a:solidFill>
                <a:srgbClr val="C00000"/>
              </a:solidFill>
              <a:latin typeface="Arial" pitchFamily="34" charset="0"/>
              <a:cs typeface="Arial" pitchFamily="34" charset="0"/>
            </a:endParaRPr>
          </a:p>
          <a:p>
            <a:pPr>
              <a:buFont typeface="Arial" pitchFamily="34" charset="0"/>
              <a:buChar char="•"/>
            </a:pPr>
            <a:r>
              <a:rPr lang="en-US" sz="2400" b="1" dirty="0" smtClean="0">
                <a:solidFill>
                  <a:srgbClr val="C00000"/>
                </a:solidFill>
                <a:latin typeface="Arial" pitchFamily="34" charset="0"/>
                <a:cs typeface="Arial" pitchFamily="34" charset="0"/>
              </a:rPr>
              <a:t>Mechanical shearing</a:t>
            </a:r>
          </a:p>
          <a:p>
            <a:pPr>
              <a:buFont typeface="Arial" pitchFamily="34" charset="0"/>
              <a:buChar char="•"/>
            </a:pPr>
            <a:endParaRPr lang="en-US" sz="2400" b="1" dirty="0" smtClean="0">
              <a:solidFill>
                <a:srgbClr val="C00000"/>
              </a:solidFill>
              <a:latin typeface="Arial" pitchFamily="34" charset="0"/>
              <a:cs typeface="Arial" pitchFamily="34" charset="0"/>
            </a:endParaRPr>
          </a:p>
          <a:p>
            <a:pPr>
              <a:buFont typeface="Arial" pitchFamily="34" charset="0"/>
              <a:buChar char="•"/>
            </a:pPr>
            <a:r>
              <a:rPr lang="en-US" sz="2400" b="1" dirty="0" smtClean="0">
                <a:solidFill>
                  <a:srgbClr val="C00000"/>
                </a:solidFill>
                <a:latin typeface="Arial" pitchFamily="34" charset="0"/>
                <a:cs typeface="Arial" pitchFamily="34" charset="0"/>
              </a:rPr>
              <a:t>Intense </a:t>
            </a:r>
            <a:r>
              <a:rPr lang="en-US" sz="2400" b="1" dirty="0" err="1" smtClean="0">
                <a:solidFill>
                  <a:srgbClr val="C00000"/>
                </a:solidFill>
                <a:latin typeface="Arial" pitchFamily="34" charset="0"/>
                <a:cs typeface="Arial" pitchFamily="34" charset="0"/>
              </a:rPr>
              <a:t>sonication</a:t>
            </a:r>
            <a:r>
              <a:rPr lang="en-US" sz="2400" b="1" dirty="0" smtClean="0">
                <a:solidFill>
                  <a:srgbClr val="C00000"/>
                </a:solidFill>
                <a:latin typeface="Arial" pitchFamily="34" charset="0"/>
                <a:cs typeface="Arial" pitchFamily="34" charset="0"/>
              </a:rPr>
              <a:t> with ultrasound: can give DNA length to about 300 nt.</a:t>
            </a:r>
          </a:p>
          <a:p>
            <a:pPr>
              <a:buFont typeface="Arial" pitchFamily="34" charset="0"/>
              <a:buChar char="•"/>
            </a:pPr>
            <a:endParaRPr lang="en-US" sz="2400" b="1" dirty="0" smtClean="0">
              <a:solidFill>
                <a:srgbClr val="C00000"/>
              </a:solidFill>
              <a:latin typeface="Arial" pitchFamily="34" charset="0"/>
              <a:cs typeface="Arial" pitchFamily="34" charset="0"/>
            </a:endParaRPr>
          </a:p>
          <a:p>
            <a:pPr>
              <a:buFont typeface="Arial" pitchFamily="34" charset="0"/>
              <a:buChar char="•"/>
            </a:pPr>
            <a:r>
              <a:rPr lang="en-US" sz="2400" b="1" dirty="0" smtClean="0">
                <a:solidFill>
                  <a:srgbClr val="C00000"/>
                </a:solidFill>
                <a:latin typeface="Arial" pitchFamily="34" charset="0"/>
                <a:cs typeface="Arial" pitchFamily="34" charset="0"/>
              </a:rPr>
              <a:t>High MW DNA is sheared to a population of molecules with a mean size (~ 8kb) by stirring at 1500 rpm for 30 minutes. </a:t>
            </a:r>
          </a:p>
          <a:p>
            <a:pPr>
              <a:buFont typeface="Arial" pitchFamily="34" charset="0"/>
              <a:buChar char="•"/>
            </a:pPr>
            <a:endParaRPr lang="en-US" sz="2400" b="1" dirty="0" smtClean="0">
              <a:solidFill>
                <a:srgbClr val="C00000"/>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76400" y="106740"/>
            <a:ext cx="5867400" cy="1569660"/>
          </a:xfrm>
          <a:prstGeom prst="rect">
            <a:avLst/>
          </a:prstGeom>
          <a:noFill/>
        </p:spPr>
        <p:txBody>
          <a:bodyPr wrap="square" rtlCol="0">
            <a:spAutoFit/>
          </a:bodyPr>
          <a:lstStyle/>
          <a:p>
            <a:pPr algn="ctr"/>
            <a:r>
              <a:rPr lang="en-US" sz="3200" b="1" u="sng" dirty="0">
                <a:latin typeface="Arial" pitchFamily="34" charset="0"/>
                <a:cs typeface="Arial" pitchFamily="34" charset="0"/>
              </a:rPr>
              <a:t>Host-controlled restriction</a:t>
            </a:r>
          </a:p>
          <a:p>
            <a:pPr algn="ctr"/>
            <a:r>
              <a:rPr lang="en-US" sz="3200" b="1" u="sng" dirty="0">
                <a:latin typeface="Arial" pitchFamily="34" charset="0"/>
                <a:cs typeface="Arial" pitchFamily="34" charset="0"/>
              </a:rPr>
              <a:t>and modification</a:t>
            </a:r>
          </a:p>
          <a:p>
            <a:pPr algn="ctr"/>
            <a:endParaRPr lang="en-US" sz="3200" u="sng" dirty="0">
              <a:latin typeface="Arial" pitchFamily="34" charset="0"/>
              <a:cs typeface="Arial" pitchFamily="34" charset="0"/>
            </a:endParaRPr>
          </a:p>
        </p:txBody>
      </p:sp>
      <p:sp>
        <p:nvSpPr>
          <p:cNvPr id="6" name="TextBox 5"/>
          <p:cNvSpPr txBox="1"/>
          <p:nvPr/>
        </p:nvSpPr>
        <p:spPr>
          <a:xfrm>
            <a:off x="304800" y="1295400"/>
            <a:ext cx="8686800" cy="1015663"/>
          </a:xfrm>
          <a:prstGeom prst="rect">
            <a:avLst/>
          </a:prstGeom>
          <a:noFill/>
        </p:spPr>
        <p:txBody>
          <a:bodyPr wrap="square" rtlCol="0">
            <a:spAutoFit/>
          </a:bodyPr>
          <a:lstStyle/>
          <a:p>
            <a:pPr algn="just"/>
            <a:r>
              <a:rPr lang="en-US" sz="2000" b="1" dirty="0" smtClean="0">
                <a:solidFill>
                  <a:srgbClr val="FF0000"/>
                </a:solidFill>
                <a:latin typeface="Arial" pitchFamily="34" charset="0"/>
                <a:cs typeface="Arial" pitchFamily="34" charset="0"/>
              </a:rPr>
              <a:t>The restriction modification system (RM system) is found in </a:t>
            </a:r>
            <a:r>
              <a:rPr lang="en-US" sz="2000" b="1" dirty="0" smtClean="0">
                <a:solidFill>
                  <a:srgbClr val="FF0000"/>
                </a:solidFill>
                <a:latin typeface="Arial" pitchFamily="34" charset="0"/>
                <a:cs typeface="Arial" pitchFamily="34" charset="0"/>
                <a:hlinkClick r:id="rId2" tooltip="Bacteria"/>
              </a:rPr>
              <a:t>bacteria</a:t>
            </a:r>
            <a:r>
              <a:rPr lang="en-US" sz="2000" b="1" dirty="0" smtClean="0">
                <a:solidFill>
                  <a:srgbClr val="FF0000"/>
                </a:solidFill>
                <a:latin typeface="Arial" pitchFamily="34" charset="0"/>
                <a:cs typeface="Arial" pitchFamily="34" charset="0"/>
              </a:rPr>
              <a:t> and other </a:t>
            </a:r>
            <a:r>
              <a:rPr lang="en-US" sz="2000" b="1" dirty="0" smtClean="0">
                <a:solidFill>
                  <a:srgbClr val="FF0000"/>
                </a:solidFill>
                <a:latin typeface="Arial" pitchFamily="34" charset="0"/>
                <a:cs typeface="Arial" pitchFamily="34" charset="0"/>
                <a:hlinkClick r:id="rId3" tooltip="Prokaryote"/>
              </a:rPr>
              <a:t>prokaryotic</a:t>
            </a:r>
            <a:r>
              <a:rPr lang="en-US" sz="2000" b="1" dirty="0" smtClean="0">
                <a:solidFill>
                  <a:srgbClr val="FF0000"/>
                </a:solidFill>
                <a:latin typeface="Arial" pitchFamily="34" charset="0"/>
                <a:cs typeface="Arial" pitchFamily="34" charset="0"/>
              </a:rPr>
              <a:t> organisms, and provides a defense against foreign </a:t>
            </a:r>
            <a:r>
              <a:rPr lang="en-US" sz="2000" b="1" dirty="0" smtClean="0">
                <a:solidFill>
                  <a:srgbClr val="FF0000"/>
                </a:solidFill>
                <a:latin typeface="Arial" pitchFamily="34" charset="0"/>
                <a:cs typeface="Arial" pitchFamily="34" charset="0"/>
                <a:hlinkClick r:id="rId4" tooltip="DNA"/>
              </a:rPr>
              <a:t>DNA</a:t>
            </a:r>
            <a:r>
              <a:rPr lang="en-US" sz="2000" b="1" dirty="0" smtClean="0">
                <a:solidFill>
                  <a:srgbClr val="FF0000"/>
                </a:solidFill>
                <a:latin typeface="Arial" pitchFamily="34" charset="0"/>
                <a:cs typeface="Arial" pitchFamily="34" charset="0"/>
              </a:rPr>
              <a:t>, such as that borne by </a:t>
            </a:r>
            <a:r>
              <a:rPr lang="en-US" sz="2000" b="1" dirty="0" err="1" smtClean="0">
                <a:solidFill>
                  <a:srgbClr val="FF0000"/>
                </a:solidFill>
                <a:latin typeface="Arial" pitchFamily="34" charset="0"/>
                <a:cs typeface="Arial" pitchFamily="34" charset="0"/>
                <a:hlinkClick r:id="rId5" tooltip="Bacteriophage"/>
              </a:rPr>
              <a:t>bacteriophages</a:t>
            </a:r>
            <a:r>
              <a:rPr lang="en-US" sz="2000" b="1" dirty="0" smtClean="0">
                <a:solidFill>
                  <a:srgbClr val="FF0000"/>
                </a:solidFill>
                <a:latin typeface="Arial" pitchFamily="34" charset="0"/>
                <a:cs typeface="Arial" pitchFamily="34" charset="0"/>
              </a:rPr>
              <a:t>.</a:t>
            </a:r>
            <a:endParaRPr lang="en-US" sz="2000" b="1" dirty="0">
              <a:solidFill>
                <a:srgbClr val="FF0000"/>
              </a:solidFill>
              <a:latin typeface="Arial" pitchFamily="34" charset="0"/>
              <a:cs typeface="Arial" pitchFamily="34" charset="0"/>
            </a:endParaRPr>
          </a:p>
        </p:txBody>
      </p:sp>
      <p:sp>
        <p:nvSpPr>
          <p:cNvPr id="7" name="TextBox 6"/>
          <p:cNvSpPr txBox="1"/>
          <p:nvPr/>
        </p:nvSpPr>
        <p:spPr>
          <a:xfrm>
            <a:off x="381000" y="2514600"/>
            <a:ext cx="8610600" cy="1938992"/>
          </a:xfrm>
          <a:prstGeom prst="rect">
            <a:avLst/>
          </a:prstGeom>
          <a:noFill/>
        </p:spPr>
        <p:txBody>
          <a:bodyPr wrap="square" rtlCol="0">
            <a:spAutoFit/>
          </a:bodyPr>
          <a:lstStyle/>
          <a:p>
            <a:pPr algn="just"/>
            <a:r>
              <a:rPr lang="en-US" sz="2000" b="1" dirty="0" smtClean="0">
                <a:solidFill>
                  <a:srgbClr val="00B050"/>
                </a:solidFill>
                <a:latin typeface="Arial" pitchFamily="34" charset="0"/>
                <a:cs typeface="Arial" pitchFamily="34" charset="0"/>
              </a:rPr>
              <a:t>Bacteria have </a:t>
            </a:r>
            <a:r>
              <a:rPr lang="en-US" sz="2000" b="1" dirty="0" smtClean="0">
                <a:solidFill>
                  <a:srgbClr val="00B050"/>
                </a:solidFill>
                <a:latin typeface="Arial" pitchFamily="34" charset="0"/>
                <a:cs typeface="Arial" pitchFamily="34" charset="0"/>
                <a:hlinkClick r:id="rId6" tooltip="Restriction enzyme"/>
              </a:rPr>
              <a:t>restriction enzymes</a:t>
            </a:r>
            <a:r>
              <a:rPr lang="en-US" sz="2000" b="1" dirty="0" smtClean="0">
                <a:solidFill>
                  <a:srgbClr val="00B050"/>
                </a:solidFill>
                <a:latin typeface="Arial" pitchFamily="34" charset="0"/>
                <a:cs typeface="Arial" pitchFamily="34" charset="0"/>
              </a:rPr>
              <a:t>, also called </a:t>
            </a:r>
            <a:r>
              <a:rPr lang="en-US" sz="2000" b="1" dirty="0" smtClean="0">
                <a:solidFill>
                  <a:srgbClr val="00B050"/>
                </a:solidFill>
                <a:latin typeface="Arial" pitchFamily="34" charset="0"/>
                <a:cs typeface="Arial" pitchFamily="34" charset="0"/>
                <a:hlinkClick r:id="rId7" tooltip="Restriction endonuclease"/>
              </a:rPr>
              <a:t>restriction </a:t>
            </a:r>
            <a:r>
              <a:rPr lang="en-US" sz="2000" b="1" dirty="0" err="1" smtClean="0">
                <a:solidFill>
                  <a:srgbClr val="00B050"/>
                </a:solidFill>
                <a:latin typeface="Arial" pitchFamily="34" charset="0"/>
                <a:cs typeface="Arial" pitchFamily="34" charset="0"/>
                <a:hlinkClick r:id="rId7" tooltip="Restriction endonuclease"/>
              </a:rPr>
              <a:t>endonucleases</a:t>
            </a:r>
            <a:r>
              <a:rPr lang="en-US" sz="2000" b="1" dirty="0" smtClean="0">
                <a:solidFill>
                  <a:srgbClr val="00B050"/>
                </a:solidFill>
                <a:latin typeface="Arial" pitchFamily="34" charset="0"/>
                <a:cs typeface="Arial" pitchFamily="34" charset="0"/>
              </a:rPr>
              <a:t>, which cleave double stranded </a:t>
            </a:r>
            <a:r>
              <a:rPr lang="en-US" sz="2000" b="1" dirty="0" smtClean="0">
                <a:solidFill>
                  <a:srgbClr val="00B050"/>
                </a:solidFill>
                <a:latin typeface="Arial" pitchFamily="34" charset="0"/>
                <a:cs typeface="Arial" pitchFamily="34" charset="0"/>
                <a:hlinkClick r:id="rId4" tooltip="DNA"/>
              </a:rPr>
              <a:t>DNA</a:t>
            </a:r>
            <a:r>
              <a:rPr lang="en-US" sz="2000" b="1" dirty="0" smtClean="0">
                <a:solidFill>
                  <a:srgbClr val="00B050"/>
                </a:solidFill>
                <a:latin typeface="Arial" pitchFamily="34" charset="0"/>
                <a:cs typeface="Arial" pitchFamily="34" charset="0"/>
              </a:rPr>
              <a:t> at specific points into fragments, which are then degraded further by other nucleases. This prevents infection by effectively destroying the foreign </a:t>
            </a:r>
            <a:r>
              <a:rPr lang="en-US" sz="2000" b="1" dirty="0" smtClean="0">
                <a:solidFill>
                  <a:srgbClr val="00B050"/>
                </a:solidFill>
                <a:latin typeface="Arial" pitchFamily="34" charset="0"/>
                <a:cs typeface="Arial" pitchFamily="34" charset="0"/>
                <a:hlinkClick r:id="rId4" tooltip="DNA"/>
              </a:rPr>
              <a:t>DNA</a:t>
            </a:r>
            <a:r>
              <a:rPr lang="en-US" sz="2000" b="1" dirty="0" smtClean="0">
                <a:solidFill>
                  <a:srgbClr val="00B050"/>
                </a:solidFill>
                <a:latin typeface="Arial" pitchFamily="34" charset="0"/>
                <a:cs typeface="Arial" pitchFamily="34" charset="0"/>
              </a:rPr>
              <a:t> introduced by an infectious agent (such as a </a:t>
            </a:r>
            <a:r>
              <a:rPr lang="en-US" sz="2000" b="1" u="sng" dirty="0" err="1" smtClean="0">
                <a:solidFill>
                  <a:srgbClr val="00B050"/>
                </a:solidFill>
                <a:latin typeface="Arial" pitchFamily="34" charset="0"/>
                <a:cs typeface="Arial" pitchFamily="34" charset="0"/>
                <a:hlinkClick r:id="rId5"/>
              </a:rPr>
              <a:t>bacteriophage</a:t>
            </a:r>
            <a:r>
              <a:rPr lang="en-US" sz="2000" b="1" dirty="0" smtClean="0">
                <a:solidFill>
                  <a:srgbClr val="00B050"/>
                </a:solidFill>
                <a:latin typeface="Arial" pitchFamily="34" charset="0"/>
                <a:cs typeface="Arial" pitchFamily="34" charset="0"/>
              </a:rPr>
              <a:t>).</a:t>
            </a:r>
            <a:endParaRPr lang="en-US" sz="2000" b="1" dirty="0">
              <a:solidFill>
                <a:srgbClr val="00B050"/>
              </a:solidFill>
              <a:latin typeface="Arial" pitchFamily="34" charset="0"/>
              <a:cs typeface="Arial" pitchFamily="34" charset="0"/>
            </a:endParaRPr>
          </a:p>
        </p:txBody>
      </p:sp>
      <p:sp>
        <p:nvSpPr>
          <p:cNvPr id="8" name="TextBox 7"/>
          <p:cNvSpPr txBox="1"/>
          <p:nvPr/>
        </p:nvSpPr>
        <p:spPr>
          <a:xfrm>
            <a:off x="304800" y="4618672"/>
            <a:ext cx="8763000" cy="1938992"/>
          </a:xfrm>
          <a:prstGeom prst="rect">
            <a:avLst/>
          </a:prstGeom>
          <a:noFill/>
        </p:spPr>
        <p:txBody>
          <a:bodyPr wrap="square" rtlCol="0">
            <a:spAutoFit/>
          </a:bodyPr>
          <a:lstStyle/>
          <a:p>
            <a:pPr algn="just"/>
            <a:r>
              <a:rPr lang="en-US" sz="2000" b="1" dirty="0" smtClean="0">
                <a:latin typeface="Arial" pitchFamily="34" charset="0"/>
                <a:cs typeface="Arial" pitchFamily="34" charset="0"/>
              </a:rPr>
              <a:t>As the sequences recognized by the restriction enzymes are very short, the bacterium itself will almost certainly contain some within its genome. In order to prevent destruction of its own DNA by the restriction enzymes, </a:t>
            </a:r>
            <a:r>
              <a:rPr lang="en-US" sz="2000" b="1" dirty="0" smtClean="0">
                <a:latin typeface="Arial" pitchFamily="34" charset="0"/>
                <a:cs typeface="Arial" pitchFamily="34" charset="0"/>
                <a:hlinkClick r:id="rId8" tooltip="Methyl"/>
              </a:rPr>
              <a:t>methyl</a:t>
            </a:r>
            <a:r>
              <a:rPr lang="en-US" sz="2000" b="1" dirty="0" smtClean="0">
                <a:latin typeface="Arial" pitchFamily="34" charset="0"/>
                <a:cs typeface="Arial" pitchFamily="34" charset="0"/>
              </a:rPr>
              <a:t> groups are added. These modifications must not interfere with the DNA base-pairing, and therefore, usually only a few specific bases are modified on each strand.</a:t>
            </a:r>
            <a:endParaRPr lang="en-US" sz="20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716340"/>
            <a:ext cx="8686800" cy="1569660"/>
          </a:xfrm>
          <a:prstGeom prst="rect">
            <a:avLst/>
          </a:prstGeom>
          <a:noFill/>
        </p:spPr>
        <p:txBody>
          <a:bodyPr wrap="square" rtlCol="0">
            <a:spAutoFit/>
          </a:bodyPr>
          <a:lstStyle/>
          <a:p>
            <a:pPr algn="just"/>
            <a:r>
              <a:rPr lang="en-US" sz="2400" b="1" dirty="0" err="1" smtClean="0">
                <a:solidFill>
                  <a:srgbClr val="660066"/>
                </a:solidFill>
                <a:latin typeface="Arial" pitchFamily="34" charset="0"/>
                <a:cs typeface="Arial" pitchFamily="34" charset="0"/>
              </a:rPr>
              <a:t>Endonucleases</a:t>
            </a:r>
            <a:r>
              <a:rPr lang="en-US" sz="2400" b="1" dirty="0" smtClean="0">
                <a:solidFill>
                  <a:srgbClr val="660066"/>
                </a:solidFill>
                <a:latin typeface="Arial" pitchFamily="34" charset="0"/>
                <a:cs typeface="Arial" pitchFamily="34" charset="0"/>
              </a:rPr>
              <a:t> cleave internal/non-terminal </a:t>
            </a:r>
            <a:r>
              <a:rPr lang="en-US" sz="2400" b="1" dirty="0" err="1" smtClean="0">
                <a:solidFill>
                  <a:srgbClr val="660066"/>
                </a:solidFill>
                <a:latin typeface="Arial" pitchFamily="34" charset="0"/>
                <a:cs typeface="Arial" pitchFamily="34" charset="0"/>
              </a:rPr>
              <a:t>phosphodiester</a:t>
            </a:r>
            <a:r>
              <a:rPr lang="en-US" sz="2400" b="1" dirty="0" smtClean="0">
                <a:solidFill>
                  <a:srgbClr val="660066"/>
                </a:solidFill>
                <a:latin typeface="Arial" pitchFamily="34" charset="0"/>
                <a:cs typeface="Arial" pitchFamily="34" charset="0"/>
              </a:rPr>
              <a:t> bonds. They do so only after recognizing specific sequences in DNA which are usually 4-6 base pairs long, and often </a:t>
            </a:r>
            <a:r>
              <a:rPr lang="en-US" sz="2400" b="1" dirty="0" err="1" smtClean="0">
                <a:solidFill>
                  <a:srgbClr val="660066"/>
                </a:solidFill>
                <a:latin typeface="Arial" pitchFamily="34" charset="0"/>
                <a:cs typeface="Arial" pitchFamily="34" charset="0"/>
                <a:hlinkClick r:id="rId2" tooltip="Palindrome"/>
              </a:rPr>
              <a:t>palindromic</a:t>
            </a:r>
            <a:r>
              <a:rPr lang="en-US" sz="2400" b="1" dirty="0" smtClean="0">
                <a:solidFill>
                  <a:srgbClr val="660066"/>
                </a:solidFill>
                <a:latin typeface="Arial" pitchFamily="34" charset="0"/>
                <a:cs typeface="Arial" pitchFamily="34" charset="0"/>
              </a:rPr>
              <a:t>.</a:t>
            </a:r>
            <a:endParaRPr lang="en-US" sz="2400" b="1" dirty="0">
              <a:solidFill>
                <a:srgbClr val="660066"/>
              </a:solidFill>
              <a:latin typeface="Arial" pitchFamily="34" charset="0"/>
              <a:cs typeface="Arial" pitchFamily="34" charset="0"/>
            </a:endParaRPr>
          </a:p>
        </p:txBody>
      </p:sp>
      <p:sp>
        <p:nvSpPr>
          <p:cNvPr id="3" name="TextBox 2"/>
          <p:cNvSpPr txBox="1"/>
          <p:nvPr/>
        </p:nvSpPr>
        <p:spPr>
          <a:xfrm>
            <a:off x="457200" y="2819400"/>
            <a:ext cx="8229600" cy="2677656"/>
          </a:xfrm>
          <a:prstGeom prst="rect">
            <a:avLst/>
          </a:prstGeom>
          <a:noFill/>
        </p:spPr>
        <p:txBody>
          <a:bodyPr wrap="square" rtlCol="0">
            <a:spAutoFit/>
          </a:bodyPr>
          <a:lstStyle/>
          <a:p>
            <a:pPr algn="just"/>
            <a:r>
              <a:rPr lang="en-US" sz="2400" b="1" dirty="0" smtClean="0">
                <a:solidFill>
                  <a:srgbClr val="FF0000"/>
                </a:solidFill>
              </a:rPr>
              <a:t>A palindrome is a word, </a:t>
            </a:r>
            <a:r>
              <a:rPr lang="en-US" sz="2400" b="1" dirty="0" smtClean="0">
                <a:solidFill>
                  <a:srgbClr val="FF0000"/>
                </a:solidFill>
                <a:hlinkClick r:id="rId3" tooltip="Palindromic number"/>
              </a:rPr>
              <a:t>number</a:t>
            </a:r>
            <a:r>
              <a:rPr lang="en-US" sz="2400" b="1" dirty="0" smtClean="0">
                <a:solidFill>
                  <a:srgbClr val="FF0000"/>
                </a:solidFill>
              </a:rPr>
              <a:t>, phrase, or other sequence of </a:t>
            </a:r>
            <a:r>
              <a:rPr lang="en-US" sz="2400" b="1" dirty="0" smtClean="0">
                <a:solidFill>
                  <a:srgbClr val="FF0000"/>
                </a:solidFill>
                <a:hlinkClick r:id="rId4" tooltip="Character (symbol)"/>
              </a:rPr>
              <a:t>characters</a:t>
            </a:r>
            <a:r>
              <a:rPr lang="en-US" sz="2400" b="1" dirty="0" smtClean="0">
                <a:solidFill>
                  <a:srgbClr val="FF0000"/>
                </a:solidFill>
              </a:rPr>
              <a:t> which reads the same backward as forward, such as </a:t>
            </a:r>
            <a:r>
              <a:rPr lang="en-US" sz="2400" b="1" i="1" dirty="0" smtClean="0">
                <a:solidFill>
                  <a:srgbClr val="FF0000"/>
                </a:solidFill>
              </a:rPr>
              <a:t>madam.</a:t>
            </a:r>
          </a:p>
          <a:p>
            <a:pPr algn="just"/>
            <a:endParaRPr lang="en-US" sz="2400" b="1" i="1" dirty="0" smtClean="0">
              <a:solidFill>
                <a:srgbClr val="FF0000"/>
              </a:solidFill>
            </a:endParaRPr>
          </a:p>
          <a:p>
            <a:pPr algn="just"/>
            <a:r>
              <a:rPr lang="en-US" sz="2400" b="1" dirty="0" smtClean="0">
                <a:solidFill>
                  <a:srgbClr val="FF0000"/>
                </a:solidFill>
              </a:rPr>
              <a:t>For example, the sequence ACCTAGGT is </a:t>
            </a:r>
            <a:r>
              <a:rPr lang="en-US" sz="2400" b="1" dirty="0" err="1" smtClean="0">
                <a:solidFill>
                  <a:srgbClr val="FF0000"/>
                </a:solidFill>
              </a:rPr>
              <a:t>palindromic</a:t>
            </a:r>
            <a:r>
              <a:rPr lang="en-US" sz="2400" b="1" dirty="0" smtClean="0">
                <a:solidFill>
                  <a:srgbClr val="FF0000"/>
                </a:solidFill>
              </a:rPr>
              <a:t> because its complement is TGGATCCA, which is equal to the original sequence in reverse complement.  </a:t>
            </a:r>
            <a:endParaRPr lang="en-US" sz="2400" b="1"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28600"/>
            <a:ext cx="7924800" cy="2062103"/>
          </a:xfrm>
          <a:prstGeom prst="rect">
            <a:avLst/>
          </a:prstGeom>
        </p:spPr>
        <p:txBody>
          <a:bodyPr wrap="square">
            <a:spAutoFit/>
          </a:bodyPr>
          <a:lstStyle/>
          <a:p>
            <a:r>
              <a:rPr lang="en-US" sz="3200" b="1" dirty="0" smtClean="0">
                <a:solidFill>
                  <a:srgbClr val="002060"/>
                </a:solidFill>
              </a:rPr>
              <a:t>Restriction sites, or restriction recognition sites, are located on a DNA molecule containing specific sequences of nucleotides, which are recognized by restriction enzymes. </a:t>
            </a:r>
            <a:endParaRPr lang="en-US" sz="3200" b="1" dirty="0">
              <a:solidFill>
                <a:srgbClr val="002060"/>
              </a:solidFill>
            </a:endParaRPr>
          </a:p>
        </p:txBody>
      </p:sp>
      <p:pic>
        <p:nvPicPr>
          <p:cNvPr id="1026" name="Picture 2" descr="Restriction enzymes — Science Learning Hub"/>
          <p:cNvPicPr>
            <a:picLocks noChangeAspect="1" noChangeArrowheads="1"/>
          </p:cNvPicPr>
          <p:nvPr/>
        </p:nvPicPr>
        <p:blipFill>
          <a:blip r:embed="rId2"/>
          <a:srcRect l="4762"/>
          <a:stretch>
            <a:fillRect/>
          </a:stretch>
        </p:blipFill>
        <p:spPr bwMode="auto">
          <a:xfrm>
            <a:off x="685800" y="2514601"/>
            <a:ext cx="4128000" cy="3276600"/>
          </a:xfrm>
          <a:prstGeom prst="rect">
            <a:avLst/>
          </a:prstGeom>
          <a:noFill/>
        </p:spPr>
      </p:pic>
      <p:sp>
        <p:nvSpPr>
          <p:cNvPr id="1028" name="AutoShape 4" descr="Restriction Enzyme (Restriction Endonucleas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Learn About Restriction Endonucleases In Dna Cloning | Chegg.co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32" name="Picture 8" descr="Restriction Enzyme Analysis: How to Make the Cut"/>
          <p:cNvPicPr>
            <a:picLocks noChangeAspect="1" noChangeArrowheads="1"/>
          </p:cNvPicPr>
          <p:nvPr/>
        </p:nvPicPr>
        <p:blipFill>
          <a:blip r:embed="rId3" cstate="print"/>
          <a:srcRect/>
          <a:stretch>
            <a:fillRect/>
          </a:stretch>
        </p:blipFill>
        <p:spPr bwMode="auto">
          <a:xfrm>
            <a:off x="5334000" y="2971800"/>
            <a:ext cx="3505200" cy="232511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8077200" cy="3108543"/>
          </a:xfrm>
          <a:prstGeom prst="rect">
            <a:avLst/>
          </a:prstGeom>
        </p:spPr>
        <p:txBody>
          <a:bodyPr wrap="square">
            <a:spAutoFit/>
          </a:bodyPr>
          <a:lstStyle/>
          <a:p>
            <a:r>
              <a:rPr lang="en-US" sz="2800" b="1" dirty="0" smtClean="0">
                <a:solidFill>
                  <a:srgbClr val="C00000"/>
                </a:solidFill>
              </a:rPr>
              <a:t>Functionally, </a:t>
            </a:r>
            <a:r>
              <a:rPr lang="en-US" sz="2800" b="1" dirty="0" err="1" smtClean="0">
                <a:solidFill>
                  <a:srgbClr val="C00000"/>
                </a:solidFill>
              </a:rPr>
              <a:t>REases</a:t>
            </a:r>
            <a:r>
              <a:rPr lang="en-US" sz="2800" b="1" dirty="0" smtClean="0">
                <a:solidFill>
                  <a:srgbClr val="C00000"/>
                </a:solidFill>
              </a:rPr>
              <a:t> cleave </a:t>
            </a:r>
            <a:r>
              <a:rPr lang="en-US" sz="2800" b="1" dirty="0" err="1" smtClean="0">
                <a:solidFill>
                  <a:srgbClr val="C00000"/>
                </a:solidFill>
              </a:rPr>
              <a:t>endonucleolytically</a:t>
            </a:r>
            <a:r>
              <a:rPr lang="en-US" sz="2800" b="1" dirty="0" smtClean="0">
                <a:solidFill>
                  <a:srgbClr val="C00000"/>
                </a:solidFill>
              </a:rPr>
              <a:t> at </a:t>
            </a:r>
            <a:r>
              <a:rPr lang="en-US" sz="2800" b="1" dirty="0" err="1" smtClean="0">
                <a:solidFill>
                  <a:srgbClr val="C00000"/>
                </a:solidFill>
              </a:rPr>
              <a:t>phosphodiester</a:t>
            </a:r>
            <a:r>
              <a:rPr lang="en-US" sz="2800" b="1" dirty="0" smtClean="0">
                <a:solidFill>
                  <a:srgbClr val="C00000"/>
                </a:solidFill>
              </a:rPr>
              <a:t> bonds, generating 5′ or 3′ overhangs </a:t>
            </a:r>
          </a:p>
          <a:p>
            <a:r>
              <a:rPr lang="en-US" sz="2800" b="1" dirty="0" smtClean="0">
                <a:solidFill>
                  <a:srgbClr val="C00000"/>
                </a:solidFill>
              </a:rPr>
              <a:t>or blunt ends. </a:t>
            </a:r>
          </a:p>
          <a:p>
            <a:endParaRPr lang="en-US" sz="2800" b="1" dirty="0" smtClean="0">
              <a:solidFill>
                <a:srgbClr val="C00000"/>
              </a:solidFill>
            </a:endParaRPr>
          </a:p>
          <a:p>
            <a:r>
              <a:rPr lang="en-US" sz="2800" b="1" dirty="0" err="1" smtClean="0">
                <a:solidFill>
                  <a:srgbClr val="C00000"/>
                </a:solidFill>
              </a:rPr>
              <a:t>MTases</a:t>
            </a:r>
            <a:r>
              <a:rPr lang="en-US" sz="2800" b="1" dirty="0" smtClean="0">
                <a:solidFill>
                  <a:srgbClr val="C00000"/>
                </a:solidFill>
              </a:rPr>
              <a:t> transfer the methyl group from </a:t>
            </a:r>
            <a:r>
              <a:rPr lang="en-US" sz="2800" b="1" i="1" dirty="0" smtClean="0">
                <a:solidFill>
                  <a:srgbClr val="C00000"/>
                </a:solidFill>
              </a:rPr>
              <a:t>S</a:t>
            </a:r>
            <a:r>
              <a:rPr lang="en-US" sz="2800" b="1" dirty="0" smtClean="0">
                <a:solidFill>
                  <a:srgbClr val="C00000"/>
                </a:solidFill>
              </a:rPr>
              <a:t>-</a:t>
            </a:r>
            <a:r>
              <a:rPr lang="en-US" sz="2800" b="1" dirty="0" err="1" smtClean="0">
                <a:solidFill>
                  <a:srgbClr val="C00000"/>
                </a:solidFill>
              </a:rPr>
              <a:t>adenosyl</a:t>
            </a:r>
            <a:r>
              <a:rPr lang="en-US" sz="2800" b="1" dirty="0" smtClean="0">
                <a:solidFill>
                  <a:srgbClr val="C00000"/>
                </a:solidFill>
              </a:rPr>
              <a:t> </a:t>
            </a:r>
            <a:r>
              <a:rPr lang="en-US" sz="2800" b="1" dirty="0" err="1" smtClean="0">
                <a:solidFill>
                  <a:srgbClr val="C00000"/>
                </a:solidFill>
              </a:rPr>
              <a:t>methionine</a:t>
            </a:r>
            <a:r>
              <a:rPr lang="en-US" sz="2800" b="1" dirty="0" smtClean="0">
                <a:solidFill>
                  <a:srgbClr val="C00000"/>
                </a:solidFill>
              </a:rPr>
              <a:t> to the C-5 carbon or the N</a:t>
            </a:r>
            <a:r>
              <a:rPr lang="en-US" sz="2800" b="1" baseline="30000" dirty="0" smtClean="0">
                <a:solidFill>
                  <a:srgbClr val="C00000"/>
                </a:solidFill>
              </a:rPr>
              <a:t>4</a:t>
            </a:r>
            <a:r>
              <a:rPr lang="en-US" sz="2800" b="1" dirty="0" smtClean="0">
                <a:solidFill>
                  <a:srgbClr val="C00000"/>
                </a:solidFill>
              </a:rPr>
              <a:t> amino group of cytosine or to the N</a:t>
            </a:r>
            <a:r>
              <a:rPr lang="en-US" sz="2800" b="1" baseline="30000" dirty="0" smtClean="0">
                <a:solidFill>
                  <a:srgbClr val="C00000"/>
                </a:solidFill>
              </a:rPr>
              <a:t>6</a:t>
            </a:r>
            <a:r>
              <a:rPr lang="en-US" sz="2800" b="1" dirty="0" smtClean="0">
                <a:solidFill>
                  <a:srgbClr val="C00000"/>
                </a:solidFill>
              </a:rPr>
              <a:t> amino group of adenine</a:t>
            </a:r>
            <a:endParaRPr lang="en-US" sz="2800" b="1" dirty="0">
              <a:solidFill>
                <a:srgbClr val="C00000"/>
              </a:solidFill>
            </a:endParaRPr>
          </a:p>
        </p:txBody>
      </p:sp>
      <p:sp>
        <p:nvSpPr>
          <p:cNvPr id="3" name="Rectangle 2"/>
          <p:cNvSpPr/>
          <p:nvPr/>
        </p:nvSpPr>
        <p:spPr>
          <a:xfrm>
            <a:off x="914400" y="3962400"/>
            <a:ext cx="3124200" cy="1077218"/>
          </a:xfrm>
          <a:prstGeom prst="rect">
            <a:avLst/>
          </a:prstGeom>
        </p:spPr>
        <p:txBody>
          <a:bodyPr wrap="square">
            <a:spAutoFit/>
          </a:bodyPr>
          <a:lstStyle/>
          <a:p>
            <a:r>
              <a:rPr lang="en-US" sz="3200" b="1" dirty="0" smtClean="0">
                <a:solidFill>
                  <a:srgbClr val="660066"/>
                </a:solidFill>
              </a:rPr>
              <a:t>5′-G/AA* T </a:t>
            </a:r>
            <a:r>
              <a:rPr lang="en-US" sz="3200" b="1" dirty="0" err="1" smtClean="0">
                <a:solidFill>
                  <a:srgbClr val="660066"/>
                </a:solidFill>
              </a:rPr>
              <a:t>T</a:t>
            </a:r>
            <a:r>
              <a:rPr lang="en-US" sz="3200" b="1" dirty="0" smtClean="0">
                <a:solidFill>
                  <a:srgbClr val="660066"/>
                </a:solidFill>
              </a:rPr>
              <a:t> C-3′</a:t>
            </a:r>
          </a:p>
          <a:p>
            <a:r>
              <a:rPr lang="en-US" sz="3200" b="1" dirty="0" smtClean="0">
                <a:solidFill>
                  <a:srgbClr val="660066"/>
                </a:solidFill>
              </a:rPr>
              <a:t>3′-C TT A*A/G-5′</a:t>
            </a:r>
          </a:p>
        </p:txBody>
      </p:sp>
      <p:sp>
        <p:nvSpPr>
          <p:cNvPr id="4" name="Rectangle 3"/>
          <p:cNvSpPr/>
          <p:nvPr/>
        </p:nvSpPr>
        <p:spPr>
          <a:xfrm>
            <a:off x="228600" y="5200471"/>
            <a:ext cx="6096000" cy="1200329"/>
          </a:xfrm>
          <a:prstGeom prst="rect">
            <a:avLst/>
          </a:prstGeom>
        </p:spPr>
        <p:txBody>
          <a:bodyPr wrap="square">
            <a:spAutoFit/>
          </a:bodyPr>
          <a:lstStyle/>
          <a:p>
            <a:r>
              <a:rPr lang="en-US" b="1" dirty="0" smtClean="0">
                <a:solidFill>
                  <a:srgbClr val="00B050"/>
                </a:solidFill>
                <a:latin typeface="Arial" pitchFamily="34" charset="0"/>
                <a:cs typeface="Arial" pitchFamily="34" charset="0"/>
              </a:rPr>
              <a:t>The position at which the restricting enzyme cuts is</a:t>
            </a:r>
          </a:p>
          <a:p>
            <a:r>
              <a:rPr lang="en-US" b="1" dirty="0" smtClean="0">
                <a:solidFill>
                  <a:srgbClr val="00B050"/>
                </a:solidFill>
                <a:latin typeface="Arial" pitchFamily="34" charset="0"/>
                <a:cs typeface="Arial" pitchFamily="34" charset="0"/>
              </a:rPr>
              <a:t>usually shown by the symbol ‘/’ and the nucleotides</a:t>
            </a:r>
          </a:p>
          <a:p>
            <a:r>
              <a:rPr lang="en-US" b="1" dirty="0" err="1" smtClean="0">
                <a:solidFill>
                  <a:srgbClr val="00B050"/>
                </a:solidFill>
                <a:latin typeface="Arial" pitchFamily="34" charset="0"/>
                <a:cs typeface="Arial" pitchFamily="34" charset="0"/>
              </a:rPr>
              <a:t>methylated</a:t>
            </a:r>
            <a:r>
              <a:rPr lang="en-US" b="1" dirty="0" smtClean="0">
                <a:solidFill>
                  <a:srgbClr val="00B050"/>
                </a:solidFill>
                <a:latin typeface="Arial" pitchFamily="34" charset="0"/>
                <a:cs typeface="Arial" pitchFamily="34" charset="0"/>
              </a:rPr>
              <a:t> by the modification enzyme are usually</a:t>
            </a:r>
          </a:p>
          <a:p>
            <a:r>
              <a:rPr lang="en-US" b="1" dirty="0" smtClean="0">
                <a:solidFill>
                  <a:srgbClr val="00B050"/>
                </a:solidFill>
                <a:latin typeface="Arial" pitchFamily="34" charset="0"/>
                <a:cs typeface="Arial" pitchFamily="34" charset="0"/>
              </a:rPr>
              <a:t>marked with an asterisk.</a:t>
            </a:r>
          </a:p>
        </p:txBody>
      </p:sp>
      <p:pic>
        <p:nvPicPr>
          <p:cNvPr id="5" name="Picture 8" descr="https://ars.els-cdn.com/content/image/3-s2.0-B9780128032398000247-f24-02-9780128032398.jpg"/>
          <p:cNvPicPr>
            <a:picLocks noChangeAspect="1" noChangeArrowheads="1"/>
          </p:cNvPicPr>
          <p:nvPr/>
        </p:nvPicPr>
        <p:blipFill>
          <a:blip r:embed="rId2"/>
          <a:srcRect l="1724" t="49655" r="1724" b="26923"/>
          <a:stretch>
            <a:fillRect/>
          </a:stretch>
        </p:blipFill>
        <p:spPr bwMode="auto">
          <a:xfrm>
            <a:off x="4953000" y="3657601"/>
            <a:ext cx="3733800" cy="14478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estriction-modification (R-M) systems as defense mechanisms. R-M systems recognize the methylation status of incoming foreign DNA, e.g., phage genomes. Methylated sequences are recognized as self, while recognition sequences on the incoming DNA lacking methylation are recognized as nonself and are cleaved by the restriction endonuclease (REase). The methylation status at the genomic recognition sites is maintained by the cognate methyltransferase (MTase) of the R-M system. "/>
          <p:cNvPicPr>
            <a:picLocks noChangeAspect="1" noChangeArrowheads="1"/>
          </p:cNvPicPr>
          <p:nvPr/>
        </p:nvPicPr>
        <p:blipFill>
          <a:blip r:embed="rId2"/>
          <a:srcRect/>
          <a:stretch>
            <a:fillRect/>
          </a:stretch>
        </p:blipFill>
        <p:spPr bwMode="auto">
          <a:xfrm>
            <a:off x="1600200" y="1219200"/>
            <a:ext cx="5943600" cy="3638551"/>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685800"/>
            <a:ext cx="8610600" cy="5632311"/>
          </a:xfrm>
          <a:prstGeom prst="rect">
            <a:avLst/>
          </a:prstGeom>
        </p:spPr>
        <p:txBody>
          <a:bodyPr wrap="square">
            <a:spAutoFit/>
          </a:bodyPr>
          <a:lstStyle/>
          <a:p>
            <a:pPr algn="just"/>
            <a:r>
              <a:rPr lang="en-US" sz="2400" b="1" dirty="0" smtClean="0">
                <a:solidFill>
                  <a:srgbClr val="C00000"/>
                </a:solidFill>
              </a:rPr>
              <a:t>Restriction-modification (R-M) systems are important components of prokaryotic defense mechanisms against invading genomes.</a:t>
            </a:r>
          </a:p>
          <a:p>
            <a:pPr algn="just"/>
            <a:r>
              <a:rPr lang="en-US" sz="2400" b="1" dirty="0" smtClean="0">
                <a:solidFill>
                  <a:srgbClr val="C00000"/>
                </a:solidFill>
              </a:rPr>
              <a:t> </a:t>
            </a:r>
          </a:p>
          <a:p>
            <a:pPr algn="just"/>
            <a:r>
              <a:rPr lang="en-US" sz="2400" b="1" dirty="0" smtClean="0">
                <a:solidFill>
                  <a:srgbClr val="C00000"/>
                </a:solidFill>
              </a:rPr>
              <a:t>They occur in a wide variety of unicellular organisms, including </a:t>
            </a:r>
            <a:r>
              <a:rPr lang="en-US" sz="2400" b="1" dirty="0" err="1" smtClean="0">
                <a:solidFill>
                  <a:srgbClr val="C00000"/>
                </a:solidFill>
              </a:rPr>
              <a:t>eubacteria</a:t>
            </a:r>
            <a:r>
              <a:rPr lang="en-US" sz="2400" b="1" dirty="0" smtClean="0">
                <a:solidFill>
                  <a:srgbClr val="C00000"/>
                </a:solidFill>
              </a:rPr>
              <a:t> and </a:t>
            </a:r>
            <a:r>
              <a:rPr lang="en-US" sz="2400" b="1" dirty="0" err="1" smtClean="0">
                <a:solidFill>
                  <a:srgbClr val="C00000"/>
                </a:solidFill>
              </a:rPr>
              <a:t>archaea</a:t>
            </a:r>
            <a:r>
              <a:rPr lang="en-US" sz="2400" b="1" dirty="0" smtClean="0">
                <a:solidFill>
                  <a:srgbClr val="C00000"/>
                </a:solidFill>
              </a:rPr>
              <a:t>, and comprise two contrasting enzymatic activities: </a:t>
            </a:r>
          </a:p>
          <a:p>
            <a:pPr algn="just"/>
            <a:r>
              <a:rPr lang="en-US" sz="2400" b="1" dirty="0" smtClean="0">
                <a:solidFill>
                  <a:srgbClr val="00B050"/>
                </a:solidFill>
              </a:rPr>
              <a:t>a restriction </a:t>
            </a:r>
            <a:r>
              <a:rPr lang="en-US" sz="2400" b="1" dirty="0" err="1" smtClean="0">
                <a:solidFill>
                  <a:srgbClr val="00B050"/>
                </a:solidFill>
              </a:rPr>
              <a:t>endonuclease</a:t>
            </a:r>
            <a:r>
              <a:rPr lang="en-US" sz="2400" b="1" dirty="0" smtClean="0">
                <a:solidFill>
                  <a:srgbClr val="00B050"/>
                </a:solidFill>
              </a:rPr>
              <a:t> (</a:t>
            </a:r>
            <a:r>
              <a:rPr lang="en-US" sz="2400" b="1" dirty="0" err="1" smtClean="0">
                <a:solidFill>
                  <a:srgbClr val="00B050"/>
                </a:solidFill>
              </a:rPr>
              <a:t>REase</a:t>
            </a:r>
            <a:r>
              <a:rPr lang="en-US" sz="2400" b="1" dirty="0" smtClean="0">
                <a:solidFill>
                  <a:srgbClr val="00B050"/>
                </a:solidFill>
              </a:rPr>
              <a:t>) and </a:t>
            </a:r>
          </a:p>
          <a:p>
            <a:pPr algn="just"/>
            <a:r>
              <a:rPr lang="en-US" sz="2400" b="1" dirty="0" smtClean="0">
                <a:solidFill>
                  <a:srgbClr val="0070C0"/>
                </a:solidFill>
              </a:rPr>
              <a:t>a </a:t>
            </a:r>
            <a:r>
              <a:rPr lang="en-US" sz="2400" b="1" dirty="0" err="1" smtClean="0">
                <a:solidFill>
                  <a:srgbClr val="0070C0"/>
                </a:solidFill>
              </a:rPr>
              <a:t>methyltransferase</a:t>
            </a:r>
            <a:r>
              <a:rPr lang="en-US" sz="2400" b="1" dirty="0" smtClean="0">
                <a:solidFill>
                  <a:srgbClr val="0070C0"/>
                </a:solidFill>
              </a:rPr>
              <a:t> (</a:t>
            </a:r>
            <a:r>
              <a:rPr lang="en-US" sz="2400" b="1" dirty="0" err="1" smtClean="0">
                <a:solidFill>
                  <a:srgbClr val="0070C0"/>
                </a:solidFill>
              </a:rPr>
              <a:t>MTase</a:t>
            </a:r>
            <a:r>
              <a:rPr lang="en-US" sz="2400" b="1" dirty="0" smtClean="0">
                <a:solidFill>
                  <a:srgbClr val="0070C0"/>
                </a:solidFill>
              </a:rPr>
              <a:t>). </a:t>
            </a:r>
          </a:p>
          <a:p>
            <a:pPr algn="just"/>
            <a:endParaRPr lang="en-US" sz="2400" b="1" dirty="0" smtClean="0">
              <a:solidFill>
                <a:srgbClr val="C00000"/>
              </a:solidFill>
            </a:endParaRPr>
          </a:p>
          <a:p>
            <a:pPr algn="just"/>
            <a:r>
              <a:rPr lang="en-US" sz="2400" b="1" dirty="0" smtClean="0">
                <a:solidFill>
                  <a:srgbClr val="C00000"/>
                </a:solidFill>
              </a:rPr>
              <a:t>The </a:t>
            </a:r>
            <a:r>
              <a:rPr lang="en-US" sz="2400" b="1" dirty="0" err="1" smtClean="0">
                <a:solidFill>
                  <a:srgbClr val="C00000"/>
                </a:solidFill>
              </a:rPr>
              <a:t>REase</a:t>
            </a:r>
            <a:r>
              <a:rPr lang="en-US" sz="2400" b="1" dirty="0" smtClean="0">
                <a:solidFill>
                  <a:srgbClr val="C00000"/>
                </a:solidFill>
              </a:rPr>
              <a:t> recognizes and cleaves foreign DNA sequences at specific sites, while</a:t>
            </a:r>
          </a:p>
          <a:p>
            <a:pPr algn="just"/>
            <a:endParaRPr lang="en-US" sz="2400" b="1" dirty="0" smtClean="0">
              <a:solidFill>
                <a:srgbClr val="C00000"/>
              </a:solidFill>
            </a:endParaRPr>
          </a:p>
          <a:p>
            <a:pPr algn="just"/>
            <a:r>
              <a:rPr lang="en-US" sz="2400" b="1" dirty="0" err="1" smtClean="0">
                <a:solidFill>
                  <a:srgbClr val="C00000"/>
                </a:solidFill>
              </a:rPr>
              <a:t>MTase</a:t>
            </a:r>
            <a:r>
              <a:rPr lang="en-US" sz="2400" b="1" dirty="0" smtClean="0">
                <a:solidFill>
                  <a:srgbClr val="C00000"/>
                </a:solidFill>
              </a:rPr>
              <a:t> activity ensures discrimination between self and </a:t>
            </a:r>
            <a:r>
              <a:rPr lang="en-US" sz="2400" b="1" dirty="0" err="1" smtClean="0">
                <a:solidFill>
                  <a:srgbClr val="C00000"/>
                </a:solidFill>
              </a:rPr>
              <a:t>nonself</a:t>
            </a:r>
            <a:r>
              <a:rPr lang="en-US" sz="2400" b="1" dirty="0" smtClean="0">
                <a:solidFill>
                  <a:srgbClr val="C00000"/>
                </a:solidFill>
              </a:rPr>
              <a:t> DNA, by transferring methyl groups to the same specific DNA sequence within the host's genome </a:t>
            </a:r>
            <a:endParaRPr lang="en-US" sz="2400" b="1" dirty="0">
              <a:solidFill>
                <a:srgbClr val="C0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 y="862548"/>
            <a:ext cx="8610600" cy="5262979"/>
          </a:xfrm>
          <a:prstGeom prst="rect">
            <a:avLst/>
          </a:prstGeom>
          <a:noFill/>
        </p:spPr>
        <p:txBody>
          <a:bodyPr wrap="square" rtlCol="0">
            <a:spAutoFit/>
          </a:bodyPr>
          <a:lstStyle/>
          <a:p>
            <a:pPr algn="just"/>
            <a:r>
              <a:rPr lang="en-US" sz="2400" b="1" dirty="0" smtClean="0"/>
              <a:t>Restriction systems allow bacteria to monitor the origin of incoming DNA and to destroy it if it is recognized as foreign. Restriction </a:t>
            </a:r>
            <a:r>
              <a:rPr lang="en-US" sz="2400" b="1" dirty="0" err="1" smtClean="0"/>
              <a:t>endonucleases</a:t>
            </a:r>
            <a:r>
              <a:rPr lang="en-US" sz="2400" b="1" dirty="0" smtClean="0"/>
              <a:t> recognize specific sequences in the incoming DNA and cleave the DNA into fragments, either at specific sites </a:t>
            </a:r>
            <a:r>
              <a:rPr lang="en-US" sz="2400" b="1" u="sng" dirty="0" smtClean="0">
                <a:solidFill>
                  <a:srgbClr val="FF0000"/>
                </a:solidFill>
              </a:rPr>
              <a:t>(Recognition sequences) </a:t>
            </a:r>
            <a:r>
              <a:rPr lang="en-US" sz="2400" b="1" dirty="0" smtClean="0"/>
              <a:t>or more randomly. </a:t>
            </a:r>
          </a:p>
          <a:p>
            <a:pPr algn="just"/>
            <a:endParaRPr lang="en-US" sz="2400" b="1" dirty="0" smtClean="0"/>
          </a:p>
          <a:p>
            <a:pPr algn="just"/>
            <a:endParaRPr lang="en-US" sz="2400" b="1" dirty="0" smtClean="0"/>
          </a:p>
          <a:p>
            <a:pPr algn="just"/>
            <a:r>
              <a:rPr lang="en-US" sz="2400" b="1" dirty="0" smtClean="0"/>
              <a:t>When the incoming DNA is a </a:t>
            </a:r>
            <a:r>
              <a:rPr lang="en-US" sz="2400" b="1" dirty="0" err="1" smtClean="0"/>
              <a:t>bacteriophage</a:t>
            </a:r>
            <a:r>
              <a:rPr lang="en-US" sz="2400" b="1" dirty="0" smtClean="0"/>
              <a:t> genome, the effect is to reduce the efficiency of plating, i.e. to reduce the number of plaques formed in plating tests. </a:t>
            </a:r>
          </a:p>
          <a:p>
            <a:pPr algn="just"/>
            <a:endParaRPr lang="en-US" sz="2400" b="1" dirty="0" smtClean="0"/>
          </a:p>
          <a:p>
            <a:pPr algn="just"/>
            <a:r>
              <a:rPr lang="en-US" sz="2400" b="1" dirty="0" smtClean="0"/>
              <a:t>The phenomena of restriction and modification were well illustrated and studied by the behavior of phage λ on two </a:t>
            </a:r>
            <a:r>
              <a:rPr lang="en-US" sz="2400" b="1" i="1" dirty="0" smtClean="0"/>
              <a:t>E. coli host strains.</a:t>
            </a:r>
          </a:p>
        </p:txBody>
      </p:sp>
      <p:sp>
        <p:nvSpPr>
          <p:cNvPr id="4" name="TextBox 3"/>
          <p:cNvSpPr txBox="1"/>
          <p:nvPr/>
        </p:nvSpPr>
        <p:spPr>
          <a:xfrm>
            <a:off x="3276600" y="152400"/>
            <a:ext cx="2070182" cy="523220"/>
          </a:xfrm>
          <a:prstGeom prst="rect">
            <a:avLst/>
          </a:prstGeom>
          <a:noFill/>
        </p:spPr>
        <p:txBody>
          <a:bodyPr wrap="none" rtlCol="0">
            <a:spAutoFit/>
          </a:bodyPr>
          <a:lstStyle/>
          <a:p>
            <a:r>
              <a:rPr lang="en-US" sz="2800" b="1" dirty="0" smtClean="0">
                <a:solidFill>
                  <a:srgbClr val="002060"/>
                </a:solidFill>
              </a:rPr>
              <a:t>R-M SYSTEM</a:t>
            </a:r>
            <a:endParaRPr lang="en-US" sz="2800" b="1" dirty="0">
              <a:solidFill>
                <a:srgbClr val="002060"/>
              </a:solidFil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TotalTime>
  <Words>1114</Words>
  <Application>Microsoft Office PowerPoint</Application>
  <PresentationFormat>On-screen Show (4:3)</PresentationFormat>
  <Paragraphs>111</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Alok Pandey</dc:creator>
  <cp:lastModifiedBy>Alok Pandey</cp:lastModifiedBy>
  <cp:revision>45</cp:revision>
  <dcterms:created xsi:type="dcterms:W3CDTF">2022-02-07T09:55:48Z</dcterms:created>
  <dcterms:modified xsi:type="dcterms:W3CDTF">2023-02-14T12:05:34Z</dcterms:modified>
</cp:coreProperties>
</file>