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2FCE-380A-4724-8094-06CC59204644}" type="datetimeFigureOut">
              <a:rPr lang="en-US" smtClean="0"/>
              <a:t>5/19/2023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E341E-9820-4495-8A1E-9F7F81E60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 err="1" smtClean="0">
                <a:solidFill>
                  <a:srgbClr val="002060"/>
                </a:solidFill>
              </a:rPr>
              <a:t>Agrobacterium</a:t>
            </a:r>
            <a:r>
              <a:rPr lang="en-US" sz="2400" b="1" u="sng" dirty="0" smtClean="0">
                <a:solidFill>
                  <a:srgbClr val="002060"/>
                </a:solidFill>
              </a:rPr>
              <a:t> is a Model Plant Pathogen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609600"/>
            <a:ext cx="8686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 smtClean="0"/>
              <a:t>Agrobacterium</a:t>
            </a:r>
            <a:r>
              <a:rPr lang="en-US" i="1" dirty="0" smtClean="0"/>
              <a:t> </a:t>
            </a:r>
            <a:r>
              <a:rPr lang="en-US" i="1" dirty="0" err="1" smtClean="0"/>
              <a:t>tumefaciens</a:t>
            </a:r>
            <a:r>
              <a:rPr lang="en-US" i="1" dirty="0" smtClean="0"/>
              <a:t> is an a-</a:t>
            </a:r>
            <a:r>
              <a:rPr lang="en-US" i="1" dirty="0" err="1" smtClean="0"/>
              <a:t>proteobacterium</a:t>
            </a:r>
            <a:r>
              <a:rPr lang="en-US" i="1" dirty="0" smtClean="0"/>
              <a:t> </a:t>
            </a:r>
            <a:r>
              <a:rPr lang="en-US" dirty="0" smtClean="0"/>
              <a:t>that has been studied intensely for several decades.</a:t>
            </a:r>
          </a:p>
          <a:p>
            <a:endParaRPr lang="en-US" dirty="0" smtClean="0"/>
          </a:p>
          <a:p>
            <a:r>
              <a:rPr lang="en-US" dirty="0" smtClean="0"/>
              <a:t>Initially research focused on how this microbe causes crown gall disease, which results</a:t>
            </a:r>
          </a:p>
          <a:p>
            <a:r>
              <a:rPr lang="en-US" dirty="0" smtClean="0"/>
              <a:t>in the formation of tumor like growths in a wide variety of plants.</a:t>
            </a:r>
          </a:p>
          <a:p>
            <a:endParaRPr lang="en-US" dirty="0" smtClean="0"/>
          </a:p>
          <a:p>
            <a:r>
              <a:rPr lang="en-US" dirty="0" smtClean="0"/>
              <a:t>Within the last 20 years or so, however, </a:t>
            </a:r>
            <a:r>
              <a:rPr lang="en-US" i="1" dirty="0" smtClean="0"/>
              <a:t>A. </a:t>
            </a:r>
            <a:r>
              <a:rPr lang="en-US" i="1" dirty="0" err="1" smtClean="0"/>
              <a:t>tumefaciens</a:t>
            </a:r>
            <a:r>
              <a:rPr lang="en-US" i="1" dirty="0" smtClean="0"/>
              <a:t> has become one of biotechnology’s</a:t>
            </a:r>
          </a:p>
          <a:p>
            <a:r>
              <a:rPr lang="en-US" dirty="0" smtClean="0"/>
              <a:t>most important tools. </a:t>
            </a:r>
          </a:p>
          <a:p>
            <a:endParaRPr lang="en-US" dirty="0" smtClean="0"/>
          </a:p>
          <a:p>
            <a:r>
              <a:rPr lang="en-US" dirty="0" smtClean="0"/>
              <a:t>The molecular genetics by which this pathogen infects its host are the basis for plant genetic engineering.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0690" t="7019" r="5118" b="12565"/>
          <a:stretch>
            <a:fillRect/>
          </a:stretch>
        </p:blipFill>
        <p:spPr bwMode="auto">
          <a:xfrm>
            <a:off x="5181600" y="3657600"/>
            <a:ext cx="375219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4237672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 smtClean="0">
                <a:solidFill>
                  <a:srgbClr val="7030A0"/>
                </a:solidFill>
              </a:rPr>
              <a:t>Agrobacterium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tumefaciens</a:t>
            </a:r>
            <a:r>
              <a:rPr lang="en-US" b="1" dirty="0" smtClean="0">
                <a:solidFill>
                  <a:srgbClr val="7030A0"/>
                </a:solidFill>
              </a:rPr>
              <a:t> is a plant pathogen with the capacity to deliver a segment of </a:t>
            </a:r>
            <a:r>
              <a:rPr lang="en-US" b="1" dirty="0" err="1" smtClean="0">
                <a:solidFill>
                  <a:srgbClr val="7030A0"/>
                </a:solidFill>
              </a:rPr>
              <a:t>oncogenic</a:t>
            </a:r>
            <a:r>
              <a:rPr lang="en-US" b="1" dirty="0" smtClean="0">
                <a:solidFill>
                  <a:srgbClr val="7030A0"/>
                </a:solidFill>
              </a:rPr>
              <a:t> DNA carried on a large plasmid called the tumor-inducing or Ti plasmid to susceptible plant cells.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ars.els-cdn.com/content/image/1-s2.0-S2211124718314530-f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838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 l="13333" t="5272" r="12157" b="18051"/>
          <a:stretch>
            <a:fillRect/>
          </a:stretch>
        </p:blipFill>
        <p:spPr bwMode="auto">
          <a:xfrm>
            <a:off x="647700" y="685800"/>
            <a:ext cx="79629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133600"/>
            <a:ext cx="358521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smtClean="0"/>
              <a:t>Signal Recognition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T-DNA Processing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T-DNA Travelling</a:t>
            </a:r>
          </a:p>
          <a:p>
            <a:pPr marL="342900" indent="-342900">
              <a:buAutoNum type="arabicPeriod"/>
            </a:pPr>
            <a:r>
              <a:rPr lang="en-US" sz="3200" dirty="0" smtClean="0"/>
              <a:t>T-DNA Integration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156857" y="838200"/>
            <a:ext cx="2406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Ti Plasmid 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 rot="16200000" flipH="1">
            <a:off x="3679955" y="4746754"/>
            <a:ext cx="1138297" cy="361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895600" y="5496580"/>
            <a:ext cx="2938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Crown gall disease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ansfer DNA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4343400" cy="328280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3891677"/>
            <a:ext cx="2895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The genes for plant infection and virulence are encoded on an </a:t>
            </a:r>
            <a:r>
              <a:rPr lang="en-US" b="1" i="1" dirty="0" smtClean="0">
                <a:solidFill>
                  <a:srgbClr val="0070C0"/>
                </a:solidFill>
              </a:rPr>
              <a:t>A. </a:t>
            </a:r>
            <a:r>
              <a:rPr lang="en-US" b="1" i="1" dirty="0" err="1" smtClean="0">
                <a:solidFill>
                  <a:srgbClr val="0070C0"/>
                </a:solidFill>
              </a:rPr>
              <a:t>tumefaciens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plasmid called the 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Ti (tumor-inducing) plasmid. 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These genes include 21 </a:t>
            </a:r>
            <a:r>
              <a:rPr lang="en-US" b="1" i="1" dirty="0" err="1" smtClean="0">
                <a:solidFill>
                  <a:srgbClr val="0070C0"/>
                </a:solidFill>
              </a:rPr>
              <a:t>vir</a:t>
            </a:r>
            <a:endParaRPr lang="en-US" b="1" i="1" dirty="0" smtClean="0">
              <a:solidFill>
                <a:srgbClr val="0070C0"/>
              </a:solidFill>
            </a:endParaRP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genes (</a:t>
            </a:r>
            <a:r>
              <a:rPr lang="en-US" b="1" i="1" dirty="0" err="1" smtClean="0">
                <a:solidFill>
                  <a:srgbClr val="0070C0"/>
                </a:solidFill>
              </a:rPr>
              <a:t>vir</a:t>
            </a:r>
            <a:r>
              <a:rPr lang="en-US" b="1" i="1" dirty="0" smtClean="0">
                <a:solidFill>
                  <a:srgbClr val="0070C0"/>
                </a:solidFill>
              </a:rPr>
              <a:t> stands for virulence), found in</a:t>
            </a:r>
          </a:p>
          <a:p>
            <a:pPr algn="just"/>
            <a:r>
              <a:rPr lang="en-US" b="1" dirty="0" smtClean="0">
                <a:solidFill>
                  <a:srgbClr val="0070C0"/>
                </a:solidFill>
              </a:rPr>
              <a:t>six separate </a:t>
            </a:r>
            <a:r>
              <a:rPr lang="en-US" b="1" dirty="0" err="1" smtClean="0">
                <a:solidFill>
                  <a:srgbClr val="0070C0"/>
                </a:solidFill>
              </a:rPr>
              <a:t>operons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2" descr="PDF] The Agrobacterium Ti Plasmids. | Semantic Scholar"/>
          <p:cNvPicPr>
            <a:picLocks noChangeAspect="1" noChangeArrowheads="1"/>
          </p:cNvPicPr>
          <p:nvPr/>
        </p:nvPicPr>
        <p:blipFill>
          <a:blip r:embed="rId3"/>
          <a:srcRect t="25316" r="46942" b="29114"/>
          <a:stretch>
            <a:fillRect/>
          </a:stretch>
        </p:blipFill>
        <p:spPr bwMode="auto">
          <a:xfrm>
            <a:off x="4114800" y="3733800"/>
            <a:ext cx="4572000" cy="2743200"/>
          </a:xfrm>
          <a:prstGeom prst="rect">
            <a:avLst/>
          </a:prstGeom>
          <a:noFill/>
        </p:spPr>
      </p:pic>
      <p:cxnSp>
        <p:nvCxnSpPr>
          <p:cNvPr id="7" name="Elbow Connector 6"/>
          <p:cNvCxnSpPr/>
          <p:nvPr/>
        </p:nvCxnSpPr>
        <p:spPr>
          <a:xfrm>
            <a:off x="1524000" y="3352800"/>
            <a:ext cx="2971800" cy="2286000"/>
          </a:xfrm>
          <a:prstGeom prst="bent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1370806" y="3200400"/>
            <a:ext cx="3048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24400" y="152400"/>
            <a:ext cx="426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Two of </a:t>
            </a:r>
            <a:r>
              <a:rPr lang="en-US" b="1" dirty="0" smtClean="0">
                <a:solidFill>
                  <a:srgbClr val="00B050"/>
                </a:solidFill>
              </a:rPr>
              <a:t>genes</a:t>
            </a:r>
            <a:r>
              <a:rPr lang="en-US" b="1" dirty="0" smtClean="0">
                <a:solidFill>
                  <a:srgbClr val="00B050"/>
                </a:solidFill>
              </a:rPr>
              <a:t>, </a:t>
            </a:r>
            <a:r>
              <a:rPr lang="en-US" b="1" i="1" dirty="0" smtClean="0">
                <a:solidFill>
                  <a:srgbClr val="00B050"/>
                </a:solidFill>
              </a:rPr>
              <a:t>virD1 and virD2, encode proteins that excise </a:t>
            </a:r>
            <a:r>
              <a:rPr lang="en-US" b="1" dirty="0" smtClean="0">
                <a:solidFill>
                  <a:srgbClr val="00B050"/>
                </a:solidFill>
              </a:rPr>
              <a:t>a specific region of the Ti plasmid, called T DNA. After excision, the T DNA fragment is integrated into the host plant’s genome. Once incorporated into a </a:t>
            </a:r>
            <a:r>
              <a:rPr lang="en-US" b="1" dirty="0" smtClean="0">
                <a:solidFill>
                  <a:srgbClr val="00B050"/>
                </a:solidFill>
              </a:rPr>
              <a:t>plant cell’s </a:t>
            </a:r>
            <a:r>
              <a:rPr lang="en-US" b="1" dirty="0" smtClean="0">
                <a:solidFill>
                  <a:srgbClr val="00B050"/>
                </a:solidFill>
              </a:rPr>
              <a:t>genome, T DNA directs the overproduction of </a:t>
            </a:r>
            <a:r>
              <a:rPr lang="en-US" b="1" dirty="0" err="1" smtClean="0">
                <a:solidFill>
                  <a:srgbClr val="00B050"/>
                </a:solidFill>
              </a:rPr>
              <a:t>phytohormones</a:t>
            </a:r>
            <a:r>
              <a:rPr lang="en-US" b="1" dirty="0" smtClean="0">
                <a:solidFill>
                  <a:srgbClr val="00B050"/>
                </a:solidFill>
              </a:rPr>
              <a:t> that cause unregulated growth and reproduction of plant cells, thereby generating a tumor or gall in the plant.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52400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vir</a:t>
            </a:r>
            <a:r>
              <a:rPr lang="en-US" sz="2000" b="1" i="1" dirty="0" smtClean="0">
                <a:solidFill>
                  <a:srgbClr val="C00000"/>
                </a:solidFill>
              </a:rPr>
              <a:t> genes are not expressed when A.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tumefaciens</a:t>
            </a:r>
            <a:r>
              <a:rPr lang="en-US" sz="2000" b="1" i="1" dirty="0" smtClean="0">
                <a:solidFill>
                  <a:srgbClr val="C00000"/>
                </a:solidFill>
              </a:rPr>
              <a:t> is living  </a:t>
            </a:r>
            <a:r>
              <a:rPr lang="en-US" sz="2000" b="1" dirty="0" err="1" smtClean="0">
                <a:solidFill>
                  <a:srgbClr val="C00000"/>
                </a:solidFill>
              </a:rPr>
              <a:t>saprophytically</a:t>
            </a:r>
            <a:r>
              <a:rPr lang="en-US" sz="2000" b="1" dirty="0" smtClean="0">
                <a:solidFill>
                  <a:srgbClr val="C00000"/>
                </a:solidFill>
              </a:rPr>
              <a:t> in the soil. Instead, they are induced by the presence of plant </a:t>
            </a:r>
            <a:r>
              <a:rPr lang="en-US" sz="2000" b="1" dirty="0" err="1" smtClean="0">
                <a:solidFill>
                  <a:srgbClr val="C00000"/>
                </a:solidFill>
              </a:rPr>
              <a:t>phenolics</a:t>
            </a:r>
            <a:r>
              <a:rPr lang="en-US" sz="2000" b="1" dirty="0" smtClean="0">
                <a:solidFill>
                  <a:srgbClr val="C00000"/>
                </a:solidFill>
              </a:rPr>
              <a:t> and </a:t>
            </a:r>
            <a:r>
              <a:rPr lang="en-US" sz="2000" b="1" dirty="0" err="1" smtClean="0">
                <a:solidFill>
                  <a:srgbClr val="C00000"/>
                </a:solidFill>
              </a:rPr>
              <a:t>monosaccharides</a:t>
            </a:r>
            <a:r>
              <a:rPr lang="en-US" sz="2000" b="1" dirty="0" smtClean="0">
                <a:solidFill>
                  <a:srgbClr val="C00000"/>
                </a:solidFill>
              </a:rPr>
              <a:t> in an acidic (pH 5.2–5.7) and cool (below 30 Degree) environment.</a:t>
            </a:r>
          </a:p>
          <a:p>
            <a:endParaRPr lang="en-US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The </a:t>
            </a:r>
            <a:r>
              <a:rPr lang="en-US" sz="2000" b="1" dirty="0" smtClean="0">
                <a:solidFill>
                  <a:srgbClr val="C00000"/>
                </a:solidFill>
              </a:rPr>
              <a:t>microbe infects its host through a wound. 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Upon reception of the plant signal, a two-component signal transduction system is activated: </a:t>
            </a:r>
            <a:r>
              <a:rPr lang="en-US" sz="2000" b="1" dirty="0" err="1" smtClean="0">
                <a:solidFill>
                  <a:srgbClr val="C00000"/>
                </a:solidFill>
              </a:rPr>
              <a:t>VirA</a:t>
            </a:r>
            <a:r>
              <a:rPr lang="en-US" sz="2000" b="1" dirty="0" smtClean="0">
                <a:solidFill>
                  <a:srgbClr val="C00000"/>
                </a:solidFill>
              </a:rPr>
              <a:t> is a sensor </a:t>
            </a:r>
            <a:r>
              <a:rPr lang="en-US" sz="2000" b="1" dirty="0" err="1" smtClean="0">
                <a:solidFill>
                  <a:srgbClr val="C00000"/>
                </a:solidFill>
              </a:rPr>
              <a:t>kinase</a:t>
            </a:r>
            <a:r>
              <a:rPr lang="en-US" sz="2000" b="1" dirty="0" smtClean="0">
                <a:solidFill>
                  <a:srgbClr val="C00000"/>
                </a:solidFill>
              </a:rPr>
              <a:t> that, in the presence of a </a:t>
            </a:r>
            <a:r>
              <a:rPr lang="en-US" sz="2000" b="1" dirty="0" err="1" smtClean="0">
                <a:solidFill>
                  <a:srgbClr val="C00000"/>
                </a:solidFill>
              </a:rPr>
              <a:t>phenolic</a:t>
            </a:r>
            <a:r>
              <a:rPr lang="en-US" sz="2000" b="1" dirty="0" smtClean="0">
                <a:solidFill>
                  <a:srgbClr val="C00000"/>
                </a:solidFill>
              </a:rPr>
              <a:t> signal, </a:t>
            </a:r>
            <a:r>
              <a:rPr lang="en-US" sz="2000" b="1" dirty="0" err="1" smtClean="0">
                <a:solidFill>
                  <a:srgbClr val="C00000"/>
                </a:solidFill>
              </a:rPr>
              <a:t>phosphorylates</a:t>
            </a:r>
            <a:r>
              <a:rPr lang="en-US" sz="2000" b="1" dirty="0" smtClean="0">
                <a:solidFill>
                  <a:srgbClr val="C00000"/>
                </a:solidFill>
              </a:rPr>
              <a:t> the response regulator </a:t>
            </a:r>
            <a:r>
              <a:rPr lang="en-US" sz="2000" b="1" dirty="0" err="1" smtClean="0">
                <a:solidFill>
                  <a:srgbClr val="C00000"/>
                </a:solidFill>
              </a:rPr>
              <a:t>VirG</a:t>
            </a:r>
            <a:r>
              <a:rPr lang="en-US" sz="2000" b="1" dirty="0" smtClean="0">
                <a:solidFill>
                  <a:srgbClr val="C00000"/>
                </a:solidFill>
              </a:rPr>
              <a:t>. Activated </a:t>
            </a:r>
            <a:r>
              <a:rPr lang="en-US" sz="2000" b="1" dirty="0" err="1" smtClean="0">
                <a:solidFill>
                  <a:srgbClr val="C00000"/>
                </a:solidFill>
              </a:rPr>
              <a:t>VirG</a:t>
            </a:r>
            <a:r>
              <a:rPr lang="en-US" sz="2000" b="1" dirty="0" smtClean="0">
                <a:solidFill>
                  <a:srgbClr val="C00000"/>
                </a:solidFill>
              </a:rPr>
              <a:t> then induces transcription of the other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vir</a:t>
            </a:r>
            <a:r>
              <a:rPr lang="en-US" sz="2000" b="1" i="1" dirty="0" smtClean="0">
                <a:solidFill>
                  <a:srgbClr val="C00000"/>
                </a:solidFill>
              </a:rPr>
              <a:t> genes. </a:t>
            </a:r>
          </a:p>
          <a:p>
            <a:endParaRPr lang="en-US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This enables </a:t>
            </a:r>
            <a:r>
              <a:rPr lang="en-US" sz="2000" b="1" dirty="0" smtClean="0">
                <a:solidFill>
                  <a:srgbClr val="C00000"/>
                </a:solidFill>
              </a:rPr>
              <a:t>the bacterial cell to become adequately positioned relative to the plant cell, at which point the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virB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operon</a:t>
            </a:r>
            <a:r>
              <a:rPr lang="en-US" sz="2000" b="1" i="1" dirty="0" smtClean="0">
                <a:solidFill>
                  <a:srgbClr val="C00000"/>
                </a:solidFill>
              </a:rPr>
              <a:t> expresses the apparatus </a:t>
            </a:r>
            <a:r>
              <a:rPr lang="en-US" sz="2000" b="1" dirty="0" smtClean="0">
                <a:solidFill>
                  <a:srgbClr val="C00000"/>
                </a:solidFill>
              </a:rPr>
              <a:t>that will transfer the T DNA. </a:t>
            </a:r>
            <a:r>
              <a:rPr lang="en-US" sz="2000" b="1" dirty="0" smtClean="0">
                <a:solidFill>
                  <a:srgbClr val="002060"/>
                </a:solidFill>
              </a:rPr>
              <a:t>This transfer is similar to bacterial conjugation and involves a type IV secretion system. </a:t>
            </a:r>
            <a:r>
              <a:rPr lang="en-US" sz="2000" b="1" dirty="0" smtClean="0">
                <a:solidFill>
                  <a:srgbClr val="C00000"/>
                </a:solidFill>
              </a:rPr>
              <a:t>After VirD1 and VirD2 excise the T DNA from the Ti plasmid, the T DNA, with the VirD2 protein attached to the 5’ end, is delivered to the plant cell cytoplasm. The protein VirE2 is also transferred, and together with VirD2, the T DNA is shepherded to the plant cell nucleus, where it is integrated into the host’s genome.</a:t>
            </a:r>
          </a:p>
          <a:p>
            <a:endParaRPr lang="en-US" sz="20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3889" b="13636"/>
          <a:stretch>
            <a:fillRect/>
          </a:stretch>
        </p:blipFill>
        <p:spPr bwMode="auto">
          <a:xfrm>
            <a:off x="457200" y="304800"/>
            <a:ext cx="8458200" cy="595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Once it is part of the host cell genome, the T DNA has two specific functions. </a:t>
            </a:r>
          </a:p>
          <a:p>
            <a:endParaRPr lang="en-US" sz="2400" b="1" dirty="0" smtClean="0">
              <a:solidFill>
                <a:srgbClr val="006600"/>
              </a:solidFill>
            </a:endParaRPr>
          </a:p>
          <a:p>
            <a:r>
              <a:rPr lang="en-US" sz="2400" b="1" dirty="0" smtClean="0">
                <a:solidFill>
                  <a:srgbClr val="006600"/>
                </a:solidFill>
              </a:rPr>
              <a:t>First, it directs the host cell to overproduce </a:t>
            </a:r>
            <a:r>
              <a:rPr lang="en-US" sz="2400" b="1" dirty="0" err="1" smtClean="0">
                <a:solidFill>
                  <a:srgbClr val="006600"/>
                </a:solidFill>
              </a:rPr>
              <a:t>phytohormones</a:t>
            </a:r>
            <a:r>
              <a:rPr lang="en-US" sz="2400" b="1" dirty="0" smtClean="0">
                <a:solidFill>
                  <a:srgbClr val="006600"/>
                </a:solidFill>
              </a:rPr>
              <a:t> that cause tumor formation. </a:t>
            </a:r>
          </a:p>
          <a:p>
            <a:endParaRPr lang="en-US" sz="2400" b="1" dirty="0" smtClean="0">
              <a:solidFill>
                <a:srgbClr val="006600"/>
              </a:solidFill>
            </a:endParaRPr>
          </a:p>
          <a:p>
            <a:r>
              <a:rPr lang="en-US" sz="2400" b="1" dirty="0" smtClean="0">
                <a:solidFill>
                  <a:srgbClr val="006600"/>
                </a:solidFill>
              </a:rPr>
              <a:t>Second, it stimulates the plant to produce special amino acid and sugar derivatives called opines</a:t>
            </a:r>
            <a:r>
              <a:rPr lang="en-US" sz="2400" b="1" i="1" dirty="0" smtClean="0">
                <a:solidFill>
                  <a:srgbClr val="006600"/>
                </a:solidFill>
              </a:rPr>
              <a:t>. </a:t>
            </a:r>
          </a:p>
          <a:p>
            <a:endParaRPr lang="en-US" sz="2400" b="1" i="1" dirty="0" smtClean="0">
              <a:solidFill>
                <a:srgbClr val="006600"/>
              </a:solidFill>
            </a:endParaRPr>
          </a:p>
          <a:p>
            <a:r>
              <a:rPr lang="en-US" sz="2400" b="1" i="1" dirty="0" smtClean="0">
                <a:solidFill>
                  <a:srgbClr val="006600"/>
                </a:solidFill>
              </a:rPr>
              <a:t>Opines are not metabolized by the </a:t>
            </a:r>
            <a:r>
              <a:rPr lang="en-US" sz="2400" b="1" dirty="0" smtClean="0">
                <a:solidFill>
                  <a:srgbClr val="006600"/>
                </a:solidFill>
              </a:rPr>
              <a:t>plant, but </a:t>
            </a:r>
            <a:r>
              <a:rPr lang="en-US" sz="2400" b="1" i="1" dirty="0" smtClean="0">
                <a:solidFill>
                  <a:srgbClr val="006600"/>
                </a:solidFill>
              </a:rPr>
              <a:t>A. </a:t>
            </a:r>
            <a:r>
              <a:rPr lang="en-US" sz="2400" b="1" i="1" dirty="0" err="1" smtClean="0">
                <a:solidFill>
                  <a:srgbClr val="006600"/>
                </a:solidFill>
              </a:rPr>
              <a:t>tumefaciens</a:t>
            </a:r>
            <a:r>
              <a:rPr lang="en-US" sz="2400" b="1" i="1" dirty="0" smtClean="0">
                <a:solidFill>
                  <a:srgbClr val="006600"/>
                </a:solidFill>
              </a:rPr>
              <a:t> is attracted to opines; </a:t>
            </a:r>
            <a:r>
              <a:rPr lang="en-US" sz="2400" b="1" i="1" dirty="0" err="1" smtClean="0">
                <a:solidFill>
                  <a:srgbClr val="006600"/>
                </a:solidFill>
              </a:rPr>
              <a:t>chemotaxis</a:t>
            </a:r>
            <a:r>
              <a:rPr lang="en-US" sz="2400" b="1" i="1" dirty="0" smtClean="0">
                <a:solidFill>
                  <a:srgbClr val="006600"/>
                </a:solidFill>
              </a:rPr>
              <a:t> of </a:t>
            </a:r>
            <a:r>
              <a:rPr lang="en-US" sz="2400" b="1" dirty="0" smtClean="0">
                <a:solidFill>
                  <a:srgbClr val="006600"/>
                </a:solidFill>
              </a:rPr>
              <a:t>bacteria from the surrounding soil population will further advance the infection because the bacterium can use opines as sources of carbon, energy, nitrogen, and, in some cases, phosphorus.</a:t>
            </a:r>
          </a:p>
          <a:p>
            <a:endParaRPr lang="en-US" sz="24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762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Ti plasmids traditionally have been classified by opine type, and two best-characterized Ti plasmids designated as the </a:t>
            </a:r>
            <a:r>
              <a:rPr lang="en-US" sz="2000" b="1" dirty="0" err="1" smtClean="0"/>
              <a:t>octopine</a:t>
            </a:r>
            <a:r>
              <a:rPr lang="en-US" sz="2000" b="1" dirty="0" smtClean="0"/>
              <a:t>- and </a:t>
            </a:r>
            <a:r>
              <a:rPr lang="en-US" sz="2000" b="1" dirty="0" err="1" smtClean="0"/>
              <a:t>nopaline</a:t>
            </a:r>
            <a:r>
              <a:rPr lang="en-US" sz="2000" b="1" dirty="0" smtClean="0"/>
              <a:t>-types.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Several </a:t>
            </a:r>
            <a:r>
              <a:rPr lang="en-US" sz="2000" b="1" dirty="0" err="1" smtClean="0"/>
              <a:t>octopine</a:t>
            </a:r>
            <a:r>
              <a:rPr lang="en-US" sz="2000" b="1" dirty="0" smtClean="0"/>
              <a:t>-type (pTiA6, B6, Ach5, 15955, R10) and </a:t>
            </a:r>
            <a:r>
              <a:rPr lang="en-US" sz="2000" b="1" dirty="0" err="1" smtClean="0"/>
              <a:t>nopaline</a:t>
            </a:r>
            <a:r>
              <a:rPr lang="en-US" sz="2000" b="1" dirty="0" smtClean="0"/>
              <a:t>-type (pTiC58, pTi37) Ti plasmids have been extensively characterized and many have been sequenced at this time.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All Ti plasmids code for functions associated with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) plasmid replication and maintenance, ii) conjugative transfer, iii) virulence, iv) opine utilization, and v) sensory perception of exogenous signals released by the plant host and neighboring </a:t>
            </a:r>
            <a:r>
              <a:rPr lang="en-US" sz="2000" b="1" dirty="0" err="1" smtClean="0"/>
              <a:t>agrobacterial</a:t>
            </a:r>
            <a:r>
              <a:rPr lang="en-US" sz="2000" b="1" dirty="0" smtClean="0"/>
              <a:t> cells at the site of infection.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838200" y="4847272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In A. </a:t>
            </a:r>
            <a:r>
              <a:rPr lang="en-US" b="1" dirty="0" err="1" smtClean="0">
                <a:solidFill>
                  <a:srgbClr val="7030A0"/>
                </a:solidFill>
              </a:rPr>
              <a:t>tumefaciens</a:t>
            </a:r>
            <a:r>
              <a:rPr lang="en-US" b="1" dirty="0" smtClean="0">
                <a:solidFill>
                  <a:srgbClr val="7030A0"/>
                </a:solidFill>
              </a:rPr>
              <a:t> , the T-DNA (Transfer DNA) contains two types of genes; (a) </a:t>
            </a:r>
            <a:r>
              <a:rPr lang="en-US" b="1" dirty="0" err="1" smtClean="0">
                <a:solidFill>
                  <a:srgbClr val="7030A0"/>
                </a:solidFill>
              </a:rPr>
              <a:t>oncogenic</a:t>
            </a:r>
            <a:r>
              <a:rPr lang="en-US" b="1" dirty="0" smtClean="0">
                <a:solidFill>
                  <a:srgbClr val="7030A0"/>
                </a:solidFill>
              </a:rPr>
              <a:t> genes which are encoding for enzymes involved in the synthesis of </a:t>
            </a:r>
            <a:r>
              <a:rPr lang="en-US" b="1" dirty="0" err="1" smtClean="0">
                <a:solidFill>
                  <a:srgbClr val="7030A0"/>
                </a:solidFill>
              </a:rPr>
              <a:t>auxins</a:t>
            </a:r>
            <a:r>
              <a:rPr lang="en-US" b="1" dirty="0" smtClean="0">
                <a:solidFill>
                  <a:srgbClr val="7030A0"/>
                </a:solidFill>
              </a:rPr>
              <a:t> and </a:t>
            </a:r>
            <a:r>
              <a:rPr lang="en-US" b="1" dirty="0" err="1" smtClean="0">
                <a:solidFill>
                  <a:srgbClr val="7030A0"/>
                </a:solidFill>
              </a:rPr>
              <a:t>cytokinins</a:t>
            </a:r>
            <a:r>
              <a:rPr lang="en-US" b="1" dirty="0" smtClean="0">
                <a:solidFill>
                  <a:srgbClr val="7030A0"/>
                </a:solidFill>
              </a:rPr>
              <a:t> that are responsible for tumor formation, and (b) the genes which are encoding synthesis of opines that are responsible for the formation of the novel amino acid- sugar conjugates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 Genetic map of octopine-type Ti plasmid (Modi fi ed from Ream 2002 and Özcan et al. 2004 )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263" y="533400"/>
            <a:ext cx="7248137" cy="5105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642308" y="6019800"/>
            <a:ext cx="4063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Genetic map of </a:t>
            </a:r>
            <a:r>
              <a:rPr lang="en-US" b="1" dirty="0" err="1" smtClean="0"/>
              <a:t>octopine</a:t>
            </a:r>
            <a:r>
              <a:rPr lang="en-US" b="1" dirty="0" smtClean="0"/>
              <a:t>-type Ti plasmid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199144"/>
            <a:ext cx="838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There are six </a:t>
            </a:r>
            <a:r>
              <a:rPr lang="en-US" sz="2400" b="1" dirty="0" err="1" smtClean="0">
                <a:solidFill>
                  <a:srgbClr val="C00000"/>
                </a:solidFill>
              </a:rPr>
              <a:t>operons</a:t>
            </a:r>
            <a:r>
              <a:rPr lang="en-US" sz="2400" b="1" dirty="0" smtClean="0">
                <a:solidFill>
                  <a:srgbClr val="C00000"/>
                </a:solidFill>
              </a:rPr>
              <a:t> organized in the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</a:t>
            </a:r>
            <a:r>
              <a:rPr lang="en-US" sz="2400" b="1" dirty="0" smtClean="0">
                <a:solidFill>
                  <a:srgbClr val="C00000"/>
                </a:solidFill>
              </a:rPr>
              <a:t> region of Ti Plasmid (30 kb) essential (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virA</a:t>
            </a:r>
            <a:r>
              <a:rPr lang="en-US" sz="2400" b="1" dirty="0" smtClean="0">
                <a:solidFill>
                  <a:srgbClr val="C00000"/>
                </a:solidFill>
              </a:rPr>
              <a:t> ,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virB</a:t>
            </a:r>
            <a:r>
              <a:rPr lang="en-US" sz="2400" b="1" dirty="0" smtClean="0">
                <a:solidFill>
                  <a:srgbClr val="C00000"/>
                </a:solidFill>
              </a:rPr>
              <a:t> ,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virD</a:t>
            </a:r>
            <a:r>
              <a:rPr lang="en-US" sz="2400" b="1" dirty="0" smtClean="0">
                <a:solidFill>
                  <a:srgbClr val="C00000"/>
                </a:solidFill>
              </a:rPr>
              <a:t> , and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virG</a:t>
            </a:r>
            <a:r>
              <a:rPr lang="en-US" sz="2400" b="1" dirty="0" smtClean="0">
                <a:solidFill>
                  <a:srgbClr val="C00000"/>
                </a:solidFill>
              </a:rPr>
              <a:t>) or enhancing the transfer efficiency (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virC</a:t>
            </a:r>
            <a:r>
              <a:rPr lang="en-US" sz="2400" b="1" dirty="0" smtClean="0">
                <a:solidFill>
                  <a:srgbClr val="C00000"/>
                </a:solidFill>
              </a:rPr>
              <a:t> and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virE</a:t>
            </a:r>
            <a:r>
              <a:rPr lang="en-US" sz="2400" b="1" dirty="0" smtClean="0">
                <a:solidFill>
                  <a:srgbClr val="C00000"/>
                </a:solidFill>
              </a:rPr>
              <a:t>) for the T-DNA transfer.</a:t>
            </a: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 In addition, there are also two more </a:t>
            </a:r>
            <a:r>
              <a:rPr lang="en-US" sz="2400" b="1" dirty="0" err="1" smtClean="0">
                <a:solidFill>
                  <a:srgbClr val="C00000"/>
                </a:solidFill>
              </a:rPr>
              <a:t>operons</a:t>
            </a:r>
            <a:r>
              <a:rPr lang="en-US" sz="2400" b="1" dirty="0" smtClean="0">
                <a:solidFill>
                  <a:srgbClr val="C00000"/>
                </a:solidFill>
              </a:rPr>
              <a:t>, which are not necessary for T-DNA transfer called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virF</a:t>
            </a:r>
            <a:r>
              <a:rPr lang="en-US" sz="2400" b="1" dirty="0" smtClean="0">
                <a:solidFill>
                  <a:srgbClr val="C00000"/>
                </a:solidFill>
              </a:rPr>
              <a:t> and </a:t>
            </a:r>
            <a:r>
              <a:rPr lang="en-US" sz="2400" b="1" i="1" dirty="0" err="1" smtClean="0">
                <a:solidFill>
                  <a:srgbClr val="C00000"/>
                </a:solidFill>
              </a:rPr>
              <a:t>virH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endParaRPr lang="en-US" sz="2400" b="1" dirty="0" smtClean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Agrobacterium MEDIATED GENE TRANSF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8" name="Picture 4" descr="A schematic structure of the VirB/D4 channel for macromolecular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57200"/>
            <a:ext cx="4724400" cy="4518991"/>
          </a:xfrm>
          <a:prstGeom prst="rect">
            <a:avLst/>
          </a:prstGeom>
          <a:noFill/>
        </p:spPr>
      </p:pic>
      <p:pic>
        <p:nvPicPr>
          <p:cNvPr id="31750" name="Picture 6" descr="Model of the VirB/VirD4 type IV secretion machinery of Agrobacterium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8600"/>
            <a:ext cx="4114800" cy="52577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56782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Collectively, these translocation systems are called the type IV secretion systems (T4SSs) encoded by </a:t>
            </a:r>
            <a:r>
              <a:rPr lang="en-US" b="1" dirty="0" err="1" smtClean="0"/>
              <a:t>VirB</a:t>
            </a:r>
            <a:r>
              <a:rPr lang="en-US" b="1" dirty="0" smtClean="0"/>
              <a:t>/D4 proteins.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804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Alok Pandey</dc:creator>
  <cp:lastModifiedBy>Acer</cp:lastModifiedBy>
  <cp:revision>2</cp:revision>
  <dcterms:created xsi:type="dcterms:W3CDTF">2022-11-11T11:04:29Z</dcterms:created>
  <dcterms:modified xsi:type="dcterms:W3CDTF">2023-05-19T01:52:56Z</dcterms:modified>
</cp:coreProperties>
</file>