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1"/>
  </p:notesMasterIdLst>
  <p:handoutMasterIdLst>
    <p:handoutMasterId r:id="rId52"/>
  </p:handoutMasterIdLst>
  <p:sldIdLst>
    <p:sldId id="279" r:id="rId2"/>
    <p:sldId id="258" r:id="rId3"/>
    <p:sldId id="257" r:id="rId4"/>
    <p:sldId id="297" r:id="rId5"/>
    <p:sldId id="283" r:id="rId6"/>
    <p:sldId id="295" r:id="rId7"/>
    <p:sldId id="265" r:id="rId8"/>
    <p:sldId id="289" r:id="rId9"/>
    <p:sldId id="296" r:id="rId10"/>
    <p:sldId id="313" r:id="rId11"/>
    <p:sldId id="288" r:id="rId12"/>
    <p:sldId id="314" r:id="rId13"/>
    <p:sldId id="316" r:id="rId14"/>
    <p:sldId id="318" r:id="rId15"/>
    <p:sldId id="319" r:id="rId16"/>
    <p:sldId id="264" r:id="rId17"/>
    <p:sldId id="266" r:id="rId18"/>
    <p:sldId id="298" r:id="rId19"/>
    <p:sldId id="261" r:id="rId20"/>
    <p:sldId id="262" r:id="rId21"/>
    <p:sldId id="263" r:id="rId22"/>
    <p:sldId id="300" r:id="rId23"/>
    <p:sldId id="301" r:id="rId24"/>
    <p:sldId id="302" r:id="rId25"/>
    <p:sldId id="303" r:id="rId26"/>
    <p:sldId id="304" r:id="rId27"/>
    <p:sldId id="305" r:id="rId28"/>
    <p:sldId id="306" r:id="rId29"/>
    <p:sldId id="271" r:id="rId30"/>
    <p:sldId id="272" r:id="rId31"/>
    <p:sldId id="307" r:id="rId32"/>
    <p:sldId id="274" r:id="rId33"/>
    <p:sldId id="275" r:id="rId34"/>
    <p:sldId id="276" r:id="rId35"/>
    <p:sldId id="308" r:id="rId36"/>
    <p:sldId id="309" r:id="rId37"/>
    <p:sldId id="310" r:id="rId38"/>
    <p:sldId id="280" r:id="rId39"/>
    <p:sldId id="281" r:id="rId40"/>
    <p:sldId id="311" r:id="rId41"/>
    <p:sldId id="312" r:id="rId42"/>
    <p:sldId id="268" r:id="rId43"/>
    <p:sldId id="277" r:id="rId44"/>
    <p:sldId id="320" r:id="rId45"/>
    <p:sldId id="322" r:id="rId46"/>
    <p:sldId id="323" r:id="rId47"/>
    <p:sldId id="324" r:id="rId48"/>
    <p:sldId id="267" r:id="rId49"/>
    <p:sldId id="321" r:id="rId50"/>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CC66FF"/>
    <a:srgbClr val="0000FF"/>
    <a:srgbClr val="E2E2E2"/>
    <a:srgbClr val="CFD0CE"/>
    <a:srgbClr val="996633"/>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86" autoAdjust="0"/>
    <p:restoredTop sz="94660"/>
  </p:normalViewPr>
  <p:slideViewPr>
    <p:cSldViewPr>
      <p:cViewPr varScale="1">
        <p:scale>
          <a:sx n="107" d="100"/>
          <a:sy n="107" d="100"/>
        </p:scale>
        <p:origin x="139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FECB4E-252D-4E65-85D4-C19EE482A88E}" type="doc">
      <dgm:prSet loTypeId="urn:microsoft.com/office/officeart/2005/8/layout/arrow1" loCatId="process" qsTypeId="urn:microsoft.com/office/officeart/2005/8/quickstyle/simple1" qsCatId="simple" csTypeId="urn:microsoft.com/office/officeart/2005/8/colors/accent2_3" csCatId="accent2" phldr="1"/>
      <dgm:spPr/>
      <dgm:t>
        <a:bodyPr/>
        <a:lstStyle/>
        <a:p>
          <a:endParaRPr lang="en-US"/>
        </a:p>
      </dgm:t>
    </dgm:pt>
    <dgm:pt modelId="{EC6EBEAA-147F-42EC-BECA-2A706FBAB60A}">
      <dgm:prSet phldrT="[Text]"/>
      <dgm:spPr/>
      <dgm:t>
        <a:bodyPr/>
        <a:lstStyle/>
        <a:p>
          <a:r>
            <a:rPr lang="en-US" dirty="0"/>
            <a:t>Light</a:t>
          </a:r>
        </a:p>
      </dgm:t>
    </dgm:pt>
    <dgm:pt modelId="{0425906A-7B34-4370-908B-A4C0BA70E608}" type="parTrans" cxnId="{C069568E-0570-4D62-A90E-6B7235F34769}">
      <dgm:prSet/>
      <dgm:spPr/>
      <dgm:t>
        <a:bodyPr/>
        <a:lstStyle/>
        <a:p>
          <a:endParaRPr lang="en-US"/>
        </a:p>
      </dgm:t>
    </dgm:pt>
    <dgm:pt modelId="{6792B33C-ED1C-4EC3-BDCC-D663E2F2EBDA}" type="sibTrans" cxnId="{C069568E-0570-4D62-A90E-6B7235F34769}">
      <dgm:prSet/>
      <dgm:spPr/>
      <dgm:t>
        <a:bodyPr/>
        <a:lstStyle/>
        <a:p>
          <a:endParaRPr lang="en-US"/>
        </a:p>
      </dgm:t>
    </dgm:pt>
    <dgm:pt modelId="{660B1AD6-194D-4EF7-BA1E-C1AE0161A3F0}">
      <dgm:prSet phldrT="[Text]"/>
      <dgm:spPr/>
      <dgm:t>
        <a:bodyPr/>
        <a:lstStyle/>
        <a:p>
          <a:r>
            <a:rPr lang="en-US" dirty="0"/>
            <a:t>Electron</a:t>
          </a:r>
        </a:p>
      </dgm:t>
    </dgm:pt>
    <dgm:pt modelId="{71F67CDB-DA7B-4820-89ED-076D83562E97}" type="parTrans" cxnId="{B8C97B17-B7D1-4E32-8BD1-8ADB78A76B63}">
      <dgm:prSet/>
      <dgm:spPr/>
      <dgm:t>
        <a:bodyPr/>
        <a:lstStyle/>
        <a:p>
          <a:endParaRPr lang="en-US"/>
        </a:p>
      </dgm:t>
    </dgm:pt>
    <dgm:pt modelId="{5D670A96-4678-4948-88C1-C1B8E5D716B0}" type="sibTrans" cxnId="{B8C97B17-B7D1-4E32-8BD1-8ADB78A76B63}">
      <dgm:prSet/>
      <dgm:spPr/>
      <dgm:t>
        <a:bodyPr/>
        <a:lstStyle/>
        <a:p>
          <a:endParaRPr lang="en-US"/>
        </a:p>
      </dgm:t>
    </dgm:pt>
    <dgm:pt modelId="{B9B7D7EF-32AC-4B46-B215-13795CD1B8B4}" type="pres">
      <dgm:prSet presAssocID="{61FECB4E-252D-4E65-85D4-C19EE482A88E}" presName="cycle" presStyleCnt="0">
        <dgm:presLayoutVars>
          <dgm:dir/>
          <dgm:resizeHandles val="exact"/>
        </dgm:presLayoutVars>
      </dgm:prSet>
      <dgm:spPr/>
    </dgm:pt>
    <dgm:pt modelId="{F1387838-6C6E-46CE-B381-4D9DAC6E9949}" type="pres">
      <dgm:prSet presAssocID="{EC6EBEAA-147F-42EC-BECA-2A706FBAB60A}" presName="arrow" presStyleLbl="node1" presStyleIdx="0" presStyleCnt="2">
        <dgm:presLayoutVars>
          <dgm:bulletEnabled val="1"/>
        </dgm:presLayoutVars>
      </dgm:prSet>
      <dgm:spPr/>
    </dgm:pt>
    <dgm:pt modelId="{2BD397A7-2A04-4809-BE6C-E9EAB26C49FC}" type="pres">
      <dgm:prSet presAssocID="{660B1AD6-194D-4EF7-BA1E-C1AE0161A3F0}" presName="arrow" presStyleLbl="node1" presStyleIdx="1" presStyleCnt="2">
        <dgm:presLayoutVars>
          <dgm:bulletEnabled val="1"/>
        </dgm:presLayoutVars>
      </dgm:prSet>
      <dgm:spPr/>
    </dgm:pt>
  </dgm:ptLst>
  <dgm:cxnLst>
    <dgm:cxn modelId="{B8C97B17-B7D1-4E32-8BD1-8ADB78A76B63}" srcId="{61FECB4E-252D-4E65-85D4-C19EE482A88E}" destId="{660B1AD6-194D-4EF7-BA1E-C1AE0161A3F0}" srcOrd="1" destOrd="0" parTransId="{71F67CDB-DA7B-4820-89ED-076D83562E97}" sibTransId="{5D670A96-4678-4948-88C1-C1B8E5D716B0}"/>
    <dgm:cxn modelId="{6469B31B-0E69-4205-B4EF-86826BCA3399}" type="presOf" srcId="{EC6EBEAA-147F-42EC-BECA-2A706FBAB60A}" destId="{F1387838-6C6E-46CE-B381-4D9DAC6E9949}" srcOrd="0" destOrd="0" presId="urn:microsoft.com/office/officeart/2005/8/layout/arrow1"/>
    <dgm:cxn modelId="{DBF2518C-64FD-486E-A16C-1E7F082CE563}" type="presOf" srcId="{660B1AD6-194D-4EF7-BA1E-C1AE0161A3F0}" destId="{2BD397A7-2A04-4809-BE6C-E9EAB26C49FC}" srcOrd="0" destOrd="0" presId="urn:microsoft.com/office/officeart/2005/8/layout/arrow1"/>
    <dgm:cxn modelId="{C069568E-0570-4D62-A90E-6B7235F34769}" srcId="{61FECB4E-252D-4E65-85D4-C19EE482A88E}" destId="{EC6EBEAA-147F-42EC-BECA-2A706FBAB60A}" srcOrd="0" destOrd="0" parTransId="{0425906A-7B34-4370-908B-A4C0BA70E608}" sibTransId="{6792B33C-ED1C-4EC3-BDCC-D663E2F2EBDA}"/>
    <dgm:cxn modelId="{D60E57E7-CF99-4A32-B56E-191ACEABA2CD}" type="presOf" srcId="{61FECB4E-252D-4E65-85D4-C19EE482A88E}" destId="{B9B7D7EF-32AC-4B46-B215-13795CD1B8B4}" srcOrd="0" destOrd="0" presId="urn:microsoft.com/office/officeart/2005/8/layout/arrow1"/>
    <dgm:cxn modelId="{DA449ED8-6F9D-4E17-B13A-9A494EB35AEA}" type="presParOf" srcId="{B9B7D7EF-32AC-4B46-B215-13795CD1B8B4}" destId="{F1387838-6C6E-46CE-B381-4D9DAC6E9949}" srcOrd="0" destOrd="0" presId="urn:microsoft.com/office/officeart/2005/8/layout/arrow1"/>
    <dgm:cxn modelId="{C10919C6-8C64-4B56-9294-60811E479E80}" type="presParOf" srcId="{B9B7D7EF-32AC-4B46-B215-13795CD1B8B4}" destId="{2BD397A7-2A04-4809-BE6C-E9EAB26C49FC}"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87838-6C6E-46CE-B381-4D9DAC6E9949}">
      <dsp:nvSpPr>
        <dsp:cNvPr id="0" name=""/>
        <dsp:cNvSpPr/>
      </dsp:nvSpPr>
      <dsp:spPr>
        <a:xfrm rot="16200000">
          <a:off x="253" y="580925"/>
          <a:ext cx="2902148" cy="2902148"/>
        </a:xfrm>
        <a:prstGeom prst="upArrow">
          <a:avLst>
            <a:gd name="adj1" fmla="val 50000"/>
            <a:gd name="adj2" fmla="val 35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dirty="0"/>
            <a:t>Light</a:t>
          </a:r>
        </a:p>
      </dsp:txBody>
      <dsp:txXfrm rot="5400000">
        <a:off x="508129" y="1306462"/>
        <a:ext cx="2394272" cy="1451074"/>
      </dsp:txXfrm>
    </dsp:sp>
    <dsp:sp modelId="{2BD397A7-2A04-4809-BE6C-E9EAB26C49FC}">
      <dsp:nvSpPr>
        <dsp:cNvPr id="0" name=""/>
        <dsp:cNvSpPr/>
      </dsp:nvSpPr>
      <dsp:spPr>
        <a:xfrm rot="5400000">
          <a:off x="3193598" y="580925"/>
          <a:ext cx="2902148" cy="2902148"/>
        </a:xfrm>
        <a:prstGeom prst="upArrow">
          <a:avLst>
            <a:gd name="adj1" fmla="val 50000"/>
            <a:gd name="adj2" fmla="val 35000"/>
          </a:avLst>
        </a:prstGeom>
        <a:solidFill>
          <a:schemeClr val="accent2">
            <a:shade val="80000"/>
            <a:hueOff val="0"/>
            <a:satOff val="-28019"/>
            <a:lumOff val="31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dirty="0"/>
            <a:t>Electron</a:t>
          </a:r>
        </a:p>
      </dsp:txBody>
      <dsp:txXfrm rot="-5400000">
        <a:off x="3193598" y="1306462"/>
        <a:ext cx="2394272" cy="1451074"/>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A0DEFDB1-D31D-2A3F-BFFB-3BDD11E1BF2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115715" name="Rectangle 3">
            <a:extLst>
              <a:ext uri="{FF2B5EF4-FFF2-40B4-BE49-F238E27FC236}">
                <a16:creationId xmlns:a16="http://schemas.microsoft.com/office/drawing/2014/main" id="{D5A4A2B6-A4AF-A95D-11DC-579ADC5A2C31}"/>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ltLang="en-US"/>
          </a:p>
        </p:txBody>
      </p:sp>
      <p:sp>
        <p:nvSpPr>
          <p:cNvPr id="115716" name="Rectangle 4">
            <a:extLst>
              <a:ext uri="{FF2B5EF4-FFF2-40B4-BE49-F238E27FC236}">
                <a16:creationId xmlns:a16="http://schemas.microsoft.com/office/drawing/2014/main" id="{51D45D5F-E428-AEEE-847B-87237713AF5B}"/>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115717" name="Rectangle 5">
            <a:extLst>
              <a:ext uri="{FF2B5EF4-FFF2-40B4-BE49-F238E27FC236}">
                <a16:creationId xmlns:a16="http://schemas.microsoft.com/office/drawing/2014/main" id="{0056BAA0-4135-E16B-3F00-682E0E62576C}"/>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A61D284-7CA9-426C-B448-1101796895A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F62683-CE40-F81D-B1D6-4D21B04E98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6DB77493-AECD-0F08-54A3-697A43F4B44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EADCBF54-B0FE-4DF4-BF8C-5BC0E161DA9A}" type="datetimeFigureOut">
              <a:rPr lang="en-US"/>
              <a:pPr>
                <a:defRPr/>
              </a:pPr>
              <a:t>2/10/2023</a:t>
            </a:fld>
            <a:endParaRPr lang="en-US"/>
          </a:p>
        </p:txBody>
      </p:sp>
      <p:sp>
        <p:nvSpPr>
          <p:cNvPr id="4" name="Slide Image Placeholder 3">
            <a:extLst>
              <a:ext uri="{FF2B5EF4-FFF2-40B4-BE49-F238E27FC236}">
                <a16:creationId xmlns:a16="http://schemas.microsoft.com/office/drawing/2014/main" id="{BD1B8C3E-2499-BDEA-F054-2DEF592A0A82}"/>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7D7950A-3847-60AD-CBF7-790365069FB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8045838-81FD-3B20-C030-494B4C3A92C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42BD1F04-C878-4EA9-6241-218B2BB0E01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3CF23949-43B6-41DC-A89D-A761CFC07D0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Shape 94">
            <a:extLst>
              <a:ext uri="{FF2B5EF4-FFF2-40B4-BE49-F238E27FC236}">
                <a16:creationId xmlns:a16="http://schemas.microsoft.com/office/drawing/2014/main" id="{699E213C-242E-DCDA-A34F-1A6435025B42}"/>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en-US" altLang="en-US"/>
          </a:p>
        </p:txBody>
      </p:sp>
      <p:sp>
        <p:nvSpPr>
          <p:cNvPr id="7171" name="Shape 95">
            <a:extLst>
              <a:ext uri="{FF2B5EF4-FFF2-40B4-BE49-F238E27FC236}">
                <a16:creationId xmlns:a16="http://schemas.microsoft.com/office/drawing/2014/main" id="{57C4FC09-BCA6-0783-E506-8B21DD2BCBDE}"/>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170">
            <a:extLst>
              <a:ext uri="{FF2B5EF4-FFF2-40B4-BE49-F238E27FC236}">
                <a16:creationId xmlns:a16="http://schemas.microsoft.com/office/drawing/2014/main" id="{DD428BEB-DC91-4A82-2427-4D7C4119AD2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39939" name="Shape 171">
            <a:extLst>
              <a:ext uri="{FF2B5EF4-FFF2-40B4-BE49-F238E27FC236}">
                <a16:creationId xmlns:a16="http://schemas.microsoft.com/office/drawing/2014/main" id="{4EE4F213-278D-4260-CE2A-EE1048616F77}"/>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Shape 176">
            <a:extLst>
              <a:ext uri="{FF2B5EF4-FFF2-40B4-BE49-F238E27FC236}">
                <a16:creationId xmlns:a16="http://schemas.microsoft.com/office/drawing/2014/main" id="{B2F441A0-CD9D-C120-9BEE-39747A16158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en-US" altLang="en-US"/>
          </a:p>
        </p:txBody>
      </p:sp>
      <p:sp>
        <p:nvSpPr>
          <p:cNvPr id="41987" name="Shape 177">
            <a:extLst>
              <a:ext uri="{FF2B5EF4-FFF2-40B4-BE49-F238E27FC236}">
                <a16:creationId xmlns:a16="http://schemas.microsoft.com/office/drawing/2014/main" id="{0D4EB1B0-89AA-7962-D2CE-F42088CA34CA}"/>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Shape 184">
            <a:extLst>
              <a:ext uri="{FF2B5EF4-FFF2-40B4-BE49-F238E27FC236}">
                <a16:creationId xmlns:a16="http://schemas.microsoft.com/office/drawing/2014/main" id="{4EB632A5-2D98-8276-7320-AD7080456DDE}"/>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4035" name="Shape 185">
            <a:extLst>
              <a:ext uri="{FF2B5EF4-FFF2-40B4-BE49-F238E27FC236}">
                <a16:creationId xmlns:a16="http://schemas.microsoft.com/office/drawing/2014/main" id="{C6DE8C09-FBD1-7DEC-64FB-7697A523CC8D}"/>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190">
            <a:extLst>
              <a:ext uri="{FF2B5EF4-FFF2-40B4-BE49-F238E27FC236}">
                <a16:creationId xmlns:a16="http://schemas.microsoft.com/office/drawing/2014/main" id="{CA42854E-7FFE-CF6B-A7D4-0417268E2B1F}"/>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en-US" altLang="en-US"/>
          </a:p>
        </p:txBody>
      </p:sp>
      <p:sp>
        <p:nvSpPr>
          <p:cNvPr id="46083" name="Shape 191">
            <a:extLst>
              <a:ext uri="{FF2B5EF4-FFF2-40B4-BE49-F238E27FC236}">
                <a16:creationId xmlns:a16="http://schemas.microsoft.com/office/drawing/2014/main" id="{16C6C2A8-A9B9-CC1B-9263-C634F05EF193}"/>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198">
            <a:extLst>
              <a:ext uri="{FF2B5EF4-FFF2-40B4-BE49-F238E27FC236}">
                <a16:creationId xmlns:a16="http://schemas.microsoft.com/office/drawing/2014/main" id="{79297922-0559-A4F6-C258-3FBCC32B3ADD}"/>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8131" name="Shape 199">
            <a:extLst>
              <a:ext uri="{FF2B5EF4-FFF2-40B4-BE49-F238E27FC236}">
                <a16:creationId xmlns:a16="http://schemas.microsoft.com/office/drawing/2014/main" id="{45B8A816-6A0D-E658-B11B-BA537D1440DF}"/>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Shape 204">
            <a:extLst>
              <a:ext uri="{FF2B5EF4-FFF2-40B4-BE49-F238E27FC236}">
                <a16:creationId xmlns:a16="http://schemas.microsoft.com/office/drawing/2014/main" id="{D73A1D07-F2C2-E1C4-1B1F-D55C48D7C34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en-US" altLang="en-US"/>
          </a:p>
        </p:txBody>
      </p:sp>
      <p:sp>
        <p:nvSpPr>
          <p:cNvPr id="50179" name="Shape 205">
            <a:extLst>
              <a:ext uri="{FF2B5EF4-FFF2-40B4-BE49-F238E27FC236}">
                <a16:creationId xmlns:a16="http://schemas.microsoft.com/office/drawing/2014/main" id="{9441E648-9DCE-DAF6-75B7-07D9982C8142}"/>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Shape 212">
            <a:extLst>
              <a:ext uri="{FF2B5EF4-FFF2-40B4-BE49-F238E27FC236}">
                <a16:creationId xmlns:a16="http://schemas.microsoft.com/office/drawing/2014/main" id="{A4564C3E-6281-1727-7077-1CDD6C64EE8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2227" name="Shape 213">
            <a:extLst>
              <a:ext uri="{FF2B5EF4-FFF2-40B4-BE49-F238E27FC236}">
                <a16:creationId xmlns:a16="http://schemas.microsoft.com/office/drawing/2014/main" id="{94FD6D0E-3E5D-CF22-16AC-A5D757D8825D}"/>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Shape 218">
            <a:extLst>
              <a:ext uri="{FF2B5EF4-FFF2-40B4-BE49-F238E27FC236}">
                <a16:creationId xmlns:a16="http://schemas.microsoft.com/office/drawing/2014/main" id="{8DF5D280-FC9E-8230-FA55-6BA83F402BAD}"/>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en-US" altLang="en-US"/>
          </a:p>
        </p:txBody>
      </p:sp>
      <p:sp>
        <p:nvSpPr>
          <p:cNvPr id="54275" name="Shape 219">
            <a:extLst>
              <a:ext uri="{FF2B5EF4-FFF2-40B4-BE49-F238E27FC236}">
                <a16:creationId xmlns:a16="http://schemas.microsoft.com/office/drawing/2014/main" id="{688835C0-56AA-8F7C-488F-459D210E5463}"/>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Shape 226">
            <a:extLst>
              <a:ext uri="{FF2B5EF4-FFF2-40B4-BE49-F238E27FC236}">
                <a16:creationId xmlns:a16="http://schemas.microsoft.com/office/drawing/2014/main" id="{1C2180E2-CD16-EEE0-05E1-1553F955E4DF}"/>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6323" name="Shape 227">
            <a:extLst>
              <a:ext uri="{FF2B5EF4-FFF2-40B4-BE49-F238E27FC236}">
                <a16:creationId xmlns:a16="http://schemas.microsoft.com/office/drawing/2014/main" id="{045CA0F5-5B84-13EA-A87A-2340D54A8360}"/>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Shape 232">
            <a:extLst>
              <a:ext uri="{FF2B5EF4-FFF2-40B4-BE49-F238E27FC236}">
                <a16:creationId xmlns:a16="http://schemas.microsoft.com/office/drawing/2014/main" id="{25443FCF-293C-4A46-C196-5B28EA2EBBA0}"/>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en-US" altLang="en-US"/>
          </a:p>
        </p:txBody>
      </p:sp>
      <p:sp>
        <p:nvSpPr>
          <p:cNvPr id="58371" name="Shape 233">
            <a:extLst>
              <a:ext uri="{FF2B5EF4-FFF2-40B4-BE49-F238E27FC236}">
                <a16:creationId xmlns:a16="http://schemas.microsoft.com/office/drawing/2014/main" id="{38CD1C56-CE96-9963-AF4D-4C3D561AAE06}"/>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Shape 101">
            <a:extLst>
              <a:ext uri="{FF2B5EF4-FFF2-40B4-BE49-F238E27FC236}">
                <a16:creationId xmlns:a16="http://schemas.microsoft.com/office/drawing/2014/main" id="{01667653-E91E-D67C-8829-941B38C64921}"/>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en-US" altLang="en-US"/>
          </a:p>
        </p:txBody>
      </p:sp>
      <p:sp>
        <p:nvSpPr>
          <p:cNvPr id="23555" name="Shape 102">
            <a:extLst>
              <a:ext uri="{FF2B5EF4-FFF2-40B4-BE49-F238E27FC236}">
                <a16:creationId xmlns:a16="http://schemas.microsoft.com/office/drawing/2014/main" id="{5B64B722-65E4-842F-1EC5-B951E7E6E4B9}"/>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8" name="Shape 240">
            <a:extLst>
              <a:ext uri="{FF2B5EF4-FFF2-40B4-BE49-F238E27FC236}">
                <a16:creationId xmlns:a16="http://schemas.microsoft.com/office/drawing/2014/main" id="{B5F54692-B5F5-ED23-DDC5-5DD7E81FD105}"/>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0419" name="Shape 241">
            <a:extLst>
              <a:ext uri="{FF2B5EF4-FFF2-40B4-BE49-F238E27FC236}">
                <a16:creationId xmlns:a16="http://schemas.microsoft.com/office/drawing/2014/main" id="{16C4A7F0-E4C2-9F58-AF6D-1CB57FDE9EB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Shape 246">
            <a:extLst>
              <a:ext uri="{FF2B5EF4-FFF2-40B4-BE49-F238E27FC236}">
                <a16:creationId xmlns:a16="http://schemas.microsoft.com/office/drawing/2014/main" id="{418E344B-74A9-9F59-17A7-7C5778319B45}"/>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en-US" altLang="en-US"/>
          </a:p>
        </p:txBody>
      </p:sp>
      <p:sp>
        <p:nvSpPr>
          <p:cNvPr id="62467" name="Shape 247">
            <a:extLst>
              <a:ext uri="{FF2B5EF4-FFF2-40B4-BE49-F238E27FC236}">
                <a16:creationId xmlns:a16="http://schemas.microsoft.com/office/drawing/2014/main" id="{E4CE95CD-9C5C-633A-73DB-46CC94AB3F81}"/>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Shape 254">
            <a:extLst>
              <a:ext uri="{FF2B5EF4-FFF2-40B4-BE49-F238E27FC236}">
                <a16:creationId xmlns:a16="http://schemas.microsoft.com/office/drawing/2014/main" id="{3AF38CAC-CDA9-5126-9C27-637D94E5C335}"/>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4515" name="Shape 255">
            <a:extLst>
              <a:ext uri="{FF2B5EF4-FFF2-40B4-BE49-F238E27FC236}">
                <a16:creationId xmlns:a16="http://schemas.microsoft.com/office/drawing/2014/main" id="{72D5A059-3EE0-FF72-3222-A0DF8418E35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Shape 260">
            <a:extLst>
              <a:ext uri="{FF2B5EF4-FFF2-40B4-BE49-F238E27FC236}">
                <a16:creationId xmlns:a16="http://schemas.microsoft.com/office/drawing/2014/main" id="{641CF1F7-7B89-13EF-4181-AD6EB5839779}"/>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en-US" altLang="en-US"/>
          </a:p>
        </p:txBody>
      </p:sp>
      <p:sp>
        <p:nvSpPr>
          <p:cNvPr id="66563" name="Shape 261">
            <a:extLst>
              <a:ext uri="{FF2B5EF4-FFF2-40B4-BE49-F238E27FC236}">
                <a16:creationId xmlns:a16="http://schemas.microsoft.com/office/drawing/2014/main" id="{9F5DC0FB-5FF6-A071-658E-F72F172A86D8}"/>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Shape 268">
            <a:extLst>
              <a:ext uri="{FF2B5EF4-FFF2-40B4-BE49-F238E27FC236}">
                <a16:creationId xmlns:a16="http://schemas.microsoft.com/office/drawing/2014/main" id="{F2F9096D-7A1E-70D3-6B8E-DB09E2731A78}"/>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8611" name="Shape 269">
            <a:extLst>
              <a:ext uri="{FF2B5EF4-FFF2-40B4-BE49-F238E27FC236}">
                <a16:creationId xmlns:a16="http://schemas.microsoft.com/office/drawing/2014/main" id="{A06ECA1E-D3A1-FBCC-642D-0DABA8D40FBB}"/>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Shape 274">
            <a:extLst>
              <a:ext uri="{FF2B5EF4-FFF2-40B4-BE49-F238E27FC236}">
                <a16:creationId xmlns:a16="http://schemas.microsoft.com/office/drawing/2014/main" id="{4646CB54-7637-6E02-1D0D-056FD513D089}"/>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en-US" altLang="en-US"/>
          </a:p>
        </p:txBody>
      </p:sp>
      <p:sp>
        <p:nvSpPr>
          <p:cNvPr id="70659" name="Shape 275">
            <a:extLst>
              <a:ext uri="{FF2B5EF4-FFF2-40B4-BE49-F238E27FC236}">
                <a16:creationId xmlns:a16="http://schemas.microsoft.com/office/drawing/2014/main" id="{4C54B4AD-A338-FB4C-E5CC-92C9EF14ECE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Shape 120">
            <a:extLst>
              <a:ext uri="{FF2B5EF4-FFF2-40B4-BE49-F238E27FC236}">
                <a16:creationId xmlns:a16="http://schemas.microsoft.com/office/drawing/2014/main" id="{64993D3B-FA51-5442-9EF1-2CD83131BBB9}"/>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en-US" altLang="en-US"/>
          </a:p>
        </p:txBody>
      </p:sp>
      <p:sp>
        <p:nvSpPr>
          <p:cNvPr id="25603" name="Shape 121">
            <a:extLst>
              <a:ext uri="{FF2B5EF4-FFF2-40B4-BE49-F238E27FC236}">
                <a16:creationId xmlns:a16="http://schemas.microsoft.com/office/drawing/2014/main" id="{B486CD88-478D-7368-8AFC-4C0EF8C74359}"/>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Shape 128">
            <a:extLst>
              <a:ext uri="{FF2B5EF4-FFF2-40B4-BE49-F238E27FC236}">
                <a16:creationId xmlns:a16="http://schemas.microsoft.com/office/drawing/2014/main" id="{C4A5FD9B-CEFF-C13E-72BF-DA297F21703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7651" name="Shape 129">
            <a:extLst>
              <a:ext uri="{FF2B5EF4-FFF2-40B4-BE49-F238E27FC236}">
                <a16:creationId xmlns:a16="http://schemas.microsoft.com/office/drawing/2014/main" id="{3543F14D-52E6-435B-735C-4628A9F5284D}"/>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Shape 134">
            <a:extLst>
              <a:ext uri="{FF2B5EF4-FFF2-40B4-BE49-F238E27FC236}">
                <a16:creationId xmlns:a16="http://schemas.microsoft.com/office/drawing/2014/main" id="{33C07714-5925-B884-E5CC-555CB6185EE0}"/>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en-US" altLang="en-US"/>
          </a:p>
        </p:txBody>
      </p:sp>
      <p:sp>
        <p:nvSpPr>
          <p:cNvPr id="29699" name="Shape 135">
            <a:extLst>
              <a:ext uri="{FF2B5EF4-FFF2-40B4-BE49-F238E27FC236}">
                <a16:creationId xmlns:a16="http://schemas.microsoft.com/office/drawing/2014/main" id="{A84D1704-B79C-B0D2-A078-BD42EEF91506}"/>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Shape 142">
            <a:extLst>
              <a:ext uri="{FF2B5EF4-FFF2-40B4-BE49-F238E27FC236}">
                <a16:creationId xmlns:a16="http://schemas.microsoft.com/office/drawing/2014/main" id="{48ACE9B3-50F2-EFDF-DCAA-16DB4D82084A}"/>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31747" name="Shape 143">
            <a:extLst>
              <a:ext uri="{FF2B5EF4-FFF2-40B4-BE49-F238E27FC236}">
                <a16:creationId xmlns:a16="http://schemas.microsoft.com/office/drawing/2014/main" id="{D73B4663-FF9C-0D4B-E827-B23C8CB9F47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Shape 148">
            <a:extLst>
              <a:ext uri="{FF2B5EF4-FFF2-40B4-BE49-F238E27FC236}">
                <a16:creationId xmlns:a16="http://schemas.microsoft.com/office/drawing/2014/main" id="{765AE23C-C2F4-CFD2-CF72-BFBFCA59B84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en-US" altLang="en-US"/>
          </a:p>
        </p:txBody>
      </p:sp>
      <p:sp>
        <p:nvSpPr>
          <p:cNvPr id="33795" name="Shape 149">
            <a:extLst>
              <a:ext uri="{FF2B5EF4-FFF2-40B4-BE49-F238E27FC236}">
                <a16:creationId xmlns:a16="http://schemas.microsoft.com/office/drawing/2014/main" id="{B09E296C-9896-ED16-0276-CE28C73F3FC3}"/>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Shape 156">
            <a:extLst>
              <a:ext uri="{FF2B5EF4-FFF2-40B4-BE49-F238E27FC236}">
                <a16:creationId xmlns:a16="http://schemas.microsoft.com/office/drawing/2014/main" id="{263852C7-01E2-62AC-20B2-D1D06356E1A3}"/>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35843" name="Shape 157">
            <a:extLst>
              <a:ext uri="{FF2B5EF4-FFF2-40B4-BE49-F238E27FC236}">
                <a16:creationId xmlns:a16="http://schemas.microsoft.com/office/drawing/2014/main" id="{7D48745C-D0A9-394E-F08C-5BCA10E1F794}"/>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Shape 162">
            <a:extLst>
              <a:ext uri="{FF2B5EF4-FFF2-40B4-BE49-F238E27FC236}">
                <a16:creationId xmlns:a16="http://schemas.microsoft.com/office/drawing/2014/main" id="{95DCB79E-ECD8-144F-57AD-52E849AD07BD}"/>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en-US" altLang="en-US"/>
          </a:p>
        </p:txBody>
      </p:sp>
      <p:sp>
        <p:nvSpPr>
          <p:cNvPr id="37891" name="Shape 163">
            <a:extLst>
              <a:ext uri="{FF2B5EF4-FFF2-40B4-BE49-F238E27FC236}">
                <a16:creationId xmlns:a16="http://schemas.microsoft.com/office/drawing/2014/main" id="{ADC9EB54-BEFC-02D4-E07B-D5C8A865625E}"/>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B6ECD56E-B12B-DC60-2270-7D7E3641593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56C4DBB-2E4B-4F4F-F0E7-413799ED539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872F341-C145-E6D7-A3C9-1625F67861C2}"/>
              </a:ext>
            </a:extLst>
          </p:cNvPr>
          <p:cNvSpPr>
            <a:spLocks noGrp="1" noChangeArrowheads="1"/>
          </p:cNvSpPr>
          <p:nvPr>
            <p:ph type="sldNum" sz="quarter" idx="12"/>
          </p:nvPr>
        </p:nvSpPr>
        <p:spPr>
          <a:ln/>
        </p:spPr>
        <p:txBody>
          <a:bodyPr/>
          <a:lstStyle>
            <a:lvl1pPr>
              <a:defRPr/>
            </a:lvl1pPr>
          </a:lstStyle>
          <a:p>
            <a:pPr>
              <a:defRPr/>
            </a:pPr>
            <a:fld id="{E9721CBA-E652-4AF1-A349-027CFC1A7213}" type="slidenum">
              <a:rPr lang="en-GB" altLang="en-US"/>
              <a:pPr>
                <a:defRPr/>
              </a:pPr>
              <a:t>‹#›</a:t>
            </a:fld>
            <a:endParaRPr lang="en-GB" altLang="en-US"/>
          </a:p>
        </p:txBody>
      </p:sp>
    </p:spTree>
    <p:extLst>
      <p:ext uri="{BB962C8B-B14F-4D97-AF65-F5344CB8AC3E}">
        <p14:creationId xmlns:p14="http://schemas.microsoft.com/office/powerpoint/2010/main" val="387913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2D2303-BFF1-5DFA-CCE4-78369264532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E23BCDF8-BBA0-0190-408D-945376D513E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D91F304A-C45C-9038-3024-063C4EAE6922}"/>
              </a:ext>
            </a:extLst>
          </p:cNvPr>
          <p:cNvSpPr>
            <a:spLocks noGrp="1" noChangeArrowheads="1"/>
          </p:cNvSpPr>
          <p:nvPr>
            <p:ph type="sldNum" sz="quarter" idx="12"/>
          </p:nvPr>
        </p:nvSpPr>
        <p:spPr>
          <a:ln/>
        </p:spPr>
        <p:txBody>
          <a:bodyPr/>
          <a:lstStyle>
            <a:lvl1pPr>
              <a:defRPr/>
            </a:lvl1pPr>
          </a:lstStyle>
          <a:p>
            <a:pPr>
              <a:defRPr/>
            </a:pPr>
            <a:fld id="{40FEE9AE-DDD5-46BA-AAAC-CAF5EFBC3E95}" type="slidenum">
              <a:rPr lang="en-GB" altLang="en-US"/>
              <a:pPr>
                <a:defRPr/>
              </a:pPr>
              <a:t>‹#›</a:t>
            </a:fld>
            <a:endParaRPr lang="en-GB" altLang="en-US"/>
          </a:p>
        </p:txBody>
      </p:sp>
    </p:spTree>
    <p:extLst>
      <p:ext uri="{BB962C8B-B14F-4D97-AF65-F5344CB8AC3E}">
        <p14:creationId xmlns:p14="http://schemas.microsoft.com/office/powerpoint/2010/main" val="157503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6B9375-894C-6407-EFC6-943BB15C666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2A31A201-0BEB-12BF-4507-59D3F3007E0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1EE6BE48-37DC-FD30-CCA9-30878A181A66}"/>
              </a:ext>
            </a:extLst>
          </p:cNvPr>
          <p:cNvSpPr>
            <a:spLocks noGrp="1" noChangeArrowheads="1"/>
          </p:cNvSpPr>
          <p:nvPr>
            <p:ph type="sldNum" sz="quarter" idx="12"/>
          </p:nvPr>
        </p:nvSpPr>
        <p:spPr>
          <a:ln/>
        </p:spPr>
        <p:txBody>
          <a:bodyPr/>
          <a:lstStyle>
            <a:lvl1pPr>
              <a:defRPr/>
            </a:lvl1pPr>
          </a:lstStyle>
          <a:p>
            <a:pPr>
              <a:defRPr/>
            </a:pPr>
            <a:fld id="{EDB040DE-C31D-4916-A0FA-6014020EEEED}" type="slidenum">
              <a:rPr lang="en-GB" altLang="en-US"/>
              <a:pPr>
                <a:defRPr/>
              </a:pPr>
              <a:t>‹#›</a:t>
            </a:fld>
            <a:endParaRPr lang="en-GB" altLang="en-US"/>
          </a:p>
        </p:txBody>
      </p:sp>
    </p:spTree>
    <p:extLst>
      <p:ext uri="{BB962C8B-B14F-4D97-AF65-F5344CB8AC3E}">
        <p14:creationId xmlns:p14="http://schemas.microsoft.com/office/powerpoint/2010/main" val="3564246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44EBCC21-FCA0-F45F-7656-7CA2239BC10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7" name="Rectangle 5">
            <a:extLst>
              <a:ext uri="{FF2B5EF4-FFF2-40B4-BE49-F238E27FC236}">
                <a16:creationId xmlns:a16="http://schemas.microsoft.com/office/drawing/2014/main" id="{704FD1D0-CCC4-3908-1529-EE9BB842E42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8F31204D-58BB-C350-210D-24DBF2A68662}"/>
              </a:ext>
            </a:extLst>
          </p:cNvPr>
          <p:cNvSpPr>
            <a:spLocks noGrp="1" noChangeArrowheads="1"/>
          </p:cNvSpPr>
          <p:nvPr>
            <p:ph type="sldNum" sz="quarter" idx="12"/>
          </p:nvPr>
        </p:nvSpPr>
        <p:spPr>
          <a:ln/>
        </p:spPr>
        <p:txBody>
          <a:bodyPr/>
          <a:lstStyle>
            <a:lvl1pPr>
              <a:defRPr/>
            </a:lvl1pPr>
          </a:lstStyle>
          <a:p>
            <a:pPr>
              <a:defRPr/>
            </a:pPr>
            <a:fld id="{C77CAB73-03A7-476D-903F-6411C2B6D4B5}" type="slidenum">
              <a:rPr lang="en-GB" altLang="en-US"/>
              <a:pPr>
                <a:defRPr/>
              </a:pPr>
              <a:t>‹#›</a:t>
            </a:fld>
            <a:endParaRPr lang="en-GB" altLang="en-US"/>
          </a:p>
        </p:txBody>
      </p:sp>
    </p:spTree>
    <p:extLst>
      <p:ext uri="{BB962C8B-B14F-4D97-AF65-F5344CB8AC3E}">
        <p14:creationId xmlns:p14="http://schemas.microsoft.com/office/powerpoint/2010/main" val="3143161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8F1F537-73ED-4EA4-306E-1A66529792A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4E88DEFF-2F48-A899-7777-A807018025C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F734DACE-72BB-1315-658A-C9EC0C831913}"/>
              </a:ext>
            </a:extLst>
          </p:cNvPr>
          <p:cNvSpPr>
            <a:spLocks noGrp="1" noChangeArrowheads="1"/>
          </p:cNvSpPr>
          <p:nvPr>
            <p:ph type="sldNum" sz="quarter" idx="12"/>
          </p:nvPr>
        </p:nvSpPr>
        <p:spPr>
          <a:ln/>
        </p:spPr>
        <p:txBody>
          <a:bodyPr/>
          <a:lstStyle>
            <a:lvl1pPr>
              <a:defRPr/>
            </a:lvl1pPr>
          </a:lstStyle>
          <a:p>
            <a:pPr>
              <a:defRPr/>
            </a:pPr>
            <a:fld id="{22DC3DCD-1C99-4450-B5C1-4779570D0EAB}" type="slidenum">
              <a:rPr lang="en-GB" altLang="en-US"/>
              <a:pPr>
                <a:defRPr/>
              </a:pPr>
              <a:t>‹#›</a:t>
            </a:fld>
            <a:endParaRPr lang="en-GB" altLang="en-US"/>
          </a:p>
        </p:txBody>
      </p:sp>
    </p:spTree>
    <p:extLst>
      <p:ext uri="{BB962C8B-B14F-4D97-AF65-F5344CB8AC3E}">
        <p14:creationId xmlns:p14="http://schemas.microsoft.com/office/powerpoint/2010/main" val="311752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9D1ACFF-C798-ABEF-D772-C7941A8B407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D3D0EA85-1D95-ECD1-4E5C-881883CCA1C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4A563ADD-BDDF-385C-B1AB-BF1D4373ECD8}"/>
              </a:ext>
            </a:extLst>
          </p:cNvPr>
          <p:cNvSpPr>
            <a:spLocks noGrp="1" noChangeArrowheads="1"/>
          </p:cNvSpPr>
          <p:nvPr>
            <p:ph type="sldNum" sz="quarter" idx="12"/>
          </p:nvPr>
        </p:nvSpPr>
        <p:spPr>
          <a:ln/>
        </p:spPr>
        <p:txBody>
          <a:bodyPr/>
          <a:lstStyle>
            <a:lvl1pPr>
              <a:defRPr/>
            </a:lvl1pPr>
          </a:lstStyle>
          <a:p>
            <a:pPr>
              <a:defRPr/>
            </a:pPr>
            <a:fld id="{CAD2D565-ED25-4BA8-B321-5EF137C0C09A}" type="slidenum">
              <a:rPr lang="en-GB" altLang="en-US"/>
              <a:pPr>
                <a:defRPr/>
              </a:pPr>
              <a:t>‹#›</a:t>
            </a:fld>
            <a:endParaRPr lang="en-GB" altLang="en-US"/>
          </a:p>
        </p:txBody>
      </p:sp>
    </p:spTree>
    <p:extLst>
      <p:ext uri="{BB962C8B-B14F-4D97-AF65-F5344CB8AC3E}">
        <p14:creationId xmlns:p14="http://schemas.microsoft.com/office/powerpoint/2010/main" val="1365254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B9F1A072-50E9-7250-62B2-F4CD73000DD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7" name="Rectangle 5">
            <a:extLst>
              <a:ext uri="{FF2B5EF4-FFF2-40B4-BE49-F238E27FC236}">
                <a16:creationId xmlns:a16="http://schemas.microsoft.com/office/drawing/2014/main" id="{4A3D7CAD-F06F-C300-5C57-13639C749B4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63DAFF4A-A5F1-4B95-4834-B253DEF03270}"/>
              </a:ext>
            </a:extLst>
          </p:cNvPr>
          <p:cNvSpPr>
            <a:spLocks noGrp="1" noChangeArrowheads="1"/>
          </p:cNvSpPr>
          <p:nvPr>
            <p:ph type="sldNum" sz="quarter" idx="12"/>
          </p:nvPr>
        </p:nvSpPr>
        <p:spPr>
          <a:ln/>
        </p:spPr>
        <p:txBody>
          <a:bodyPr/>
          <a:lstStyle>
            <a:lvl1pPr>
              <a:defRPr/>
            </a:lvl1pPr>
          </a:lstStyle>
          <a:p>
            <a:pPr>
              <a:defRPr/>
            </a:pPr>
            <a:fld id="{90CDE1EC-AF51-43D5-B389-C134C03C6F7D}" type="slidenum">
              <a:rPr lang="en-GB" altLang="en-US"/>
              <a:pPr>
                <a:defRPr/>
              </a:pPr>
              <a:t>‹#›</a:t>
            </a:fld>
            <a:endParaRPr lang="en-GB" altLang="en-US"/>
          </a:p>
        </p:txBody>
      </p:sp>
    </p:spTree>
    <p:extLst>
      <p:ext uri="{BB962C8B-B14F-4D97-AF65-F5344CB8AC3E}">
        <p14:creationId xmlns:p14="http://schemas.microsoft.com/office/powerpoint/2010/main" val="167716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6CD5DA-7320-44F6-497B-0DCB5DA8D78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277D29B1-3522-2DE1-996C-546BB3E0EF7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194FB19A-DA0C-A034-0C73-914E04B149DD}"/>
              </a:ext>
            </a:extLst>
          </p:cNvPr>
          <p:cNvSpPr>
            <a:spLocks noGrp="1" noChangeArrowheads="1"/>
          </p:cNvSpPr>
          <p:nvPr>
            <p:ph type="sldNum" sz="quarter" idx="12"/>
          </p:nvPr>
        </p:nvSpPr>
        <p:spPr>
          <a:ln/>
        </p:spPr>
        <p:txBody>
          <a:bodyPr/>
          <a:lstStyle>
            <a:lvl1pPr>
              <a:defRPr/>
            </a:lvl1pPr>
          </a:lstStyle>
          <a:p>
            <a:pPr>
              <a:defRPr/>
            </a:pPr>
            <a:fld id="{9B87FABD-9C7B-4681-A30D-115A6D3FC47E}" type="slidenum">
              <a:rPr lang="en-GB" altLang="en-US"/>
              <a:pPr>
                <a:defRPr/>
              </a:pPr>
              <a:t>‹#›</a:t>
            </a:fld>
            <a:endParaRPr lang="en-GB" altLang="en-US"/>
          </a:p>
        </p:txBody>
      </p:sp>
    </p:spTree>
    <p:extLst>
      <p:ext uri="{BB962C8B-B14F-4D97-AF65-F5344CB8AC3E}">
        <p14:creationId xmlns:p14="http://schemas.microsoft.com/office/powerpoint/2010/main" val="184919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CA46E360-B440-0FDC-2E5C-B773B22CB8A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7B77ECD-4713-1DE7-78FA-E7191D577A5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004C10BE-BC01-D6EF-EFBF-4762188A0CF2}"/>
              </a:ext>
            </a:extLst>
          </p:cNvPr>
          <p:cNvSpPr>
            <a:spLocks noGrp="1" noChangeArrowheads="1"/>
          </p:cNvSpPr>
          <p:nvPr>
            <p:ph type="sldNum" sz="quarter" idx="12"/>
          </p:nvPr>
        </p:nvSpPr>
        <p:spPr>
          <a:ln/>
        </p:spPr>
        <p:txBody>
          <a:bodyPr/>
          <a:lstStyle>
            <a:lvl1pPr>
              <a:defRPr/>
            </a:lvl1pPr>
          </a:lstStyle>
          <a:p>
            <a:pPr>
              <a:defRPr/>
            </a:pPr>
            <a:fld id="{486071DA-F546-4F7A-A763-11B727CEDEC3}" type="slidenum">
              <a:rPr lang="en-GB" altLang="en-US"/>
              <a:pPr>
                <a:defRPr/>
              </a:pPr>
              <a:t>‹#›</a:t>
            </a:fld>
            <a:endParaRPr lang="en-GB" altLang="en-US"/>
          </a:p>
        </p:txBody>
      </p:sp>
    </p:spTree>
    <p:extLst>
      <p:ext uri="{BB962C8B-B14F-4D97-AF65-F5344CB8AC3E}">
        <p14:creationId xmlns:p14="http://schemas.microsoft.com/office/powerpoint/2010/main" val="54363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55BC907-2733-D3AB-A9D8-420717CF6E1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60229749-C655-7F99-1C5C-D95A7A8F90E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9F9188D6-E6A4-641E-4044-36CBF6FDAE7D}"/>
              </a:ext>
            </a:extLst>
          </p:cNvPr>
          <p:cNvSpPr>
            <a:spLocks noGrp="1" noChangeArrowheads="1"/>
          </p:cNvSpPr>
          <p:nvPr>
            <p:ph type="sldNum" sz="quarter" idx="12"/>
          </p:nvPr>
        </p:nvSpPr>
        <p:spPr>
          <a:ln/>
        </p:spPr>
        <p:txBody>
          <a:bodyPr/>
          <a:lstStyle>
            <a:lvl1pPr>
              <a:defRPr/>
            </a:lvl1pPr>
          </a:lstStyle>
          <a:p>
            <a:pPr>
              <a:defRPr/>
            </a:pPr>
            <a:fld id="{ECAEB7BB-E263-448C-8FA9-22D4D35EEBCA}" type="slidenum">
              <a:rPr lang="en-GB" altLang="en-US"/>
              <a:pPr>
                <a:defRPr/>
              </a:pPr>
              <a:t>‹#›</a:t>
            </a:fld>
            <a:endParaRPr lang="en-GB" altLang="en-US"/>
          </a:p>
        </p:txBody>
      </p:sp>
    </p:spTree>
    <p:extLst>
      <p:ext uri="{BB962C8B-B14F-4D97-AF65-F5344CB8AC3E}">
        <p14:creationId xmlns:p14="http://schemas.microsoft.com/office/powerpoint/2010/main" val="196722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1D13CB5-EA39-CFF4-E0FA-6A9ADDFC3B5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5A8F13BA-CD99-47E3-85D9-FB6516716C1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D6C3B86C-F422-D342-B77A-439473861B84}"/>
              </a:ext>
            </a:extLst>
          </p:cNvPr>
          <p:cNvSpPr>
            <a:spLocks noGrp="1" noChangeArrowheads="1"/>
          </p:cNvSpPr>
          <p:nvPr>
            <p:ph type="sldNum" sz="quarter" idx="12"/>
          </p:nvPr>
        </p:nvSpPr>
        <p:spPr>
          <a:ln/>
        </p:spPr>
        <p:txBody>
          <a:bodyPr/>
          <a:lstStyle>
            <a:lvl1pPr>
              <a:defRPr/>
            </a:lvl1pPr>
          </a:lstStyle>
          <a:p>
            <a:pPr>
              <a:defRPr/>
            </a:pPr>
            <a:fld id="{438E77BA-EACF-42EB-95B9-F54A88E284CC}" type="slidenum">
              <a:rPr lang="en-GB" altLang="en-US"/>
              <a:pPr>
                <a:defRPr/>
              </a:pPr>
              <a:t>‹#›</a:t>
            </a:fld>
            <a:endParaRPr lang="en-GB" altLang="en-US"/>
          </a:p>
        </p:txBody>
      </p:sp>
    </p:spTree>
    <p:extLst>
      <p:ext uri="{BB962C8B-B14F-4D97-AF65-F5344CB8AC3E}">
        <p14:creationId xmlns:p14="http://schemas.microsoft.com/office/powerpoint/2010/main" val="3498064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D11DB18-8822-5CCB-F942-E0836C3B1C9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C3DF0444-FAF5-8B18-2655-0E43558044CD}"/>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08FD6B40-3428-2AC6-D5A3-535CE51C5F65}"/>
              </a:ext>
            </a:extLst>
          </p:cNvPr>
          <p:cNvSpPr>
            <a:spLocks noGrp="1" noChangeArrowheads="1"/>
          </p:cNvSpPr>
          <p:nvPr>
            <p:ph type="sldNum" sz="quarter" idx="12"/>
          </p:nvPr>
        </p:nvSpPr>
        <p:spPr>
          <a:ln/>
        </p:spPr>
        <p:txBody>
          <a:bodyPr/>
          <a:lstStyle>
            <a:lvl1pPr>
              <a:defRPr/>
            </a:lvl1pPr>
          </a:lstStyle>
          <a:p>
            <a:pPr>
              <a:defRPr/>
            </a:pPr>
            <a:fld id="{5CBE2941-AF74-4A79-BD6A-C4F5EF0CDE03}" type="slidenum">
              <a:rPr lang="en-GB" altLang="en-US"/>
              <a:pPr>
                <a:defRPr/>
              </a:pPr>
              <a:t>‹#›</a:t>
            </a:fld>
            <a:endParaRPr lang="en-GB" altLang="en-US"/>
          </a:p>
        </p:txBody>
      </p:sp>
    </p:spTree>
    <p:extLst>
      <p:ext uri="{BB962C8B-B14F-4D97-AF65-F5344CB8AC3E}">
        <p14:creationId xmlns:p14="http://schemas.microsoft.com/office/powerpoint/2010/main" val="589180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FDC9744-0189-20F8-12DB-1EFB24E3974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304CA002-5C11-BED6-15DF-E8CEB4FC624D}"/>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A3031F30-2C81-14C0-0423-75A9374BFE8B}"/>
              </a:ext>
            </a:extLst>
          </p:cNvPr>
          <p:cNvSpPr>
            <a:spLocks noGrp="1" noChangeArrowheads="1"/>
          </p:cNvSpPr>
          <p:nvPr>
            <p:ph type="sldNum" sz="quarter" idx="12"/>
          </p:nvPr>
        </p:nvSpPr>
        <p:spPr>
          <a:ln/>
        </p:spPr>
        <p:txBody>
          <a:bodyPr/>
          <a:lstStyle>
            <a:lvl1pPr>
              <a:defRPr/>
            </a:lvl1pPr>
          </a:lstStyle>
          <a:p>
            <a:pPr>
              <a:defRPr/>
            </a:pPr>
            <a:fld id="{F8DA8384-489E-4E92-93AB-3CCD80B1A759}" type="slidenum">
              <a:rPr lang="en-GB" altLang="en-US"/>
              <a:pPr>
                <a:defRPr/>
              </a:pPr>
              <a:t>‹#›</a:t>
            </a:fld>
            <a:endParaRPr lang="en-GB" altLang="en-US"/>
          </a:p>
        </p:txBody>
      </p:sp>
    </p:spTree>
    <p:extLst>
      <p:ext uri="{BB962C8B-B14F-4D97-AF65-F5344CB8AC3E}">
        <p14:creationId xmlns:p14="http://schemas.microsoft.com/office/powerpoint/2010/main" val="390866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157FD5D-470A-73A7-AD27-03A6F01EF93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C2D14A4E-0D79-0429-0C64-9A878D11219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601E6F55-7928-53D4-F7C9-EFA1A62E59C6}"/>
              </a:ext>
            </a:extLst>
          </p:cNvPr>
          <p:cNvSpPr>
            <a:spLocks noGrp="1" noChangeArrowheads="1"/>
          </p:cNvSpPr>
          <p:nvPr>
            <p:ph type="sldNum" sz="quarter" idx="12"/>
          </p:nvPr>
        </p:nvSpPr>
        <p:spPr>
          <a:ln/>
        </p:spPr>
        <p:txBody>
          <a:bodyPr/>
          <a:lstStyle>
            <a:lvl1pPr>
              <a:defRPr/>
            </a:lvl1pPr>
          </a:lstStyle>
          <a:p>
            <a:pPr>
              <a:defRPr/>
            </a:pPr>
            <a:fld id="{5B6AD39B-E036-4F84-B81B-F54D39EE9B69}" type="slidenum">
              <a:rPr lang="en-GB" altLang="en-US"/>
              <a:pPr>
                <a:defRPr/>
              </a:pPr>
              <a:t>‹#›</a:t>
            </a:fld>
            <a:endParaRPr lang="en-GB" altLang="en-US"/>
          </a:p>
        </p:txBody>
      </p:sp>
    </p:spTree>
    <p:extLst>
      <p:ext uri="{BB962C8B-B14F-4D97-AF65-F5344CB8AC3E}">
        <p14:creationId xmlns:p14="http://schemas.microsoft.com/office/powerpoint/2010/main" val="115706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D49CF202-16EC-45F2-6385-0DDB69DE5DE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AC0409EA-3CD8-23CD-5D03-E316DEFA9AA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0C0A2FE5-1A0D-AF31-9AC6-EE5B02C23663}"/>
              </a:ext>
            </a:extLst>
          </p:cNvPr>
          <p:cNvSpPr>
            <a:spLocks noGrp="1" noChangeArrowheads="1"/>
          </p:cNvSpPr>
          <p:nvPr>
            <p:ph type="sldNum" sz="quarter" idx="12"/>
          </p:nvPr>
        </p:nvSpPr>
        <p:spPr>
          <a:ln/>
        </p:spPr>
        <p:txBody>
          <a:bodyPr/>
          <a:lstStyle>
            <a:lvl1pPr>
              <a:defRPr/>
            </a:lvl1pPr>
          </a:lstStyle>
          <a:p>
            <a:pPr>
              <a:defRPr/>
            </a:pPr>
            <a:fld id="{017E8119-7252-455C-9B1F-7E7841BDC213}" type="slidenum">
              <a:rPr lang="en-GB" altLang="en-US"/>
              <a:pPr>
                <a:defRPr/>
              </a:pPr>
              <a:t>‹#›</a:t>
            </a:fld>
            <a:endParaRPr lang="en-GB" altLang="en-US"/>
          </a:p>
        </p:txBody>
      </p:sp>
    </p:spTree>
    <p:extLst>
      <p:ext uri="{BB962C8B-B14F-4D97-AF65-F5344CB8AC3E}">
        <p14:creationId xmlns:p14="http://schemas.microsoft.com/office/powerpoint/2010/main" val="3134332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FAB1074-1167-D909-1185-A120F32F4A1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063B53F-CDB7-9074-5AD7-44387F7743C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5780" name="Rectangle 4">
            <a:extLst>
              <a:ext uri="{FF2B5EF4-FFF2-40B4-BE49-F238E27FC236}">
                <a16:creationId xmlns:a16="http://schemas.microsoft.com/office/drawing/2014/main" id="{D5C0A2A3-C4BA-10DE-C8F8-3DA59E439A8D}"/>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GB" altLang="en-US"/>
          </a:p>
        </p:txBody>
      </p:sp>
      <p:sp>
        <p:nvSpPr>
          <p:cNvPr id="75781" name="Rectangle 5">
            <a:extLst>
              <a:ext uri="{FF2B5EF4-FFF2-40B4-BE49-F238E27FC236}">
                <a16:creationId xmlns:a16="http://schemas.microsoft.com/office/drawing/2014/main" id="{C5DE089E-5FD9-915F-4FC4-6B3ECF59A6F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ltLang="en-US"/>
          </a:p>
        </p:txBody>
      </p:sp>
      <p:sp>
        <p:nvSpPr>
          <p:cNvPr id="75782" name="Rectangle 6">
            <a:extLst>
              <a:ext uri="{FF2B5EF4-FFF2-40B4-BE49-F238E27FC236}">
                <a16:creationId xmlns:a16="http://schemas.microsoft.com/office/drawing/2014/main" id="{1512E25D-0DE8-744B-0354-77B30624EB4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9D8F590-5669-4717-B6C6-FC64C024E9F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fig.cox.miami.edu/~cmallery/150/Fallsyll.htm"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hyperlink" Target="http://www.igb.fhg.de/.../dt/PI_BioTechnica2001.dt.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hyperlink" Target="https://www.youtube.com/watch?v=fCZw4X7V5Pw" TargetMode="External"/><Relationship Id="rId2" Type="http://schemas.openxmlformats.org/officeDocument/2006/relationships/image" Target="../media/image31.jpeg"/><Relationship Id="rId1" Type="http://schemas.openxmlformats.org/officeDocument/2006/relationships/slideLayout" Target="../slideLayouts/slideLayout1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5.xml"/><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SfzmW7EMdLE" TargetMode="External"/><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QFtZFbug1SA"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5.xml"/><Relationship Id="rId4" Type="http://schemas.openxmlformats.org/officeDocument/2006/relationships/image" Target="../media/image42.jpeg"/></Relationships>
</file>

<file path=ppt/slides/_rels/slide49.xml.rels><?xml version="1.0" encoding="UTF-8" standalone="yes"?>
<Relationships xmlns="http://schemas.openxmlformats.org/package/2006/relationships"><Relationship Id="rId2" Type="http://schemas.openxmlformats.org/officeDocument/2006/relationships/hyperlink" Target="https://www.youtube.com/watch?v=W9MhkmyfML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D173159-7BDE-6987-5DFA-EE7CA45FC5D9}"/>
              </a:ext>
            </a:extLst>
          </p:cNvPr>
          <p:cNvSpPr>
            <a:spLocks noGrp="1" noChangeArrowheads="1"/>
          </p:cNvSpPr>
          <p:nvPr>
            <p:ph type="title"/>
          </p:nvPr>
        </p:nvSpPr>
        <p:spPr>
          <a:xfrm>
            <a:off x="457200" y="274638"/>
            <a:ext cx="8229600" cy="850900"/>
          </a:xfrm>
        </p:spPr>
        <p:txBody>
          <a:bodyPr/>
          <a:lstStyle/>
          <a:p>
            <a:pPr eaLnBrk="1" hangingPunct="1"/>
            <a:r>
              <a:rPr lang="en-GB" altLang="en-US" sz="3600"/>
              <a:t>What is light?</a:t>
            </a:r>
          </a:p>
        </p:txBody>
      </p:sp>
      <p:pic>
        <p:nvPicPr>
          <p:cNvPr id="4099" name="Picture 4">
            <a:extLst>
              <a:ext uri="{FF2B5EF4-FFF2-40B4-BE49-F238E27FC236}">
                <a16:creationId xmlns:a16="http://schemas.microsoft.com/office/drawing/2014/main" id="{BFDBD4D0-9B49-57D9-9980-D3614819B64F}"/>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057275"/>
            <a:ext cx="4681538" cy="3295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Text Box 6">
            <a:extLst>
              <a:ext uri="{FF2B5EF4-FFF2-40B4-BE49-F238E27FC236}">
                <a16:creationId xmlns:a16="http://schemas.microsoft.com/office/drawing/2014/main" id="{A07047C2-C43B-E0A8-495A-907ADE9087DE}"/>
              </a:ext>
            </a:extLst>
          </p:cNvPr>
          <p:cNvSpPr txBox="1">
            <a:spLocks noChangeArrowheads="1"/>
          </p:cNvSpPr>
          <p:nvPr/>
        </p:nvSpPr>
        <p:spPr bwMode="auto">
          <a:xfrm>
            <a:off x="5003800" y="1557338"/>
            <a:ext cx="40322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Light is electromagnetic radiation. What we usually describe as light is only the visible spectrum of this radiation with wavelengths between 400nm and 700nm.</a:t>
            </a:r>
          </a:p>
          <a:p>
            <a:pPr eaLnBrk="1" hangingPunct="1">
              <a:spcBef>
                <a:spcPct val="50000"/>
              </a:spcBef>
              <a:buFontTx/>
              <a:buNone/>
            </a:pPr>
            <a:r>
              <a:rPr lang="en-GB" altLang="en-US" sz="1800"/>
              <a:t>The elementary particle that defines light is the photon.</a:t>
            </a:r>
          </a:p>
        </p:txBody>
      </p:sp>
      <p:sp>
        <p:nvSpPr>
          <p:cNvPr id="4101" name="Text Box 8">
            <a:extLst>
              <a:ext uri="{FF2B5EF4-FFF2-40B4-BE49-F238E27FC236}">
                <a16:creationId xmlns:a16="http://schemas.microsoft.com/office/drawing/2014/main" id="{36BEE4AC-F424-0468-0826-222F2190D56E}"/>
              </a:ext>
            </a:extLst>
          </p:cNvPr>
          <p:cNvSpPr txBox="1">
            <a:spLocks noChangeArrowheads="1"/>
          </p:cNvSpPr>
          <p:nvPr/>
        </p:nvSpPr>
        <p:spPr bwMode="auto">
          <a:xfrm>
            <a:off x="323850" y="4941888"/>
            <a:ext cx="8274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There are 3 basic dimensions of light</a:t>
            </a:r>
          </a:p>
          <a:p>
            <a:pPr eaLnBrk="1" hangingPunct="1">
              <a:buFontTx/>
              <a:buAutoNum type="alphaLcParenR"/>
            </a:pPr>
            <a:r>
              <a:rPr lang="en-GB" altLang="en-US"/>
              <a:t>Intensity (amplitude) which is related to the perception of brightness</a:t>
            </a:r>
          </a:p>
          <a:p>
            <a:pPr eaLnBrk="1" hangingPunct="1">
              <a:buFontTx/>
              <a:buAutoNum type="alphaLcParenR"/>
            </a:pPr>
            <a:r>
              <a:rPr lang="en-GB" altLang="en-US"/>
              <a:t>Frequency (wavelength), perceived as colour</a:t>
            </a:r>
          </a:p>
          <a:p>
            <a:pPr eaLnBrk="1" hangingPunct="1">
              <a:buFontTx/>
              <a:buAutoNum type="alphaLcParenR"/>
            </a:pPr>
            <a:r>
              <a:rPr lang="en-GB" altLang="en-US"/>
              <a:t>Polarization (angle of vibration) which is not or weakly perceptible to humans</a:t>
            </a:r>
          </a:p>
        </p:txBody>
      </p:sp>
      <p:sp>
        <p:nvSpPr>
          <p:cNvPr id="4102" name="Line 9">
            <a:extLst>
              <a:ext uri="{FF2B5EF4-FFF2-40B4-BE49-F238E27FC236}">
                <a16:creationId xmlns:a16="http://schemas.microsoft.com/office/drawing/2014/main" id="{29190725-D426-969E-6E08-A21E26D8B505}"/>
              </a:ext>
            </a:extLst>
          </p:cNvPr>
          <p:cNvSpPr>
            <a:spLocks noChangeShapeType="1"/>
          </p:cNvSpPr>
          <p:nvPr/>
        </p:nvSpPr>
        <p:spPr bwMode="auto">
          <a:xfrm>
            <a:off x="3962400" y="3722688"/>
            <a:ext cx="0" cy="576262"/>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103" name="Line 10">
            <a:extLst>
              <a:ext uri="{FF2B5EF4-FFF2-40B4-BE49-F238E27FC236}">
                <a16:creationId xmlns:a16="http://schemas.microsoft.com/office/drawing/2014/main" id="{7DD45679-ECD7-0641-F1F9-CCF1E29191B1}"/>
              </a:ext>
            </a:extLst>
          </p:cNvPr>
          <p:cNvSpPr>
            <a:spLocks noChangeShapeType="1"/>
          </p:cNvSpPr>
          <p:nvPr/>
        </p:nvSpPr>
        <p:spPr bwMode="auto">
          <a:xfrm>
            <a:off x="2555875" y="4221163"/>
            <a:ext cx="360363"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104" name="Text Box 11">
            <a:extLst>
              <a:ext uri="{FF2B5EF4-FFF2-40B4-BE49-F238E27FC236}">
                <a16:creationId xmlns:a16="http://schemas.microsoft.com/office/drawing/2014/main" id="{84A618C2-FDB3-DAB5-F416-63A6B1730234}"/>
              </a:ext>
            </a:extLst>
          </p:cNvPr>
          <p:cNvSpPr txBox="1">
            <a:spLocks noChangeArrowheads="1"/>
          </p:cNvSpPr>
          <p:nvPr/>
        </p:nvSpPr>
        <p:spPr bwMode="auto">
          <a:xfrm>
            <a:off x="3886200" y="4264025"/>
            <a:ext cx="1809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a:t>a)</a:t>
            </a:r>
          </a:p>
        </p:txBody>
      </p:sp>
      <p:sp>
        <p:nvSpPr>
          <p:cNvPr id="4105" name="Text Box 12">
            <a:extLst>
              <a:ext uri="{FF2B5EF4-FFF2-40B4-BE49-F238E27FC236}">
                <a16:creationId xmlns:a16="http://schemas.microsoft.com/office/drawing/2014/main" id="{CC15DA38-2454-A836-55DB-D58658EAA259}"/>
              </a:ext>
            </a:extLst>
          </p:cNvPr>
          <p:cNvSpPr txBox="1">
            <a:spLocks noChangeArrowheads="1"/>
          </p:cNvSpPr>
          <p:nvPr/>
        </p:nvSpPr>
        <p:spPr bwMode="auto">
          <a:xfrm>
            <a:off x="2651125" y="4243388"/>
            <a:ext cx="1920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a:t>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E926085-0878-FB56-1102-8E2774D756C6}"/>
              </a:ext>
            </a:extLst>
          </p:cNvPr>
          <p:cNvSpPr>
            <a:spLocks noGrp="1" noChangeArrowheads="1"/>
          </p:cNvSpPr>
          <p:nvPr>
            <p:ph type="title"/>
          </p:nvPr>
        </p:nvSpPr>
        <p:spPr/>
        <p:txBody>
          <a:bodyPr/>
          <a:lstStyle/>
          <a:p>
            <a:pPr eaLnBrk="1" hangingPunct="1"/>
            <a:endParaRPr lang="en-US" altLang="en-US"/>
          </a:p>
        </p:txBody>
      </p:sp>
      <p:sp>
        <p:nvSpPr>
          <p:cNvPr id="14339" name="Content Placeholder 2">
            <a:extLst>
              <a:ext uri="{FF2B5EF4-FFF2-40B4-BE49-F238E27FC236}">
                <a16:creationId xmlns:a16="http://schemas.microsoft.com/office/drawing/2014/main" id="{656FA979-08FB-7E14-2E3E-DBE6588F522B}"/>
              </a:ext>
            </a:extLst>
          </p:cNvPr>
          <p:cNvSpPr>
            <a:spLocks noGrp="1" noChangeArrowheads="1"/>
          </p:cNvSpPr>
          <p:nvPr>
            <p:ph idx="1"/>
          </p:nvPr>
        </p:nvSpPr>
        <p:spPr/>
        <p:txBody>
          <a:bodyPr/>
          <a:lstStyle/>
          <a:p>
            <a:pPr eaLnBrk="1" hangingPunct="1"/>
            <a:r>
              <a:rPr lang="en-US" altLang="en-US">
                <a:solidFill>
                  <a:srgbClr val="222222"/>
                </a:solidFill>
              </a:rPr>
              <a:t>The higher the </a:t>
            </a:r>
            <a:r>
              <a:rPr lang="en-US" altLang="en-US" b="1">
                <a:solidFill>
                  <a:srgbClr val="222222"/>
                </a:solidFill>
              </a:rPr>
              <a:t>numerical aperture</a:t>
            </a:r>
            <a:r>
              <a:rPr lang="en-US" altLang="en-US">
                <a:solidFill>
                  <a:srgbClr val="222222"/>
                </a:solidFill>
              </a:rPr>
              <a:t> of a lens, the better the resolution of a specimen will be which can be obtained with that lens.</a:t>
            </a:r>
          </a:p>
          <a:p>
            <a:pPr eaLnBrk="1" hangingPunct="1"/>
            <a:r>
              <a:rPr lang="en-US" altLang="en-US" b="1">
                <a:solidFill>
                  <a:srgbClr val="000000"/>
                </a:solidFill>
                <a:latin typeface="Verdana" panose="020B0604030504040204" pitchFamily="34" charset="0"/>
              </a:rPr>
              <a:t>d=0.5 </a:t>
            </a:r>
            <a:r>
              <a:rPr lang="el-GR" altLang="en-US" b="1">
                <a:solidFill>
                  <a:srgbClr val="000000"/>
                </a:solidFill>
                <a:latin typeface="Verdana" panose="020B0604030504040204" pitchFamily="34" charset="0"/>
              </a:rPr>
              <a:t>λ/</a:t>
            </a:r>
            <a:r>
              <a:rPr lang="en-US" altLang="en-US" b="1">
                <a:solidFill>
                  <a:srgbClr val="000000"/>
                </a:solidFill>
                <a:latin typeface="Verdana" panose="020B0604030504040204" pitchFamily="34" charset="0"/>
              </a:rPr>
              <a:t>n sin Ɵ</a:t>
            </a:r>
            <a:endParaRPr lang="en-US" altLang="en-US">
              <a:solidFill>
                <a:srgbClr val="222222"/>
              </a:solidFill>
            </a:endParaRPr>
          </a:p>
          <a:p>
            <a:pPr lvl="1" eaLnBrk="1" hangingPunct="1"/>
            <a:r>
              <a:rPr lang="en-US" altLang="en-US">
                <a:solidFill>
                  <a:srgbClr val="222222"/>
                </a:solidFill>
              </a:rPr>
              <a:t>Where d= resolution</a:t>
            </a:r>
          </a:p>
          <a:p>
            <a:pPr lvl="1" eaLnBrk="1" hangingPunct="1"/>
            <a:r>
              <a:rPr lang="el-GR" altLang="en-US" b="1">
                <a:solidFill>
                  <a:srgbClr val="000000"/>
                </a:solidFill>
                <a:latin typeface="Verdana" panose="020B0604030504040204" pitchFamily="34" charset="0"/>
              </a:rPr>
              <a:t>Λ</a:t>
            </a:r>
            <a:r>
              <a:rPr lang="en-US" altLang="en-US" b="1">
                <a:solidFill>
                  <a:srgbClr val="000000"/>
                </a:solidFill>
                <a:latin typeface="Verdana" panose="020B0604030504040204" pitchFamily="34" charset="0"/>
              </a:rPr>
              <a:t> = wavelength of light used</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E8F1877E-67E8-2AAC-8899-881EF2DD3F67}"/>
              </a:ext>
            </a:extLst>
          </p:cNvPr>
          <p:cNvSpPr>
            <a:spLocks noChangeArrowheads="1"/>
          </p:cNvSpPr>
          <p:nvPr/>
        </p:nvSpPr>
        <p:spPr bwMode="auto">
          <a:xfrm>
            <a:off x="684213" y="439738"/>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chemeClr val="tx2"/>
                </a:solidFill>
              </a:rPr>
              <a:t>Numerical aperture, NOT magnification determines resolution!</a:t>
            </a:r>
          </a:p>
        </p:txBody>
      </p:sp>
      <p:sp>
        <p:nvSpPr>
          <p:cNvPr id="15363" name="Rectangle 5">
            <a:extLst>
              <a:ext uri="{FF2B5EF4-FFF2-40B4-BE49-F238E27FC236}">
                <a16:creationId xmlns:a16="http://schemas.microsoft.com/office/drawing/2014/main" id="{7713DF7E-4140-F4F8-F1E0-EC03646FE0D8}"/>
              </a:ext>
            </a:extLst>
          </p:cNvPr>
          <p:cNvSpPr>
            <a:spLocks noChangeArrowheads="1"/>
          </p:cNvSpPr>
          <p:nvPr/>
        </p:nvSpPr>
        <p:spPr bwMode="auto">
          <a:xfrm>
            <a:off x="900113" y="1412875"/>
            <a:ext cx="7772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t>	</a:t>
            </a:r>
          </a:p>
        </p:txBody>
      </p:sp>
      <p:grpSp>
        <p:nvGrpSpPr>
          <p:cNvPr id="15364" name="Group 6">
            <a:extLst>
              <a:ext uri="{FF2B5EF4-FFF2-40B4-BE49-F238E27FC236}">
                <a16:creationId xmlns:a16="http://schemas.microsoft.com/office/drawing/2014/main" id="{00D2F741-AF76-8FED-555A-57C6C092C517}"/>
              </a:ext>
            </a:extLst>
          </p:cNvPr>
          <p:cNvGrpSpPr>
            <a:grpSpLocks/>
          </p:cNvGrpSpPr>
          <p:nvPr/>
        </p:nvGrpSpPr>
        <p:grpSpPr bwMode="auto">
          <a:xfrm>
            <a:off x="1600200" y="2087563"/>
            <a:ext cx="1141413" cy="2319337"/>
            <a:chOff x="4815" y="2271"/>
            <a:chExt cx="719" cy="1461"/>
          </a:xfrm>
        </p:grpSpPr>
        <p:pic>
          <p:nvPicPr>
            <p:cNvPr id="15370" name="Picture 8">
              <a:extLst>
                <a:ext uri="{FF2B5EF4-FFF2-40B4-BE49-F238E27FC236}">
                  <a16:creationId xmlns:a16="http://schemas.microsoft.com/office/drawing/2014/main" id="{B2753572-A994-E0B6-1971-93E68CE2C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5" y="2271"/>
              <a:ext cx="719"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9">
              <a:extLst>
                <a:ext uri="{FF2B5EF4-FFF2-40B4-BE49-F238E27FC236}">
                  <a16:creationId xmlns:a16="http://schemas.microsoft.com/office/drawing/2014/main" id="{0CC2A2D5-4F56-DBE5-2B22-F6AC4B649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 y="3013"/>
              <a:ext cx="719"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5" name="Picture 19">
            <a:extLst>
              <a:ext uri="{FF2B5EF4-FFF2-40B4-BE49-F238E27FC236}">
                <a16:creationId xmlns:a16="http://schemas.microsoft.com/office/drawing/2014/main" id="{71882FB4-3451-7FF9-8A19-61AE615263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813" y="2144713"/>
            <a:ext cx="387667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6" name="Group 1">
            <a:extLst>
              <a:ext uri="{FF2B5EF4-FFF2-40B4-BE49-F238E27FC236}">
                <a16:creationId xmlns:a16="http://schemas.microsoft.com/office/drawing/2014/main" id="{F3FC9ECE-7C40-E888-84D5-88F7F5BAD2FD}"/>
              </a:ext>
            </a:extLst>
          </p:cNvPr>
          <p:cNvGrpSpPr>
            <a:grpSpLocks/>
          </p:cNvGrpSpPr>
          <p:nvPr/>
        </p:nvGrpSpPr>
        <p:grpSpPr bwMode="auto">
          <a:xfrm>
            <a:off x="3595688" y="4757738"/>
            <a:ext cx="3313112" cy="647700"/>
            <a:chOff x="5219700" y="5072062"/>
            <a:chExt cx="3313112" cy="647700"/>
          </a:xfrm>
        </p:grpSpPr>
        <p:sp>
          <p:nvSpPr>
            <p:cNvPr id="15368" name="AutoShape 24">
              <a:extLst>
                <a:ext uri="{FF2B5EF4-FFF2-40B4-BE49-F238E27FC236}">
                  <a16:creationId xmlns:a16="http://schemas.microsoft.com/office/drawing/2014/main" id="{8E84900A-EF42-5115-5DB9-F5C5894AF07A}"/>
                </a:ext>
              </a:extLst>
            </p:cNvPr>
            <p:cNvSpPr>
              <a:spLocks noChangeArrowheads="1"/>
            </p:cNvSpPr>
            <p:nvPr/>
          </p:nvSpPr>
          <p:spPr bwMode="auto">
            <a:xfrm>
              <a:off x="5219700" y="5072062"/>
              <a:ext cx="3313112" cy="647700"/>
            </a:xfrm>
            <a:custGeom>
              <a:avLst/>
              <a:gdLst>
                <a:gd name="T0" fmla="*/ 2147483646 w 21600"/>
                <a:gd name="T1" fmla="*/ 0 h 21600"/>
                <a:gd name="T2" fmla="*/ 0 w 21600"/>
                <a:gd name="T3" fmla="*/ 291195185 h 21600"/>
                <a:gd name="T4" fmla="*/ 2147483646 w 21600"/>
                <a:gd name="T5" fmla="*/ 582390370 h 21600"/>
                <a:gd name="T6" fmla="*/ 2147483646 w 21600"/>
                <a:gd name="T7" fmla="*/ 29119518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FF">
                <a:alpha val="8117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5369" name="Text Box 25">
              <a:extLst>
                <a:ext uri="{FF2B5EF4-FFF2-40B4-BE49-F238E27FC236}">
                  <a16:creationId xmlns:a16="http://schemas.microsoft.com/office/drawing/2014/main" id="{4DFE6552-CAE1-2DC0-8C05-D934FE19F29E}"/>
                </a:ext>
              </a:extLst>
            </p:cNvPr>
            <p:cNvSpPr txBox="1">
              <a:spLocks noChangeArrowheads="1"/>
            </p:cNvSpPr>
            <p:nvPr/>
          </p:nvSpPr>
          <p:spPr bwMode="auto">
            <a:xfrm>
              <a:off x="6157913" y="5273675"/>
              <a:ext cx="13668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t>Increasing NA</a:t>
              </a:r>
            </a:p>
          </p:txBody>
        </p:sp>
      </p:grpSp>
      <p:sp>
        <p:nvSpPr>
          <p:cNvPr id="15367" name="Text Box 26">
            <a:extLst>
              <a:ext uri="{FF2B5EF4-FFF2-40B4-BE49-F238E27FC236}">
                <a16:creationId xmlns:a16="http://schemas.microsoft.com/office/drawing/2014/main" id="{F6EDB7A8-BF2B-60A2-9031-B7665194E62F}"/>
              </a:ext>
            </a:extLst>
          </p:cNvPr>
          <p:cNvSpPr txBox="1">
            <a:spLocks noChangeArrowheads="1"/>
          </p:cNvSpPr>
          <p:nvPr/>
        </p:nvSpPr>
        <p:spPr bwMode="auto">
          <a:xfrm>
            <a:off x="1600200" y="5588000"/>
            <a:ext cx="65722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t>A lens with a larger NA will be able to visualize finer details and will also collect more light and give a brighter image than a lens with lower NA.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187D3E9-56A3-9EBB-5C97-ACDBBEDAD583}"/>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7" name="Title 3">
            <a:extLst>
              <a:ext uri="{FF2B5EF4-FFF2-40B4-BE49-F238E27FC236}">
                <a16:creationId xmlns:a16="http://schemas.microsoft.com/office/drawing/2014/main" id="{058F8CD3-94CD-4DD8-C977-0CA43281F99E}"/>
              </a:ext>
            </a:extLst>
          </p:cNvPr>
          <p:cNvSpPr>
            <a:spLocks noGrp="1" noChangeArrowheads="1"/>
          </p:cNvSpPr>
          <p:nvPr>
            <p:ph type="title"/>
          </p:nvPr>
        </p:nvSpPr>
        <p:spPr/>
        <p:txBody>
          <a:bodyPr/>
          <a:lstStyle/>
          <a:p>
            <a:pPr eaLnBrk="1" hangingPunct="1"/>
            <a:r>
              <a:rPr lang="en-US" altLang="en-US"/>
              <a:t>Microscopy</a:t>
            </a:r>
          </a:p>
        </p:txBody>
      </p:sp>
      <p:sp>
        <p:nvSpPr>
          <p:cNvPr id="16388" name="Content Placeholder 4">
            <a:extLst>
              <a:ext uri="{FF2B5EF4-FFF2-40B4-BE49-F238E27FC236}">
                <a16:creationId xmlns:a16="http://schemas.microsoft.com/office/drawing/2014/main" id="{36BBD778-B4BC-AAD7-4330-6C8F5441F133}"/>
              </a:ext>
            </a:extLst>
          </p:cNvPr>
          <p:cNvSpPr>
            <a:spLocks noGrp="1" noChangeArrowheads="1"/>
          </p:cNvSpPr>
          <p:nvPr>
            <p:ph idx="1"/>
          </p:nvPr>
        </p:nvSpPr>
        <p:spPr/>
        <p:txBody>
          <a:bodyPr/>
          <a:lstStyle/>
          <a:p>
            <a:pPr eaLnBrk="1" hangingPunct="1"/>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C5E15F6-548C-C2CB-2BFC-3954AF4EF670}"/>
              </a:ext>
            </a:extLst>
          </p:cNvPr>
          <p:cNvSpPr>
            <a:spLocks noGrp="1" noChangeArrowheads="1"/>
          </p:cNvSpPr>
          <p:nvPr>
            <p:ph type="title"/>
          </p:nvPr>
        </p:nvSpPr>
        <p:spPr/>
        <p:txBody>
          <a:bodyPr/>
          <a:lstStyle/>
          <a:p>
            <a:pPr eaLnBrk="1" hangingPunct="1"/>
            <a:r>
              <a:rPr lang="en-US" altLang="en-US"/>
              <a:t>Light (Optical) Microscopy</a:t>
            </a:r>
          </a:p>
        </p:txBody>
      </p:sp>
      <p:sp>
        <p:nvSpPr>
          <p:cNvPr id="17411" name="Content Placeholder 5">
            <a:extLst>
              <a:ext uri="{FF2B5EF4-FFF2-40B4-BE49-F238E27FC236}">
                <a16:creationId xmlns:a16="http://schemas.microsoft.com/office/drawing/2014/main" id="{AF50DEDE-7459-C8FD-0D96-3BD57FBF0732}"/>
              </a:ext>
            </a:extLst>
          </p:cNvPr>
          <p:cNvSpPr>
            <a:spLocks noGrp="1" noChangeArrowheads="1"/>
          </p:cNvSpPr>
          <p:nvPr>
            <p:ph idx="1"/>
          </p:nvPr>
        </p:nvSpPr>
        <p:spPr/>
        <p:txBody>
          <a:bodyPr/>
          <a:lstStyle/>
          <a:p>
            <a:pPr eaLnBrk="1" hangingPunct="1"/>
            <a:r>
              <a:rPr lang="en-US" altLang="en-US">
                <a:solidFill>
                  <a:srgbClr val="21242C"/>
                </a:solidFill>
                <a:latin typeface="Lato" panose="020B0604020202020204" pitchFamily="34" charset="0"/>
              </a:rPr>
              <a:t>Visible light is uses.</a:t>
            </a:r>
          </a:p>
          <a:p>
            <a:pPr eaLnBrk="1" hangingPunct="1"/>
            <a:r>
              <a:rPr lang="en-US" altLang="en-US">
                <a:solidFill>
                  <a:srgbClr val="21242C"/>
                </a:solidFill>
                <a:latin typeface="Lato" panose="020B0604020202020204" pitchFamily="34" charset="0"/>
              </a:rPr>
              <a:t>Glass lens are used</a:t>
            </a:r>
          </a:p>
          <a:p>
            <a:pPr eaLnBrk="1" hangingPunct="1"/>
            <a:r>
              <a:rPr lang="en-US" altLang="en-US">
                <a:solidFill>
                  <a:srgbClr val="21242C"/>
                </a:solidFill>
                <a:latin typeface="Lato" panose="020B0604020202020204" pitchFamily="34" charset="0"/>
              </a:rPr>
              <a:t>Advantage: It can often be performed on living cells, so it’s possible to watch cells carrying out their normal behaviors (e.g., migrating or dividing) under the microscope.</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F801697-D16A-CB77-3301-8618F3323E55}"/>
              </a:ext>
            </a:extLst>
          </p:cNvPr>
          <p:cNvSpPr>
            <a:spLocks noGrp="1" noChangeArrowheads="1"/>
          </p:cNvSpPr>
          <p:nvPr>
            <p:ph type="title"/>
          </p:nvPr>
        </p:nvSpPr>
        <p:spPr/>
        <p:txBody>
          <a:bodyPr/>
          <a:lstStyle/>
          <a:p>
            <a:pPr eaLnBrk="1" hangingPunct="1"/>
            <a:r>
              <a:rPr lang="en-US" altLang="en-US"/>
              <a:t>Principle</a:t>
            </a:r>
          </a:p>
        </p:txBody>
      </p:sp>
      <p:sp>
        <p:nvSpPr>
          <p:cNvPr id="18435" name="Content Placeholder 2">
            <a:extLst>
              <a:ext uri="{FF2B5EF4-FFF2-40B4-BE49-F238E27FC236}">
                <a16:creationId xmlns:a16="http://schemas.microsoft.com/office/drawing/2014/main" id="{8D210020-3BB7-A73F-FBF4-292DF366BC12}"/>
              </a:ext>
            </a:extLst>
          </p:cNvPr>
          <p:cNvSpPr>
            <a:spLocks noGrp="1" noChangeArrowheads="1"/>
          </p:cNvSpPr>
          <p:nvPr>
            <p:ph idx="1"/>
          </p:nvPr>
        </p:nvSpPr>
        <p:spPr/>
        <p:txBody>
          <a:bodyPr/>
          <a:lstStyle/>
          <a:p>
            <a:pPr eaLnBrk="1" hangingPunct="1"/>
            <a:r>
              <a:rPr lang="en-US" altLang="en-US"/>
              <a:t>When a ray of light passes from one medium to another it bends by phenomena called refraction.</a:t>
            </a:r>
          </a:p>
          <a:p>
            <a:pPr eaLnBrk="1" hangingPunct="1"/>
            <a:r>
              <a:rPr lang="en-US" altLang="en-US"/>
              <a:t>Bending of light slows the speed.</a:t>
            </a:r>
          </a:p>
          <a:p>
            <a:pPr eaLnBrk="1" hangingPunct="1"/>
            <a:r>
              <a:rPr lang="en-US" altLang="en-US"/>
              <a:t>The bending of light is determined by refractive index of the medium.</a:t>
            </a:r>
          </a:p>
          <a:p>
            <a:pPr eaLnBrk="1" hangingPunct="1"/>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0073F6A-5170-E601-039A-BA3C1E6A90BC}"/>
              </a:ext>
            </a:extLst>
          </p:cNvPr>
          <p:cNvSpPr>
            <a:spLocks noGrp="1" noChangeArrowheads="1"/>
          </p:cNvSpPr>
          <p:nvPr>
            <p:ph type="title"/>
          </p:nvPr>
        </p:nvSpPr>
        <p:spPr/>
        <p:txBody>
          <a:bodyPr/>
          <a:lstStyle/>
          <a:p>
            <a:pPr eaLnBrk="1" hangingPunct="1"/>
            <a:r>
              <a:rPr lang="en-US" altLang="en-US">
                <a:solidFill>
                  <a:srgbClr val="000000"/>
                </a:solidFill>
                <a:latin typeface="Verdana" panose="020B0604030504040204" pitchFamily="34" charset="0"/>
              </a:rPr>
              <a:t>Types of Light Microscopes</a:t>
            </a:r>
            <a:endParaRPr lang="en-US" altLang="en-US"/>
          </a:p>
        </p:txBody>
      </p:sp>
      <p:sp>
        <p:nvSpPr>
          <p:cNvPr id="19459" name="Content Placeholder 2">
            <a:extLst>
              <a:ext uri="{FF2B5EF4-FFF2-40B4-BE49-F238E27FC236}">
                <a16:creationId xmlns:a16="http://schemas.microsoft.com/office/drawing/2014/main" id="{C82FDC66-328B-5D55-0F27-67C1BDC69972}"/>
              </a:ext>
            </a:extLst>
          </p:cNvPr>
          <p:cNvSpPr>
            <a:spLocks noGrp="1" noChangeArrowheads="1"/>
          </p:cNvSpPr>
          <p:nvPr>
            <p:ph idx="1"/>
          </p:nvPr>
        </p:nvSpPr>
        <p:spPr/>
        <p:txBody>
          <a:bodyPr/>
          <a:lstStyle/>
          <a:p>
            <a:pPr eaLnBrk="1" hangingPunct="1">
              <a:buFont typeface="Arial" panose="020B0604020202020204" pitchFamily="34" charset="0"/>
              <a:buAutoNum type="arabicPeriod"/>
            </a:pPr>
            <a:r>
              <a:rPr lang="en-US" altLang="en-US">
                <a:latin typeface="Verdana" panose="020B0604030504040204" pitchFamily="34" charset="0"/>
              </a:rPr>
              <a:t>Bright field Light Microscope</a:t>
            </a:r>
          </a:p>
          <a:p>
            <a:pPr eaLnBrk="1" hangingPunct="1">
              <a:buFont typeface="Arial" panose="020B0604020202020204" pitchFamily="34" charset="0"/>
              <a:buAutoNum type="arabicPeriod"/>
            </a:pPr>
            <a:r>
              <a:rPr lang="en-US" altLang="en-US">
                <a:latin typeface="Verdana" panose="020B0604030504040204" pitchFamily="34" charset="0"/>
              </a:rPr>
              <a:t>Phase Contrast Light Microscope</a:t>
            </a:r>
          </a:p>
          <a:p>
            <a:pPr eaLnBrk="1" hangingPunct="1">
              <a:buFont typeface="Arial" panose="020B0604020202020204" pitchFamily="34" charset="0"/>
              <a:buAutoNum type="arabicPeriod"/>
            </a:pPr>
            <a:r>
              <a:rPr lang="en-US" altLang="en-US">
                <a:latin typeface="Verdana" panose="020B0604030504040204" pitchFamily="34" charset="0"/>
              </a:rPr>
              <a:t>Dark-Field Light Microscope</a:t>
            </a:r>
          </a:p>
          <a:p>
            <a:pPr eaLnBrk="1" hangingPunct="1">
              <a:buFont typeface="Arial" panose="020B0604020202020204" pitchFamily="34" charset="0"/>
              <a:buAutoNum type="arabicPeriod"/>
            </a:pPr>
            <a:r>
              <a:rPr lang="en-US" altLang="en-US">
                <a:latin typeface="Verdana" panose="020B0604030504040204" pitchFamily="34" charset="0"/>
              </a:rPr>
              <a:t>Fluorescence Light Microscope</a:t>
            </a:r>
          </a:p>
          <a:p>
            <a:pPr eaLnBrk="1" hangingPunct="1">
              <a:buFont typeface="Arial" panose="020B0604020202020204" pitchFamily="34" charset="0"/>
              <a:buChar char="•"/>
            </a:pP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89A64F70-EA94-14AF-4EAE-62F2DA86C4DF}"/>
              </a:ext>
            </a:extLst>
          </p:cNvPr>
          <p:cNvSpPr>
            <a:spLocks noGrp="1" noChangeArrowheads="1"/>
          </p:cNvSpPr>
          <p:nvPr>
            <p:ph type="title"/>
          </p:nvPr>
        </p:nvSpPr>
        <p:spPr>
          <a:noFill/>
        </p:spPr>
        <p:txBody>
          <a:bodyPr/>
          <a:lstStyle/>
          <a:p>
            <a:pPr eaLnBrk="1" hangingPunct="1"/>
            <a:r>
              <a:rPr lang="en-GB" altLang="en-US" sz="3600"/>
              <a:t>Contrasting techniques</a:t>
            </a:r>
          </a:p>
        </p:txBody>
      </p:sp>
      <p:grpSp>
        <p:nvGrpSpPr>
          <p:cNvPr id="20483" name="Group 14">
            <a:extLst>
              <a:ext uri="{FF2B5EF4-FFF2-40B4-BE49-F238E27FC236}">
                <a16:creationId xmlns:a16="http://schemas.microsoft.com/office/drawing/2014/main" id="{0017E6A4-FE4B-307A-D77E-B6B8B6930515}"/>
              </a:ext>
            </a:extLst>
          </p:cNvPr>
          <p:cNvGrpSpPr>
            <a:grpSpLocks/>
          </p:cNvGrpSpPr>
          <p:nvPr/>
        </p:nvGrpSpPr>
        <p:grpSpPr bwMode="auto">
          <a:xfrm>
            <a:off x="317500" y="1993900"/>
            <a:ext cx="8229600" cy="3235325"/>
            <a:chOff x="295" y="981"/>
            <a:chExt cx="5184" cy="1712"/>
          </a:xfrm>
        </p:grpSpPr>
        <p:pic>
          <p:nvPicPr>
            <p:cNvPr id="20486" name="Picture 5">
              <a:extLst>
                <a:ext uri="{FF2B5EF4-FFF2-40B4-BE49-F238E27FC236}">
                  <a16:creationId xmlns:a16="http://schemas.microsoft.com/office/drawing/2014/main" id="{FEBB00BB-2921-5088-5EDD-501DF3674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 y="981"/>
              <a:ext cx="5184" cy="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7" name="Text Box 10">
              <a:extLst>
                <a:ext uri="{FF2B5EF4-FFF2-40B4-BE49-F238E27FC236}">
                  <a16:creationId xmlns:a16="http://schemas.microsoft.com/office/drawing/2014/main" id="{448BEF2E-864B-2982-D77B-3C9DA3F9B605}"/>
                </a:ext>
              </a:extLst>
            </p:cNvPr>
            <p:cNvSpPr txBox="1">
              <a:spLocks noChangeArrowheads="1"/>
            </p:cNvSpPr>
            <p:nvPr/>
          </p:nvSpPr>
          <p:spPr bwMode="auto">
            <a:xfrm>
              <a:off x="2200" y="1661"/>
              <a:ext cx="543" cy="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200" b="1"/>
                <a:t>Brightfield</a:t>
              </a:r>
            </a:p>
          </p:txBody>
        </p:sp>
        <p:sp>
          <p:nvSpPr>
            <p:cNvPr id="20488" name="Text Box 11">
              <a:extLst>
                <a:ext uri="{FF2B5EF4-FFF2-40B4-BE49-F238E27FC236}">
                  <a16:creationId xmlns:a16="http://schemas.microsoft.com/office/drawing/2014/main" id="{070CB1BD-51F8-2E7D-A8DA-085599645C9B}"/>
                </a:ext>
              </a:extLst>
            </p:cNvPr>
            <p:cNvSpPr txBox="1">
              <a:spLocks noChangeArrowheads="1"/>
            </p:cNvSpPr>
            <p:nvPr/>
          </p:nvSpPr>
          <p:spPr bwMode="auto">
            <a:xfrm>
              <a:off x="4558" y="2568"/>
              <a:ext cx="454" cy="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200" b="1">
                  <a:solidFill>
                    <a:schemeClr val="bg1"/>
                  </a:solidFill>
                </a:rPr>
                <a:t>Darkfield</a:t>
              </a:r>
            </a:p>
          </p:txBody>
        </p:sp>
        <p:sp>
          <p:nvSpPr>
            <p:cNvPr id="20489" name="Text Box 12">
              <a:extLst>
                <a:ext uri="{FF2B5EF4-FFF2-40B4-BE49-F238E27FC236}">
                  <a16:creationId xmlns:a16="http://schemas.microsoft.com/office/drawing/2014/main" id="{53B784D2-C039-B2FD-2945-034C66E593FF}"/>
                </a:ext>
              </a:extLst>
            </p:cNvPr>
            <p:cNvSpPr txBox="1">
              <a:spLocks noChangeArrowheads="1"/>
            </p:cNvSpPr>
            <p:nvPr/>
          </p:nvSpPr>
          <p:spPr bwMode="auto">
            <a:xfrm>
              <a:off x="4195" y="1661"/>
              <a:ext cx="816" cy="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200" b="1">
                  <a:solidFill>
                    <a:schemeClr val="bg1"/>
                  </a:solidFill>
                </a:rPr>
                <a:t>Phase contrast</a:t>
              </a:r>
            </a:p>
          </p:txBody>
        </p:sp>
        <p:sp>
          <p:nvSpPr>
            <p:cNvPr id="20490" name="Text Box 13">
              <a:extLst>
                <a:ext uri="{FF2B5EF4-FFF2-40B4-BE49-F238E27FC236}">
                  <a16:creationId xmlns:a16="http://schemas.microsoft.com/office/drawing/2014/main" id="{7B694050-509F-9F0D-C442-59D2F35B9335}"/>
                </a:ext>
              </a:extLst>
            </p:cNvPr>
            <p:cNvSpPr txBox="1">
              <a:spLocks noChangeArrowheads="1"/>
            </p:cNvSpPr>
            <p:nvPr/>
          </p:nvSpPr>
          <p:spPr bwMode="auto">
            <a:xfrm>
              <a:off x="2517" y="2568"/>
              <a:ext cx="227" cy="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200" b="1"/>
                <a:t>DIC</a:t>
              </a:r>
            </a:p>
          </p:txBody>
        </p:sp>
      </p:grpSp>
      <p:sp>
        <p:nvSpPr>
          <p:cNvPr id="20484" name="Rectangle 15">
            <a:extLst>
              <a:ext uri="{FF2B5EF4-FFF2-40B4-BE49-F238E27FC236}">
                <a16:creationId xmlns:a16="http://schemas.microsoft.com/office/drawing/2014/main" id="{057E5B1F-DD64-E196-0022-4ED65990DE26}"/>
              </a:ext>
            </a:extLst>
          </p:cNvPr>
          <p:cNvSpPr>
            <a:spLocks noChangeArrowheads="1"/>
          </p:cNvSpPr>
          <p:nvPr/>
        </p:nvSpPr>
        <p:spPr bwMode="auto">
          <a:xfrm>
            <a:off x="5795963" y="5341938"/>
            <a:ext cx="2997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800"/>
              <a:t>Taken from: </a:t>
            </a:r>
            <a:r>
              <a:rPr lang="en-GB" altLang="en-US" sz="800">
                <a:hlinkClick r:id="rId3"/>
              </a:rPr>
              <a:t>http://fig.cox.miami.edu/~cmallery/150/Fallsyll.htm</a:t>
            </a:r>
            <a:r>
              <a:rPr lang="en-GB" altLang="en-US" sz="1800"/>
              <a:t> </a:t>
            </a:r>
          </a:p>
        </p:txBody>
      </p:sp>
      <p:sp>
        <p:nvSpPr>
          <p:cNvPr id="20485" name="TextBox 2">
            <a:extLst>
              <a:ext uri="{FF2B5EF4-FFF2-40B4-BE49-F238E27FC236}">
                <a16:creationId xmlns:a16="http://schemas.microsoft.com/office/drawing/2014/main" id="{6F86DF3A-6288-7E78-4F93-58C2385018EC}"/>
              </a:ext>
            </a:extLst>
          </p:cNvPr>
          <p:cNvSpPr txBox="1">
            <a:spLocks noChangeArrowheads="1"/>
          </p:cNvSpPr>
          <p:nvPr/>
        </p:nvSpPr>
        <p:spPr bwMode="auto">
          <a:xfrm>
            <a:off x="3059113" y="1541463"/>
            <a:ext cx="3960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Fibroblast grown in culture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CA07F97-11A7-D078-48BA-6746EF16B9E0}"/>
              </a:ext>
            </a:extLst>
          </p:cNvPr>
          <p:cNvSpPr>
            <a:spLocks noGrp="1" noChangeArrowheads="1"/>
          </p:cNvSpPr>
          <p:nvPr>
            <p:ph type="title"/>
          </p:nvPr>
        </p:nvSpPr>
        <p:spPr>
          <a:xfrm>
            <a:off x="457200" y="274638"/>
            <a:ext cx="8229600" cy="633412"/>
          </a:xfrm>
        </p:spPr>
        <p:txBody>
          <a:bodyPr/>
          <a:lstStyle/>
          <a:p>
            <a:pPr eaLnBrk="1" hangingPunct="1"/>
            <a:r>
              <a:rPr lang="en-GB" altLang="en-US" sz="3600"/>
              <a:t>Brightfield</a:t>
            </a:r>
          </a:p>
        </p:txBody>
      </p:sp>
      <p:pic>
        <p:nvPicPr>
          <p:cNvPr id="21507" name="Picture 9">
            <a:extLst>
              <a:ext uri="{FF2B5EF4-FFF2-40B4-BE49-F238E27FC236}">
                <a16:creationId xmlns:a16="http://schemas.microsoft.com/office/drawing/2014/main" id="{24009FF7-43B3-F80A-A975-E9A64E12D081}"/>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42988" y="2743200"/>
            <a:ext cx="2574925" cy="286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8" name="Picture 10">
            <a:extLst>
              <a:ext uri="{FF2B5EF4-FFF2-40B4-BE49-F238E27FC236}">
                <a16:creationId xmlns:a16="http://schemas.microsoft.com/office/drawing/2014/main" id="{73550FCC-FC9D-2F53-8353-25829E2D93B0}"/>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1400" y="2640013"/>
            <a:ext cx="2794000" cy="2949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13">
            <a:extLst>
              <a:ext uri="{FF2B5EF4-FFF2-40B4-BE49-F238E27FC236}">
                <a16:creationId xmlns:a16="http://schemas.microsoft.com/office/drawing/2014/main" id="{BEB00127-8C4C-8829-F72B-EA9CB7EB935C}"/>
              </a:ext>
            </a:extLst>
          </p:cNvPr>
          <p:cNvSpPr txBox="1">
            <a:spLocks noChangeArrowheads="1"/>
          </p:cNvSpPr>
          <p:nvPr/>
        </p:nvSpPr>
        <p:spPr bwMode="auto">
          <a:xfrm>
            <a:off x="4908550" y="5589588"/>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Piece of artificially grown skin </a:t>
            </a:r>
          </a:p>
          <a:p>
            <a:pPr eaLnBrk="1" hangingPunct="1">
              <a:spcBef>
                <a:spcPct val="0"/>
              </a:spcBef>
              <a:buFontTx/>
              <a:buNone/>
            </a:pPr>
            <a:r>
              <a:rPr lang="en-GB" altLang="en-US" sz="800"/>
              <a:t>(</a:t>
            </a:r>
            <a:r>
              <a:rPr lang="en-GB" altLang="en-US" sz="800">
                <a:hlinkClick r:id="rId4"/>
              </a:rPr>
              <a:t>www.igb.fhg.de/.../dt/PI_BioTechnica2001.dt.html</a:t>
            </a:r>
            <a:r>
              <a:rPr lang="en-GB" altLang="en-US" sz="800"/>
              <a:t> )</a:t>
            </a:r>
          </a:p>
        </p:txBody>
      </p:sp>
      <p:sp>
        <p:nvSpPr>
          <p:cNvPr id="21510" name="Text Box 15">
            <a:extLst>
              <a:ext uri="{FF2B5EF4-FFF2-40B4-BE49-F238E27FC236}">
                <a16:creationId xmlns:a16="http://schemas.microsoft.com/office/drawing/2014/main" id="{273DABF7-1EFE-ACBD-B206-11F0F6228C77}"/>
              </a:ext>
            </a:extLst>
          </p:cNvPr>
          <p:cNvSpPr txBox="1">
            <a:spLocks noChangeArrowheads="1"/>
          </p:cNvSpPr>
          <p:nvPr/>
        </p:nvSpPr>
        <p:spPr bwMode="auto">
          <a:xfrm>
            <a:off x="1074738" y="5624513"/>
            <a:ext cx="313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Cross section of sunflower root</a:t>
            </a:r>
          </a:p>
          <a:p>
            <a:pPr eaLnBrk="1" hangingPunct="1">
              <a:spcBef>
                <a:spcPct val="0"/>
              </a:spcBef>
              <a:buFontTx/>
              <a:buNone/>
            </a:pPr>
            <a:r>
              <a:rPr lang="en-GB" altLang="en-US" sz="800"/>
              <a:t>(http://www.zum.de/Faecher/Materialien/beck/12/bs12-5.htm)</a:t>
            </a:r>
          </a:p>
        </p:txBody>
      </p:sp>
      <p:sp>
        <p:nvSpPr>
          <p:cNvPr id="21511" name="Rectangle 17">
            <a:extLst>
              <a:ext uri="{FF2B5EF4-FFF2-40B4-BE49-F238E27FC236}">
                <a16:creationId xmlns:a16="http://schemas.microsoft.com/office/drawing/2014/main" id="{C2579862-5DA7-DF1E-FB65-DE771ACADE53}"/>
              </a:ext>
            </a:extLst>
          </p:cNvPr>
          <p:cNvSpPr>
            <a:spLocks noChangeArrowheads="1"/>
          </p:cNvSpPr>
          <p:nvPr/>
        </p:nvSpPr>
        <p:spPr bwMode="auto">
          <a:xfrm>
            <a:off x="179388" y="1100138"/>
            <a:ext cx="8229600"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GB" altLang="en-US" sz="1600" b="1" u="sng"/>
              <a:t>Principle</a:t>
            </a:r>
            <a:r>
              <a:rPr lang="en-GB" altLang="en-US" sz="1600"/>
              <a:t>: Light is transmitted through the sample and absorbed by it.</a:t>
            </a:r>
          </a:p>
          <a:p>
            <a:pPr eaLnBrk="1" hangingPunct="1">
              <a:lnSpc>
                <a:spcPct val="90000"/>
              </a:lnSpc>
              <a:spcBef>
                <a:spcPct val="0"/>
              </a:spcBef>
              <a:buFontTx/>
              <a:buNone/>
            </a:pPr>
            <a:endParaRPr lang="en-GB" altLang="en-US" sz="1600"/>
          </a:p>
          <a:p>
            <a:pPr eaLnBrk="1" hangingPunct="1">
              <a:lnSpc>
                <a:spcPct val="90000"/>
              </a:lnSpc>
              <a:spcBef>
                <a:spcPct val="0"/>
              </a:spcBef>
              <a:buFontTx/>
              <a:buNone/>
            </a:pPr>
            <a:r>
              <a:rPr lang="en-GB" altLang="en-US" sz="1600" b="1" u="sng"/>
              <a:t>Application:</a:t>
            </a:r>
            <a:r>
              <a:rPr lang="en-GB" altLang="en-US" sz="1600"/>
              <a:t> Only useful for specimens that can be contrasted via dyes. </a:t>
            </a:r>
          </a:p>
          <a:p>
            <a:pPr eaLnBrk="1" hangingPunct="1">
              <a:lnSpc>
                <a:spcPct val="90000"/>
              </a:lnSpc>
              <a:spcBef>
                <a:spcPct val="0"/>
              </a:spcBef>
              <a:buFontTx/>
              <a:buNone/>
            </a:pPr>
            <a:r>
              <a:rPr lang="en-GB" altLang="en-US" sz="1600"/>
              <a:t>Very little contrast in unstained specimens. </a:t>
            </a:r>
          </a:p>
          <a:p>
            <a:pPr eaLnBrk="1" hangingPunct="1">
              <a:lnSpc>
                <a:spcPct val="90000"/>
              </a:lnSpc>
              <a:spcBef>
                <a:spcPct val="0"/>
              </a:spcBef>
              <a:buFontTx/>
              <a:buNone/>
            </a:pPr>
            <a:r>
              <a:rPr lang="en-GB" altLang="en-US" sz="1600"/>
              <a:t>With a bright background, the human eye requires local intensity fluctuations </a:t>
            </a:r>
          </a:p>
          <a:p>
            <a:pPr eaLnBrk="1" hangingPunct="1">
              <a:lnSpc>
                <a:spcPct val="90000"/>
              </a:lnSpc>
              <a:spcBef>
                <a:spcPct val="0"/>
              </a:spcBef>
              <a:buFontTx/>
              <a:buNone/>
            </a:pPr>
            <a:r>
              <a:rPr lang="en-GB" altLang="en-US" sz="1600"/>
              <a:t>of at least 10 to 20% to be able to recognize objects.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97">
            <a:extLst>
              <a:ext uri="{FF2B5EF4-FFF2-40B4-BE49-F238E27FC236}">
                <a16:creationId xmlns:a16="http://schemas.microsoft.com/office/drawing/2014/main" id="{19B78389-16A4-7239-0B49-A9C452309A32}"/>
              </a:ext>
            </a:extLst>
          </p:cNvPr>
          <p:cNvSpPr txBox="1">
            <a:spLocks noChangeArrowheads="1"/>
          </p:cNvSpPr>
          <p:nvPr/>
        </p:nvSpPr>
        <p:spPr bwMode="auto">
          <a:xfrm>
            <a:off x="533400" y="4572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2531" name="Shape 98">
            <a:extLst>
              <a:ext uri="{FF2B5EF4-FFF2-40B4-BE49-F238E27FC236}">
                <a16:creationId xmlns:a16="http://schemas.microsoft.com/office/drawing/2014/main" id="{C42C6D94-4F09-1810-2C89-EC9BF69029AE}"/>
              </a:ext>
            </a:extLst>
          </p:cNvPr>
          <p:cNvSpPr txBox="1">
            <a:spLocks noChangeArrowheads="1"/>
          </p:cNvSpPr>
          <p:nvPr/>
        </p:nvSpPr>
        <p:spPr bwMode="auto">
          <a:xfrm>
            <a:off x="914400" y="61722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
                <a:srgbClr val="000000"/>
              </a:buClr>
              <a:buSzPct val="25000"/>
              <a:buFont typeface="Times New Roman" panose="02020603050405020304" pitchFamily="18" charset="0"/>
              <a:buNone/>
            </a:pPr>
            <a:r>
              <a:rPr lang="en-US" altLang="en-US" sz="2400" b="1">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Typical Classroom Microscope</a:t>
            </a:r>
          </a:p>
        </p:txBody>
      </p:sp>
      <p:pic>
        <p:nvPicPr>
          <p:cNvPr id="22532" name="Shape 99">
            <a:extLst>
              <a:ext uri="{FF2B5EF4-FFF2-40B4-BE49-F238E27FC236}">
                <a16:creationId xmlns:a16="http://schemas.microsoft.com/office/drawing/2014/main" id="{43BD3197-1AFE-7509-97F6-44FF37F7B1A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913" y="254000"/>
            <a:ext cx="5667375" cy="574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Shape 117">
            <a:extLst>
              <a:ext uri="{FF2B5EF4-FFF2-40B4-BE49-F238E27FC236}">
                <a16:creationId xmlns:a16="http://schemas.microsoft.com/office/drawing/2014/main" id="{DC12043A-6C34-B7BA-574E-850313353B7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452438"/>
            <a:ext cx="6200775"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Shape 118">
            <a:extLst>
              <a:ext uri="{FF2B5EF4-FFF2-40B4-BE49-F238E27FC236}">
                <a16:creationId xmlns:a16="http://schemas.microsoft.com/office/drawing/2014/main" id="{FE610116-B800-28D1-7073-ED0341496672}"/>
              </a:ext>
            </a:extLst>
          </p:cNvPr>
          <p:cNvSpPr txBox="1"/>
          <p:nvPr/>
        </p:nvSpPr>
        <p:spPr>
          <a:xfrm>
            <a:off x="6091238" y="887413"/>
            <a:ext cx="2471737" cy="657225"/>
          </a:xfrm>
          <a:prstGeom prst="rect">
            <a:avLst/>
          </a:prstGeom>
          <a:noFill/>
          <a:ln>
            <a:noFill/>
          </a:ln>
        </p:spPr>
        <p:txBody>
          <a:bodyPr lIns="91425" tIns="91425" rIns="91425" bIns="91425"/>
          <a:lstStyle/>
          <a:p>
            <a:pPr eaLnBrk="1" hangingPunct="1">
              <a:spcBef>
                <a:spcPts val="0"/>
              </a:spcBef>
              <a:defRPr/>
            </a:pPr>
            <a:r>
              <a:rPr lang="en-US" sz="3000" b="1">
                <a:solidFill>
                  <a:schemeClr val="accent6"/>
                </a:solidFill>
              </a:rPr>
              <a:t>Eyepiece</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0">
            <a:extLst>
              <a:ext uri="{FF2B5EF4-FFF2-40B4-BE49-F238E27FC236}">
                <a16:creationId xmlns:a16="http://schemas.microsoft.com/office/drawing/2014/main" id="{9E444F63-6772-50F2-07BC-373492A1F9C0}"/>
              </a:ext>
            </a:extLst>
          </p:cNvPr>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179388" y="4005263"/>
            <a:ext cx="2398712"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44">
            <a:extLst>
              <a:ext uri="{FF2B5EF4-FFF2-40B4-BE49-F238E27FC236}">
                <a16:creationId xmlns:a16="http://schemas.microsoft.com/office/drawing/2014/main" id="{9ED0A754-985A-FC4B-0A9E-978036286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781300"/>
            <a:ext cx="11652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5">
            <a:extLst>
              <a:ext uri="{FF2B5EF4-FFF2-40B4-BE49-F238E27FC236}">
                <a16:creationId xmlns:a16="http://schemas.microsoft.com/office/drawing/2014/main" id="{EBA9814C-9A66-925F-B490-4C0DF96FC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4437063"/>
            <a:ext cx="291147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6">
            <a:extLst>
              <a:ext uri="{FF2B5EF4-FFF2-40B4-BE49-F238E27FC236}">
                <a16:creationId xmlns:a16="http://schemas.microsoft.com/office/drawing/2014/main" id="{7E42DFB9-D4F3-DCAA-A95C-791D12CFC9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0320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7">
            <a:extLst>
              <a:ext uri="{FF2B5EF4-FFF2-40B4-BE49-F238E27FC236}">
                <a16:creationId xmlns:a16="http://schemas.microsoft.com/office/drawing/2014/main" id="{D4585064-8F98-095E-1F40-08F03DC487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1052513"/>
            <a:ext cx="2266950"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8">
            <a:extLst>
              <a:ext uri="{FF2B5EF4-FFF2-40B4-BE49-F238E27FC236}">
                <a16:creationId xmlns:a16="http://schemas.microsoft.com/office/drawing/2014/main" id="{BE991821-AF1F-8A36-50F2-941234B2BD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2138" y="1341438"/>
            <a:ext cx="27051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49">
            <a:extLst>
              <a:ext uri="{FF2B5EF4-FFF2-40B4-BE49-F238E27FC236}">
                <a16:creationId xmlns:a16="http://schemas.microsoft.com/office/drawing/2014/main" id="{45AF4547-3AD2-04E1-ACC2-DFEFB42228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2163" y="4149725"/>
            <a:ext cx="2001837"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2">
            <a:extLst>
              <a:ext uri="{FF2B5EF4-FFF2-40B4-BE49-F238E27FC236}">
                <a16:creationId xmlns:a16="http://schemas.microsoft.com/office/drawing/2014/main" id="{9B21F6BE-53C0-1251-610A-EF980B7297CC}"/>
              </a:ext>
            </a:extLst>
          </p:cNvPr>
          <p:cNvPicPr>
            <a:picLocks noChangeAspect="1" noChangeArrowheads="1"/>
          </p:cNvPicPr>
          <p:nvPr>
            <p:ph sz="quarter" idx="4"/>
          </p:nvPr>
        </p:nvPicPr>
        <p:blipFill>
          <a:blip r:embed="rId9">
            <a:extLst>
              <a:ext uri="{28A0092B-C50C-407E-A947-70E740481C1C}">
                <a14:useLocalDpi xmlns:a14="http://schemas.microsoft.com/office/drawing/2010/main" val="0"/>
              </a:ext>
            </a:extLst>
          </a:blip>
          <a:srcRect/>
          <a:stretch>
            <a:fillRect/>
          </a:stretch>
        </p:blipFill>
        <p:spPr>
          <a:xfrm>
            <a:off x="5219700" y="3716338"/>
            <a:ext cx="1825625"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30" name="Picture 7">
            <a:extLst>
              <a:ext uri="{FF2B5EF4-FFF2-40B4-BE49-F238E27FC236}">
                <a16:creationId xmlns:a16="http://schemas.microsoft.com/office/drawing/2014/main" id="{6DFECE34-7160-5980-EFF9-62D74D2892AE}"/>
              </a:ext>
            </a:extLst>
          </p:cNvPr>
          <p:cNvPicPr>
            <a:picLocks noChangeAspect="1" noChangeArrowheads="1"/>
          </p:cNvPicPr>
          <p:nvPr>
            <p:ph sz="quarter" idx="1"/>
          </p:nvPr>
        </p:nvPicPr>
        <p:blipFill>
          <a:blip r:embed="rId10">
            <a:extLst>
              <a:ext uri="{28A0092B-C50C-407E-A947-70E740481C1C}">
                <a14:useLocalDpi xmlns:a14="http://schemas.microsoft.com/office/drawing/2010/main" val="0"/>
              </a:ext>
            </a:extLst>
          </a:blip>
          <a:srcRect/>
          <a:stretch>
            <a:fillRect/>
          </a:stretch>
        </p:blipFill>
        <p:spPr>
          <a:xfrm>
            <a:off x="2049463" y="1484313"/>
            <a:ext cx="1443037" cy="2185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31" name="Picture 35">
            <a:extLst>
              <a:ext uri="{FF2B5EF4-FFF2-40B4-BE49-F238E27FC236}">
                <a16:creationId xmlns:a16="http://schemas.microsoft.com/office/drawing/2014/main" id="{64946E9F-B40B-E453-9647-BF01F2DEF148}"/>
              </a:ext>
            </a:extLst>
          </p:cNvPr>
          <p:cNvPicPr>
            <a:picLocks noChangeAspect="1" noChangeArrowheads="1"/>
          </p:cNvPicPr>
          <p:nvPr>
            <p:ph sz="quarter" idx="2"/>
          </p:nvPr>
        </p:nvPicPr>
        <p:blipFill>
          <a:blip r:embed="rId11">
            <a:extLst>
              <a:ext uri="{28A0092B-C50C-407E-A947-70E740481C1C}">
                <a14:useLocalDpi xmlns:a14="http://schemas.microsoft.com/office/drawing/2010/main" val="0"/>
              </a:ext>
            </a:extLst>
          </a:blip>
          <a:srcRect/>
          <a:stretch>
            <a:fillRect/>
          </a:stretch>
        </p:blipFill>
        <p:spPr>
          <a:xfrm>
            <a:off x="5148263" y="1125538"/>
            <a:ext cx="1774825" cy="2185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2" name="Rectangle 2">
            <a:extLst>
              <a:ext uri="{FF2B5EF4-FFF2-40B4-BE49-F238E27FC236}">
                <a16:creationId xmlns:a16="http://schemas.microsoft.com/office/drawing/2014/main" id="{6949A632-0437-348A-AAF6-D9A80DFAC53B}"/>
              </a:ext>
            </a:extLst>
          </p:cNvPr>
          <p:cNvSpPr>
            <a:spLocks noGrp="1" noChangeArrowheads="1"/>
          </p:cNvSpPr>
          <p:nvPr>
            <p:ph type="title" sz="quarter"/>
          </p:nvPr>
        </p:nvSpPr>
        <p:spPr>
          <a:xfrm>
            <a:off x="1655763" y="188913"/>
            <a:ext cx="7453312" cy="777875"/>
          </a:xfrm>
          <a:noFill/>
        </p:spPr>
        <p:txBody>
          <a:bodyPr lIns="0" tIns="0" rIns="0" bIns="0"/>
          <a:lstStyle/>
          <a:p>
            <a:pPr eaLnBrk="1" hangingPunct="1"/>
            <a:r>
              <a:rPr lang="en-GB" altLang="en-US" sz="3600"/>
              <a:t>What is a microscope?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hape 123">
            <a:extLst>
              <a:ext uri="{FF2B5EF4-FFF2-40B4-BE49-F238E27FC236}">
                <a16:creationId xmlns:a16="http://schemas.microsoft.com/office/drawing/2014/main" id="{894B5ADB-0D92-3488-39C1-A35930C231B8}"/>
              </a:ext>
            </a:extLst>
          </p:cNvPr>
          <p:cNvSpPr>
            <a:spLocks noGrp="1" noChangeArrowheads="1"/>
          </p:cNvSpPr>
          <p:nvPr>
            <p:ph type="title"/>
          </p:nvPr>
        </p:nvSpPr>
        <p:spPr>
          <a:xfrm>
            <a:off x="685800" y="152400"/>
            <a:ext cx="7772400" cy="1143000"/>
          </a:xfrm>
        </p:spPr>
        <p:txBody>
          <a:bodyPr lIns="91425" tIns="91425" rIns="91425" bIns="91425"/>
          <a:lstStyle/>
          <a:p>
            <a:pPr eaLnBrk="1" hangingPunct="1"/>
            <a:r>
              <a:rPr lang="en-US" altLang="en-US"/>
              <a:t>Eyepiece</a:t>
            </a:r>
          </a:p>
        </p:txBody>
      </p:sp>
      <p:sp>
        <p:nvSpPr>
          <p:cNvPr id="124" name="Shape 124">
            <a:extLst>
              <a:ext uri="{FF2B5EF4-FFF2-40B4-BE49-F238E27FC236}">
                <a16:creationId xmlns:a16="http://schemas.microsoft.com/office/drawing/2014/main" id="{98AD7BB1-E45F-1E2D-D8E4-1DE0A4575F24}"/>
              </a:ext>
            </a:extLst>
          </p:cNvPr>
          <p:cNvSpPr>
            <a:spLocks noGrp="1" noChangeArrowheads="1"/>
          </p:cNvSpPr>
          <p:nvPr>
            <p:ph type="body" idx="1"/>
          </p:nvPr>
        </p:nvSpPr>
        <p:spPr>
          <a:xfrm>
            <a:off x="685800" y="1143000"/>
            <a:ext cx="7772400" cy="4114800"/>
          </a:xfrm>
        </p:spPr>
        <p:txBody>
          <a:bodyPr lIns="91425" tIns="91425" rIns="91425" bIns="91425"/>
          <a:lstStyle/>
          <a:p>
            <a:pPr marL="457200" indent="-228600" eaLnBrk="1" hangingPunct="1">
              <a:spcBef>
                <a:spcPct val="0"/>
              </a:spcBef>
            </a:pPr>
            <a:r>
              <a:rPr lang="en-US" altLang="en-US"/>
              <a:t>Also known as the ocular</a:t>
            </a:r>
          </a:p>
          <a:p>
            <a:pPr marL="457200" indent="-228600" eaLnBrk="1" hangingPunct="1">
              <a:spcBef>
                <a:spcPct val="0"/>
              </a:spcBef>
            </a:pPr>
            <a:r>
              <a:rPr lang="en-US" altLang="en-US"/>
              <a:t>Contains the first lens you look through - usually a magnification of 10x</a:t>
            </a:r>
          </a:p>
          <a:p>
            <a:pPr marL="457200" indent="-228600" eaLnBrk="1" hangingPunct="1">
              <a:spcBef>
                <a:spcPct val="0"/>
              </a:spcBef>
            </a:pPr>
            <a:r>
              <a:rPr lang="en-US" altLang="en-US"/>
              <a:t>Located on the top of the body tube</a:t>
            </a:r>
          </a:p>
        </p:txBody>
      </p:sp>
      <p:pic>
        <p:nvPicPr>
          <p:cNvPr id="26628" name="Shape 125">
            <a:extLst>
              <a:ext uri="{FF2B5EF4-FFF2-40B4-BE49-F238E27FC236}">
                <a16:creationId xmlns:a16="http://schemas.microsoft.com/office/drawing/2014/main" id="{A8E34BA3-861E-AB02-A22F-9F07CD65B9F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175" y="3398838"/>
            <a:ext cx="2090738"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6" name="Shape 126">
            <a:extLst>
              <a:ext uri="{FF2B5EF4-FFF2-40B4-BE49-F238E27FC236}">
                <a16:creationId xmlns:a16="http://schemas.microsoft.com/office/drawing/2014/main" id="{E653F5E3-014D-5438-2406-FA224E5DED62}"/>
              </a:ext>
            </a:extLst>
          </p:cNvPr>
          <p:cNvCxnSpPr/>
          <p:nvPr/>
        </p:nvCxnSpPr>
        <p:spPr>
          <a:xfrm rot="10800000" flipH="1">
            <a:off x="4957763" y="3784600"/>
            <a:ext cx="1998662" cy="42863"/>
          </a:xfrm>
          <a:prstGeom prst="straightConnector1">
            <a:avLst/>
          </a:prstGeom>
          <a:noFill/>
          <a:ln w="114300" cap="flat" cmpd="sng">
            <a:solidFill>
              <a:schemeClr val="accent6"/>
            </a:solidFill>
            <a:prstDash val="solid"/>
            <a:round/>
            <a:headEnd type="none" w="lg" len="lg"/>
            <a:tailEnd type="triangl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Shape 131">
            <a:extLst>
              <a:ext uri="{FF2B5EF4-FFF2-40B4-BE49-F238E27FC236}">
                <a16:creationId xmlns:a16="http://schemas.microsoft.com/office/drawing/2014/main" id="{AD97B27E-DD17-EC51-7304-9C652F3A356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452438"/>
            <a:ext cx="6200775"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Shape 132">
            <a:extLst>
              <a:ext uri="{FF2B5EF4-FFF2-40B4-BE49-F238E27FC236}">
                <a16:creationId xmlns:a16="http://schemas.microsoft.com/office/drawing/2014/main" id="{A370F2F1-5CE6-B9ED-43FE-1BD0DEBAA373}"/>
              </a:ext>
            </a:extLst>
          </p:cNvPr>
          <p:cNvSpPr txBox="1"/>
          <p:nvPr/>
        </p:nvSpPr>
        <p:spPr>
          <a:xfrm>
            <a:off x="-76200" y="2779713"/>
            <a:ext cx="2863850" cy="1081087"/>
          </a:xfrm>
          <a:prstGeom prst="rect">
            <a:avLst/>
          </a:prstGeom>
          <a:noFill/>
          <a:ln>
            <a:noFill/>
          </a:ln>
        </p:spPr>
        <p:txBody>
          <a:bodyPr lIns="91425" tIns="91425" rIns="91425" bIns="91425"/>
          <a:lstStyle/>
          <a:p>
            <a:pPr eaLnBrk="1" hangingPunct="1">
              <a:spcBef>
                <a:spcPts val="0"/>
              </a:spcBef>
              <a:defRPr/>
            </a:pPr>
            <a:r>
              <a:rPr lang="en-US" sz="2400" b="1">
                <a:solidFill>
                  <a:schemeClr val="accent6"/>
                </a:solidFill>
              </a:rPr>
              <a:t>Objective Lenses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Shape 137">
            <a:extLst>
              <a:ext uri="{FF2B5EF4-FFF2-40B4-BE49-F238E27FC236}">
                <a16:creationId xmlns:a16="http://schemas.microsoft.com/office/drawing/2014/main" id="{DA1A5B6C-79E9-9307-E4FC-CBAD62ADBFF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3784600"/>
            <a:ext cx="3798888"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Shape 138">
            <a:extLst>
              <a:ext uri="{FF2B5EF4-FFF2-40B4-BE49-F238E27FC236}">
                <a16:creationId xmlns:a16="http://schemas.microsoft.com/office/drawing/2014/main" id="{32DA20E4-EDD7-B065-EE21-50524E098C90}"/>
              </a:ext>
            </a:extLst>
          </p:cNvPr>
          <p:cNvSpPr>
            <a:spLocks noGrp="1" noChangeArrowheads="1"/>
          </p:cNvSpPr>
          <p:nvPr>
            <p:ph type="title"/>
          </p:nvPr>
        </p:nvSpPr>
        <p:spPr>
          <a:xfrm>
            <a:off x="685800" y="152400"/>
            <a:ext cx="7772400" cy="1143000"/>
          </a:xfrm>
        </p:spPr>
        <p:txBody>
          <a:bodyPr lIns="91425" tIns="91425" rIns="91425" bIns="91425"/>
          <a:lstStyle/>
          <a:p>
            <a:pPr eaLnBrk="1" hangingPunct="1"/>
            <a:r>
              <a:rPr lang="en-US" altLang="en-US"/>
              <a:t>Objective Lenses</a:t>
            </a:r>
          </a:p>
        </p:txBody>
      </p:sp>
      <p:sp>
        <p:nvSpPr>
          <p:cNvPr id="139" name="Shape 139">
            <a:extLst>
              <a:ext uri="{FF2B5EF4-FFF2-40B4-BE49-F238E27FC236}">
                <a16:creationId xmlns:a16="http://schemas.microsoft.com/office/drawing/2014/main" id="{81E0F341-01EE-3AAC-189B-FAB7D50370A9}"/>
              </a:ext>
            </a:extLst>
          </p:cNvPr>
          <p:cNvSpPr>
            <a:spLocks noGrp="1" noChangeArrowheads="1"/>
          </p:cNvSpPr>
          <p:nvPr>
            <p:ph type="body" idx="1"/>
          </p:nvPr>
        </p:nvSpPr>
        <p:spPr>
          <a:xfrm>
            <a:off x="685800" y="1143000"/>
            <a:ext cx="7772400" cy="4114800"/>
          </a:xfrm>
        </p:spPr>
        <p:txBody>
          <a:bodyPr lIns="91425" tIns="91425" rIns="91425" bIns="91425"/>
          <a:lstStyle/>
          <a:p>
            <a:pPr marL="457200" indent="-228600" eaLnBrk="1" hangingPunct="1">
              <a:spcBef>
                <a:spcPct val="0"/>
              </a:spcBef>
            </a:pPr>
            <a:r>
              <a:rPr lang="en-US" altLang="en-US"/>
              <a:t>Used in combination with the eyepiece to provide a range of magnification</a:t>
            </a:r>
          </a:p>
          <a:p>
            <a:pPr marL="457200" indent="-228600" eaLnBrk="1" hangingPunct="1">
              <a:spcBef>
                <a:spcPct val="0"/>
              </a:spcBef>
            </a:pPr>
            <a:r>
              <a:rPr lang="en-US" altLang="en-US"/>
              <a:t>Magnification ranges from 40x to 400x</a:t>
            </a:r>
          </a:p>
          <a:p>
            <a:pPr marL="457200" indent="-228600" eaLnBrk="1" hangingPunct="1">
              <a:spcBef>
                <a:spcPct val="0"/>
              </a:spcBef>
            </a:pPr>
            <a:r>
              <a:rPr lang="en-US" altLang="en-US"/>
              <a:t>Located on the nose-piece at the bottom of the body tube</a:t>
            </a:r>
          </a:p>
        </p:txBody>
      </p:sp>
      <p:cxnSp>
        <p:nvCxnSpPr>
          <p:cNvPr id="140" name="Shape 140">
            <a:extLst>
              <a:ext uri="{FF2B5EF4-FFF2-40B4-BE49-F238E27FC236}">
                <a16:creationId xmlns:a16="http://schemas.microsoft.com/office/drawing/2014/main" id="{0A92404A-83EF-59B8-C4B6-D93220E2D735}"/>
              </a:ext>
            </a:extLst>
          </p:cNvPr>
          <p:cNvCxnSpPr/>
          <p:nvPr/>
        </p:nvCxnSpPr>
        <p:spPr>
          <a:xfrm rot="10800000" flipH="1">
            <a:off x="3394075" y="5489575"/>
            <a:ext cx="1997075" cy="41275"/>
          </a:xfrm>
          <a:prstGeom prst="straightConnector1">
            <a:avLst/>
          </a:prstGeom>
          <a:noFill/>
          <a:ln w="114300" cap="flat" cmpd="sng">
            <a:solidFill>
              <a:schemeClr val="accent6"/>
            </a:solidFill>
            <a:prstDash val="solid"/>
            <a:round/>
            <a:headEnd type="none" w="lg" len="lg"/>
            <a:tailEnd type="triangl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Shape 145">
            <a:extLst>
              <a:ext uri="{FF2B5EF4-FFF2-40B4-BE49-F238E27FC236}">
                <a16:creationId xmlns:a16="http://schemas.microsoft.com/office/drawing/2014/main" id="{93E5B6FB-3FE6-6F75-06C2-4CA9FCDB6EF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452438"/>
            <a:ext cx="6200775"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Shape 146">
            <a:extLst>
              <a:ext uri="{FF2B5EF4-FFF2-40B4-BE49-F238E27FC236}">
                <a16:creationId xmlns:a16="http://schemas.microsoft.com/office/drawing/2014/main" id="{AE834C77-F059-158A-B255-3E0FF6A7C2B2}"/>
              </a:ext>
            </a:extLst>
          </p:cNvPr>
          <p:cNvSpPr txBox="1"/>
          <p:nvPr/>
        </p:nvSpPr>
        <p:spPr>
          <a:xfrm>
            <a:off x="1101725" y="2354263"/>
            <a:ext cx="2263775" cy="1082675"/>
          </a:xfrm>
          <a:prstGeom prst="rect">
            <a:avLst/>
          </a:prstGeom>
          <a:noFill/>
          <a:ln>
            <a:noFill/>
          </a:ln>
        </p:spPr>
        <p:txBody>
          <a:bodyPr lIns="91425" tIns="91425" rIns="91425" bIns="91425"/>
          <a:lstStyle/>
          <a:p>
            <a:pPr eaLnBrk="1" hangingPunct="1">
              <a:spcBef>
                <a:spcPts val="0"/>
              </a:spcBef>
              <a:defRPr/>
            </a:pPr>
            <a:r>
              <a:rPr lang="en-US" sz="3000" b="1">
                <a:solidFill>
                  <a:schemeClr val="accent6"/>
                </a:solidFill>
              </a:rPr>
              <a:t>Nosepiece</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Shape 151">
            <a:extLst>
              <a:ext uri="{FF2B5EF4-FFF2-40B4-BE49-F238E27FC236}">
                <a16:creationId xmlns:a16="http://schemas.microsoft.com/office/drawing/2014/main" id="{0DB6B7D7-B18B-48A1-A2EB-7F7923A5C1C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3016250"/>
            <a:ext cx="2322512"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Shape 152">
            <a:extLst>
              <a:ext uri="{FF2B5EF4-FFF2-40B4-BE49-F238E27FC236}">
                <a16:creationId xmlns:a16="http://schemas.microsoft.com/office/drawing/2014/main" id="{282750F5-4D58-AFB5-A23C-8CA2AF826F9D}"/>
              </a:ext>
            </a:extLst>
          </p:cNvPr>
          <p:cNvSpPr>
            <a:spLocks noGrp="1" noChangeArrowheads="1"/>
          </p:cNvSpPr>
          <p:nvPr>
            <p:ph type="title"/>
          </p:nvPr>
        </p:nvSpPr>
        <p:spPr>
          <a:xfrm>
            <a:off x="685800" y="152400"/>
            <a:ext cx="7772400" cy="1143000"/>
          </a:xfrm>
        </p:spPr>
        <p:txBody>
          <a:bodyPr lIns="91425" tIns="91425" rIns="91425" bIns="91425"/>
          <a:lstStyle/>
          <a:p>
            <a:pPr eaLnBrk="1" hangingPunct="1"/>
            <a:r>
              <a:rPr lang="en-US" altLang="en-US"/>
              <a:t>Nosepiece</a:t>
            </a:r>
          </a:p>
        </p:txBody>
      </p:sp>
      <p:sp>
        <p:nvSpPr>
          <p:cNvPr id="153" name="Shape 153">
            <a:extLst>
              <a:ext uri="{FF2B5EF4-FFF2-40B4-BE49-F238E27FC236}">
                <a16:creationId xmlns:a16="http://schemas.microsoft.com/office/drawing/2014/main" id="{4DC41983-7A9E-BE06-A507-DBB44A0550B7}"/>
              </a:ext>
            </a:extLst>
          </p:cNvPr>
          <p:cNvSpPr>
            <a:spLocks noGrp="1" noChangeArrowheads="1"/>
          </p:cNvSpPr>
          <p:nvPr>
            <p:ph type="body" idx="1"/>
          </p:nvPr>
        </p:nvSpPr>
        <p:spPr>
          <a:xfrm>
            <a:off x="685800" y="1143000"/>
            <a:ext cx="7772400" cy="4114800"/>
          </a:xfrm>
        </p:spPr>
        <p:txBody>
          <a:bodyPr lIns="91425" tIns="91425" rIns="91425" bIns="91425"/>
          <a:lstStyle/>
          <a:p>
            <a:pPr marL="457200" indent="-228600" eaLnBrk="1" hangingPunct="1">
              <a:spcBef>
                <a:spcPct val="0"/>
              </a:spcBef>
            </a:pPr>
            <a:r>
              <a:rPr lang="en-US" altLang="en-US"/>
              <a:t>Holds the objective lenses</a:t>
            </a:r>
          </a:p>
          <a:p>
            <a:pPr marL="457200" indent="-228600" eaLnBrk="1" hangingPunct="1">
              <a:spcBef>
                <a:spcPct val="0"/>
              </a:spcBef>
            </a:pPr>
            <a:r>
              <a:rPr lang="en-US" altLang="en-US"/>
              <a:t>Rotates to enable magnification</a:t>
            </a:r>
          </a:p>
          <a:p>
            <a:pPr marL="457200" indent="-228600" eaLnBrk="1" hangingPunct="1">
              <a:spcBef>
                <a:spcPct val="0"/>
              </a:spcBef>
            </a:pPr>
            <a:r>
              <a:rPr lang="en-US" altLang="en-US"/>
              <a:t>Located at the bottom of the body tube</a:t>
            </a:r>
          </a:p>
        </p:txBody>
      </p:sp>
      <p:cxnSp>
        <p:nvCxnSpPr>
          <p:cNvPr id="154" name="Shape 154">
            <a:extLst>
              <a:ext uri="{FF2B5EF4-FFF2-40B4-BE49-F238E27FC236}">
                <a16:creationId xmlns:a16="http://schemas.microsoft.com/office/drawing/2014/main" id="{91A3D31D-A50C-4FB8-1EB3-A2378FEB2828}"/>
              </a:ext>
            </a:extLst>
          </p:cNvPr>
          <p:cNvCxnSpPr/>
          <p:nvPr/>
        </p:nvCxnSpPr>
        <p:spPr>
          <a:xfrm rot="10800000">
            <a:off x="2136775" y="4433888"/>
            <a:ext cx="2011363" cy="244475"/>
          </a:xfrm>
          <a:prstGeom prst="straightConnector1">
            <a:avLst/>
          </a:prstGeom>
          <a:noFill/>
          <a:ln w="114300" cap="flat" cmpd="sng">
            <a:solidFill>
              <a:schemeClr val="accent6"/>
            </a:solidFill>
            <a:prstDash val="solid"/>
            <a:round/>
            <a:headEnd type="none" w="lg" len="lg"/>
            <a:tailEnd type="triangl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Shape 159">
            <a:extLst>
              <a:ext uri="{FF2B5EF4-FFF2-40B4-BE49-F238E27FC236}">
                <a16:creationId xmlns:a16="http://schemas.microsoft.com/office/drawing/2014/main" id="{46037F26-A34D-9D6A-E7D5-7D9D27F90E6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452438"/>
            <a:ext cx="6200775"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 name="Shape 160">
            <a:extLst>
              <a:ext uri="{FF2B5EF4-FFF2-40B4-BE49-F238E27FC236}">
                <a16:creationId xmlns:a16="http://schemas.microsoft.com/office/drawing/2014/main" id="{4E13DD50-1098-AE6E-B8C6-FD3EDF06E8FE}"/>
              </a:ext>
            </a:extLst>
          </p:cNvPr>
          <p:cNvSpPr txBox="1"/>
          <p:nvPr/>
        </p:nvSpPr>
        <p:spPr>
          <a:xfrm>
            <a:off x="6359525" y="2220913"/>
            <a:ext cx="1160463" cy="1082675"/>
          </a:xfrm>
          <a:prstGeom prst="rect">
            <a:avLst/>
          </a:prstGeom>
          <a:noFill/>
          <a:ln>
            <a:noFill/>
          </a:ln>
        </p:spPr>
        <p:txBody>
          <a:bodyPr lIns="91425" tIns="91425" rIns="91425" bIns="91425"/>
          <a:lstStyle/>
          <a:p>
            <a:pPr eaLnBrk="1" hangingPunct="1">
              <a:spcBef>
                <a:spcPts val="0"/>
              </a:spcBef>
              <a:defRPr/>
            </a:pPr>
            <a:r>
              <a:rPr lang="en-US" sz="3000" b="1">
                <a:solidFill>
                  <a:schemeClr val="accent6"/>
                </a:solidFill>
              </a:rPr>
              <a:t>Arm</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Shape 165">
            <a:extLst>
              <a:ext uri="{FF2B5EF4-FFF2-40B4-BE49-F238E27FC236}">
                <a16:creationId xmlns:a16="http://schemas.microsoft.com/office/drawing/2014/main" id="{8431A48C-755D-98D5-D0ED-542B07F46D3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3643313"/>
            <a:ext cx="20113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Shape 166">
            <a:extLst>
              <a:ext uri="{FF2B5EF4-FFF2-40B4-BE49-F238E27FC236}">
                <a16:creationId xmlns:a16="http://schemas.microsoft.com/office/drawing/2014/main" id="{7F074549-CAEE-F32A-8E16-E1EFA9287D9A}"/>
              </a:ext>
            </a:extLst>
          </p:cNvPr>
          <p:cNvSpPr>
            <a:spLocks noGrp="1" noChangeArrowheads="1"/>
          </p:cNvSpPr>
          <p:nvPr>
            <p:ph type="title"/>
          </p:nvPr>
        </p:nvSpPr>
        <p:spPr>
          <a:xfrm>
            <a:off x="685800" y="152400"/>
            <a:ext cx="7772400" cy="1143000"/>
          </a:xfrm>
        </p:spPr>
        <p:txBody>
          <a:bodyPr lIns="91425" tIns="91425" rIns="91425" bIns="91425"/>
          <a:lstStyle/>
          <a:p>
            <a:pPr eaLnBrk="1" hangingPunct="1"/>
            <a:r>
              <a:rPr lang="en-US" altLang="en-US"/>
              <a:t>Arm</a:t>
            </a:r>
          </a:p>
        </p:txBody>
      </p:sp>
      <p:sp>
        <p:nvSpPr>
          <p:cNvPr id="167" name="Shape 167">
            <a:extLst>
              <a:ext uri="{FF2B5EF4-FFF2-40B4-BE49-F238E27FC236}">
                <a16:creationId xmlns:a16="http://schemas.microsoft.com/office/drawing/2014/main" id="{EFB67613-62E7-6BEE-D3A3-0CAD325DABF5}"/>
              </a:ext>
            </a:extLst>
          </p:cNvPr>
          <p:cNvSpPr>
            <a:spLocks noGrp="1" noChangeArrowheads="1"/>
          </p:cNvSpPr>
          <p:nvPr>
            <p:ph type="body" idx="1"/>
          </p:nvPr>
        </p:nvSpPr>
        <p:spPr>
          <a:xfrm>
            <a:off x="685800" y="1143000"/>
            <a:ext cx="7772400" cy="4114800"/>
          </a:xfrm>
        </p:spPr>
        <p:txBody>
          <a:bodyPr lIns="91425" tIns="91425" rIns="91425" bIns="91425"/>
          <a:lstStyle/>
          <a:p>
            <a:pPr marL="457200" indent="-228600" eaLnBrk="1" hangingPunct="1">
              <a:spcBef>
                <a:spcPct val="0"/>
              </a:spcBef>
            </a:pPr>
            <a:r>
              <a:rPr lang="en-US" altLang="en-US"/>
              <a:t>Supports the upper parts of the microscope</a:t>
            </a:r>
          </a:p>
          <a:p>
            <a:pPr marL="457200" indent="-228600" eaLnBrk="1" hangingPunct="1">
              <a:spcBef>
                <a:spcPct val="0"/>
              </a:spcBef>
            </a:pPr>
            <a:r>
              <a:rPr lang="en-US" altLang="en-US"/>
              <a:t>Used to carry the microscope</a:t>
            </a:r>
          </a:p>
          <a:p>
            <a:pPr marL="457200" indent="-228600" eaLnBrk="1" hangingPunct="1">
              <a:spcBef>
                <a:spcPct val="0"/>
              </a:spcBef>
            </a:pPr>
            <a:r>
              <a:rPr lang="en-US" altLang="en-US"/>
              <a:t>When carrying a microscope, always have one hand on the arm and one hand on the base.  </a:t>
            </a:r>
            <a:r>
              <a:rPr lang="en-US" altLang="en-US" b="1"/>
              <a:t>Use two hands!!</a:t>
            </a:r>
          </a:p>
        </p:txBody>
      </p:sp>
      <p:cxnSp>
        <p:nvCxnSpPr>
          <p:cNvPr id="168" name="Shape 168">
            <a:extLst>
              <a:ext uri="{FF2B5EF4-FFF2-40B4-BE49-F238E27FC236}">
                <a16:creationId xmlns:a16="http://schemas.microsoft.com/office/drawing/2014/main" id="{711F99DC-47AB-AAE4-EE71-CBA415E7393C}"/>
              </a:ext>
            </a:extLst>
          </p:cNvPr>
          <p:cNvCxnSpPr/>
          <p:nvPr/>
        </p:nvCxnSpPr>
        <p:spPr>
          <a:xfrm>
            <a:off x="5643563" y="3854450"/>
            <a:ext cx="1479550" cy="727075"/>
          </a:xfrm>
          <a:prstGeom prst="straightConnector1">
            <a:avLst/>
          </a:prstGeom>
          <a:noFill/>
          <a:ln w="114300" cap="flat" cmpd="sng">
            <a:solidFill>
              <a:schemeClr val="accent6"/>
            </a:solidFill>
            <a:prstDash val="solid"/>
            <a:round/>
            <a:headEnd type="none" w="lg" len="lg"/>
            <a:tailEnd type="triangl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Shape 173">
            <a:extLst>
              <a:ext uri="{FF2B5EF4-FFF2-40B4-BE49-F238E27FC236}">
                <a16:creationId xmlns:a16="http://schemas.microsoft.com/office/drawing/2014/main" id="{563D0755-7405-1F43-7B19-3F15852AC65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452438"/>
            <a:ext cx="6200775"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Shape 174">
            <a:extLst>
              <a:ext uri="{FF2B5EF4-FFF2-40B4-BE49-F238E27FC236}">
                <a16:creationId xmlns:a16="http://schemas.microsoft.com/office/drawing/2014/main" id="{D5CB4E6D-D3E0-6E34-A25C-63F69F75093C}"/>
              </a:ext>
            </a:extLst>
          </p:cNvPr>
          <p:cNvSpPr txBox="1"/>
          <p:nvPr/>
        </p:nvSpPr>
        <p:spPr>
          <a:xfrm>
            <a:off x="1554163" y="5335588"/>
            <a:ext cx="1160462" cy="1081087"/>
          </a:xfrm>
          <a:prstGeom prst="rect">
            <a:avLst/>
          </a:prstGeom>
          <a:noFill/>
          <a:ln>
            <a:noFill/>
          </a:ln>
        </p:spPr>
        <p:txBody>
          <a:bodyPr lIns="91425" tIns="91425" rIns="91425" bIns="91425"/>
          <a:lstStyle/>
          <a:p>
            <a:pPr eaLnBrk="1" hangingPunct="1">
              <a:spcBef>
                <a:spcPts val="0"/>
              </a:spcBef>
              <a:defRPr/>
            </a:pPr>
            <a:r>
              <a:rPr lang="en-US" sz="3000" b="1">
                <a:solidFill>
                  <a:schemeClr val="accent6"/>
                </a:solidFill>
              </a:rPr>
              <a:t>Base</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Shape 179">
            <a:extLst>
              <a:ext uri="{FF2B5EF4-FFF2-40B4-BE49-F238E27FC236}">
                <a16:creationId xmlns:a16="http://schemas.microsoft.com/office/drawing/2014/main" id="{B3DCEA99-802C-383D-B0D7-E1C0E5F4561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3643313"/>
            <a:ext cx="20113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Shape 180">
            <a:extLst>
              <a:ext uri="{FF2B5EF4-FFF2-40B4-BE49-F238E27FC236}">
                <a16:creationId xmlns:a16="http://schemas.microsoft.com/office/drawing/2014/main" id="{CB8E366E-D4D5-8702-DC0C-8E5729E0F807}"/>
              </a:ext>
            </a:extLst>
          </p:cNvPr>
          <p:cNvSpPr>
            <a:spLocks noGrp="1" noChangeArrowheads="1"/>
          </p:cNvSpPr>
          <p:nvPr>
            <p:ph type="title"/>
          </p:nvPr>
        </p:nvSpPr>
        <p:spPr>
          <a:xfrm>
            <a:off x="685800" y="152400"/>
            <a:ext cx="7772400" cy="1143000"/>
          </a:xfrm>
        </p:spPr>
        <p:txBody>
          <a:bodyPr lIns="91425" tIns="91425" rIns="91425" bIns="91425"/>
          <a:lstStyle/>
          <a:p>
            <a:pPr eaLnBrk="1" hangingPunct="1"/>
            <a:r>
              <a:rPr lang="en-US" altLang="en-US"/>
              <a:t>Base</a:t>
            </a:r>
          </a:p>
        </p:txBody>
      </p:sp>
      <p:sp>
        <p:nvSpPr>
          <p:cNvPr id="181" name="Shape 181">
            <a:extLst>
              <a:ext uri="{FF2B5EF4-FFF2-40B4-BE49-F238E27FC236}">
                <a16:creationId xmlns:a16="http://schemas.microsoft.com/office/drawing/2014/main" id="{4E0CB328-16E7-F553-F58E-3B9851989B39}"/>
              </a:ext>
            </a:extLst>
          </p:cNvPr>
          <p:cNvSpPr>
            <a:spLocks noGrp="1" noChangeArrowheads="1"/>
          </p:cNvSpPr>
          <p:nvPr>
            <p:ph type="body" idx="1"/>
          </p:nvPr>
        </p:nvSpPr>
        <p:spPr>
          <a:xfrm>
            <a:off x="685800" y="1143000"/>
            <a:ext cx="7772400" cy="4114800"/>
          </a:xfrm>
        </p:spPr>
        <p:txBody>
          <a:bodyPr lIns="91425" tIns="91425" rIns="91425" bIns="91425"/>
          <a:lstStyle/>
          <a:p>
            <a:pPr marL="457200" indent="-228600" eaLnBrk="1" hangingPunct="1">
              <a:spcBef>
                <a:spcPct val="0"/>
              </a:spcBef>
            </a:pPr>
            <a:r>
              <a:rPr lang="en-US" altLang="en-US"/>
              <a:t>Supports the whole microscope</a:t>
            </a:r>
          </a:p>
          <a:p>
            <a:pPr marL="457200" indent="-228600" eaLnBrk="1" hangingPunct="1">
              <a:spcBef>
                <a:spcPct val="0"/>
              </a:spcBef>
            </a:pPr>
            <a:r>
              <a:rPr lang="en-US" altLang="en-US"/>
              <a:t>Used to carry the microscope</a:t>
            </a:r>
          </a:p>
          <a:p>
            <a:pPr marL="457200" indent="-228600" eaLnBrk="1" hangingPunct="1">
              <a:spcBef>
                <a:spcPct val="0"/>
              </a:spcBef>
            </a:pPr>
            <a:r>
              <a:rPr lang="en-US" altLang="en-US"/>
              <a:t>When carrying a microscope, always have one hand on the arm and one hand on the base.  </a:t>
            </a:r>
            <a:r>
              <a:rPr lang="en-US" altLang="en-US" b="1"/>
              <a:t>Use two hands!!</a:t>
            </a:r>
          </a:p>
        </p:txBody>
      </p:sp>
      <p:cxnSp>
        <p:nvCxnSpPr>
          <p:cNvPr id="182" name="Shape 182">
            <a:extLst>
              <a:ext uri="{FF2B5EF4-FFF2-40B4-BE49-F238E27FC236}">
                <a16:creationId xmlns:a16="http://schemas.microsoft.com/office/drawing/2014/main" id="{2BF903FA-BEB1-9A9F-5A65-FF412B8D9591}"/>
              </a:ext>
            </a:extLst>
          </p:cNvPr>
          <p:cNvCxnSpPr/>
          <p:nvPr/>
        </p:nvCxnSpPr>
        <p:spPr>
          <a:xfrm>
            <a:off x="4908550" y="5426075"/>
            <a:ext cx="1835150" cy="592138"/>
          </a:xfrm>
          <a:prstGeom prst="straightConnector1">
            <a:avLst/>
          </a:prstGeom>
          <a:noFill/>
          <a:ln w="114300" cap="flat" cmpd="sng">
            <a:solidFill>
              <a:schemeClr val="accent6"/>
            </a:solidFill>
            <a:prstDash val="solid"/>
            <a:round/>
            <a:headEnd type="none" w="lg" len="lg"/>
            <a:tailEnd type="triangl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Shape 187">
            <a:extLst>
              <a:ext uri="{FF2B5EF4-FFF2-40B4-BE49-F238E27FC236}">
                <a16:creationId xmlns:a16="http://schemas.microsoft.com/office/drawing/2014/main" id="{4B267139-B817-8744-18F9-43150665905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452438"/>
            <a:ext cx="6200775"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Shape 188">
            <a:extLst>
              <a:ext uri="{FF2B5EF4-FFF2-40B4-BE49-F238E27FC236}">
                <a16:creationId xmlns:a16="http://schemas.microsoft.com/office/drawing/2014/main" id="{A645B96B-DFCB-FD4A-F270-7082C5B63AD8}"/>
              </a:ext>
            </a:extLst>
          </p:cNvPr>
          <p:cNvSpPr txBox="1"/>
          <p:nvPr/>
        </p:nvSpPr>
        <p:spPr>
          <a:xfrm>
            <a:off x="1573213" y="3484563"/>
            <a:ext cx="1397000" cy="1082675"/>
          </a:xfrm>
          <a:prstGeom prst="rect">
            <a:avLst/>
          </a:prstGeom>
          <a:noFill/>
          <a:ln>
            <a:noFill/>
          </a:ln>
        </p:spPr>
        <p:txBody>
          <a:bodyPr lIns="91425" tIns="91425" rIns="91425" bIns="91425"/>
          <a:lstStyle/>
          <a:p>
            <a:pPr eaLnBrk="1" hangingPunct="1">
              <a:spcBef>
                <a:spcPts val="0"/>
              </a:spcBef>
              <a:defRPr/>
            </a:pPr>
            <a:r>
              <a:rPr lang="en-US" sz="3000" b="1">
                <a:solidFill>
                  <a:schemeClr val="accent6"/>
                </a:solidFill>
              </a:rPr>
              <a:t>Stage</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a:extLst>
              <a:ext uri="{FF2B5EF4-FFF2-40B4-BE49-F238E27FC236}">
                <a16:creationId xmlns:a16="http://schemas.microsoft.com/office/drawing/2014/main" id="{A0E29558-3119-26FE-3D7F-72E9E24FB117}"/>
              </a:ext>
            </a:extLst>
          </p:cNvPr>
          <p:cNvSpPr txBox="1">
            <a:spLocks noGrp="1"/>
          </p:cNvSpPr>
          <p:nvPr>
            <p:ph type="body" idx="1"/>
          </p:nvPr>
        </p:nvSpPr>
        <p:spPr>
          <a:xfrm>
            <a:off x="381000" y="2590800"/>
            <a:ext cx="7924800" cy="4021138"/>
          </a:xfrm>
        </p:spPr>
        <p:txBody>
          <a:bodyPr lIns="91425" tIns="45700" rIns="91425" bIns="45700">
            <a:noAutofit/>
          </a:bodyPr>
          <a:lstStyle/>
          <a:p>
            <a:pPr indent="-139700" eaLnBrk="1" hangingPunct="1">
              <a:spcBef>
                <a:spcPts val="0"/>
              </a:spcBef>
              <a:spcAft>
                <a:spcPts val="0"/>
              </a:spcAft>
              <a:buClr>
                <a:schemeClr val="dk1"/>
              </a:buClr>
              <a:buFont typeface="Times New Roman"/>
              <a:buNone/>
              <a:defRPr/>
            </a:pPr>
            <a:endParaRPr>
              <a:solidFill>
                <a:schemeClr val="dk1"/>
              </a:solidFill>
              <a:latin typeface="Times New Roman"/>
              <a:ea typeface="Times New Roman"/>
              <a:cs typeface="Times New Roman"/>
              <a:sym typeface="Times New Roman"/>
            </a:endParaRPr>
          </a:p>
          <a:p>
            <a:pPr eaLnBrk="1" hangingPunct="1">
              <a:spcBef>
                <a:spcPts val="640"/>
              </a:spcBef>
              <a:spcAft>
                <a:spcPts val="0"/>
              </a:spcAft>
              <a:buClr>
                <a:schemeClr val="dk1"/>
              </a:buClr>
              <a:buSzPct val="25000"/>
              <a:buFont typeface="Times New Roman"/>
              <a:buNone/>
              <a:defRPr/>
            </a:pPr>
            <a:r>
              <a:rPr lang="en-US">
                <a:solidFill>
                  <a:schemeClr val="dk1"/>
                </a:solidFill>
                <a:latin typeface="Times New Roman"/>
                <a:ea typeface="Times New Roman"/>
                <a:cs typeface="Times New Roman"/>
                <a:sym typeface="Times New Roman"/>
              </a:rPr>
              <a:t>	Starting with use of a simple lens in ancient times, to the first compound microscope around 1590, and up to the microscopes you are using in 7th grade life science, the microscope has allowed scientists to make discoveries about the “invisible world.”</a:t>
            </a:r>
          </a:p>
        </p:txBody>
      </p:sp>
      <p:sp>
        <p:nvSpPr>
          <p:cNvPr id="6147" name="Shape 88">
            <a:extLst>
              <a:ext uri="{FF2B5EF4-FFF2-40B4-BE49-F238E27FC236}">
                <a16:creationId xmlns:a16="http://schemas.microsoft.com/office/drawing/2014/main" id="{047A66D3-D5EF-E236-664B-C359A5465EA7}"/>
              </a:ext>
            </a:extLst>
          </p:cNvPr>
          <p:cNvSpPr txBox="1">
            <a:spLocks noChangeArrowheads="1"/>
          </p:cNvSpPr>
          <p:nvPr/>
        </p:nvSpPr>
        <p:spPr bwMode="auto">
          <a:xfrm>
            <a:off x="5105400" y="304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6148" name="Shape 89">
            <a:extLst>
              <a:ext uri="{FF2B5EF4-FFF2-40B4-BE49-F238E27FC236}">
                <a16:creationId xmlns:a16="http://schemas.microsoft.com/office/drawing/2014/main" id="{6B733AA1-57E7-B180-0703-CCA8B66ACE32}"/>
              </a:ext>
            </a:extLst>
          </p:cNvPr>
          <p:cNvSpPr txBox="1">
            <a:spLocks noChangeArrowheads="1"/>
          </p:cNvSpPr>
          <p:nvPr/>
        </p:nvSpPr>
        <p:spPr bwMode="auto">
          <a:xfrm>
            <a:off x="5791200" y="304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6149" name="Shape 90">
            <a:extLst>
              <a:ext uri="{FF2B5EF4-FFF2-40B4-BE49-F238E27FC236}">
                <a16:creationId xmlns:a16="http://schemas.microsoft.com/office/drawing/2014/main" id="{C67EE5C2-0BC4-E929-C64E-8EE3F749361B}"/>
              </a:ext>
            </a:extLst>
          </p:cNvPr>
          <p:cNvSpPr txBox="1">
            <a:spLocks noChangeArrowheads="1"/>
          </p:cNvSpPr>
          <p:nvPr/>
        </p:nvSpPr>
        <p:spPr bwMode="auto">
          <a:xfrm>
            <a:off x="6172200" y="304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6150" name="Shape 91">
            <a:extLst>
              <a:ext uri="{FF2B5EF4-FFF2-40B4-BE49-F238E27FC236}">
                <a16:creationId xmlns:a16="http://schemas.microsoft.com/office/drawing/2014/main" id="{9FC70ED4-18AD-766F-AD5A-897476C59206}"/>
              </a:ext>
            </a:extLst>
          </p:cNvPr>
          <p:cNvSpPr txBox="1">
            <a:spLocks noChangeArrowheads="1"/>
          </p:cNvSpPr>
          <p:nvPr/>
        </p:nvSpPr>
        <p:spPr bwMode="auto">
          <a:xfrm>
            <a:off x="762000" y="762000"/>
            <a:ext cx="43434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000000"/>
              </a:buClr>
              <a:buSzPct val="25000"/>
              <a:buFont typeface="Times New Roman" panose="02020603050405020304" pitchFamily="18" charset="0"/>
              <a:buNone/>
            </a:pPr>
            <a:r>
              <a:rPr lang="en-US" altLang="en-US">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The microscope has become one of the most recognizable symbols of science.</a:t>
            </a:r>
          </a:p>
        </p:txBody>
      </p:sp>
      <p:pic>
        <p:nvPicPr>
          <p:cNvPr id="6151" name="Shape 92">
            <a:extLst>
              <a:ext uri="{FF2B5EF4-FFF2-40B4-BE49-F238E27FC236}">
                <a16:creationId xmlns:a16="http://schemas.microsoft.com/office/drawing/2014/main" id="{1AD2B96F-478A-D8C2-DA5C-680762A620C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04800"/>
            <a:ext cx="25622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Shape 193">
            <a:extLst>
              <a:ext uri="{FF2B5EF4-FFF2-40B4-BE49-F238E27FC236}">
                <a16:creationId xmlns:a16="http://schemas.microsoft.com/office/drawing/2014/main" id="{14DC2B30-257B-1D20-B2D7-A18BD78172E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4121150"/>
            <a:ext cx="4352925"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Shape 194">
            <a:extLst>
              <a:ext uri="{FF2B5EF4-FFF2-40B4-BE49-F238E27FC236}">
                <a16:creationId xmlns:a16="http://schemas.microsoft.com/office/drawing/2014/main" id="{0D4CFF61-E7B7-F246-882D-AF589FBF5C7C}"/>
              </a:ext>
            </a:extLst>
          </p:cNvPr>
          <p:cNvSpPr>
            <a:spLocks noGrp="1" noChangeArrowheads="1"/>
          </p:cNvSpPr>
          <p:nvPr>
            <p:ph type="title"/>
          </p:nvPr>
        </p:nvSpPr>
        <p:spPr>
          <a:xfrm>
            <a:off x="685800" y="152400"/>
            <a:ext cx="7772400" cy="1143000"/>
          </a:xfrm>
        </p:spPr>
        <p:txBody>
          <a:bodyPr lIns="91425" tIns="91425" rIns="91425" bIns="91425"/>
          <a:lstStyle/>
          <a:p>
            <a:pPr eaLnBrk="1" hangingPunct="1"/>
            <a:r>
              <a:rPr lang="en-US" altLang="en-US"/>
              <a:t>Stage</a:t>
            </a:r>
          </a:p>
        </p:txBody>
      </p:sp>
      <p:sp>
        <p:nvSpPr>
          <p:cNvPr id="195" name="Shape 195">
            <a:extLst>
              <a:ext uri="{FF2B5EF4-FFF2-40B4-BE49-F238E27FC236}">
                <a16:creationId xmlns:a16="http://schemas.microsoft.com/office/drawing/2014/main" id="{8AE46869-FF30-B013-BF66-2D3B1F382BCB}"/>
              </a:ext>
            </a:extLst>
          </p:cNvPr>
          <p:cNvSpPr>
            <a:spLocks noGrp="1" noChangeArrowheads="1"/>
          </p:cNvSpPr>
          <p:nvPr>
            <p:ph type="body" idx="1"/>
          </p:nvPr>
        </p:nvSpPr>
        <p:spPr>
          <a:xfrm>
            <a:off x="685800" y="1143000"/>
            <a:ext cx="7772400" cy="4114800"/>
          </a:xfrm>
        </p:spPr>
        <p:txBody>
          <a:bodyPr lIns="91425" tIns="91425" rIns="91425" bIns="91425"/>
          <a:lstStyle/>
          <a:p>
            <a:pPr marL="457200" indent="-228600" eaLnBrk="1" hangingPunct="1">
              <a:spcBef>
                <a:spcPct val="0"/>
              </a:spcBef>
            </a:pPr>
            <a:r>
              <a:rPr lang="en-US" altLang="en-US"/>
              <a:t>Supports the slide</a:t>
            </a:r>
          </a:p>
          <a:p>
            <a:pPr marL="457200" indent="-228600" eaLnBrk="1" hangingPunct="1">
              <a:spcBef>
                <a:spcPct val="0"/>
              </a:spcBef>
            </a:pPr>
            <a:r>
              <a:rPr lang="en-US" altLang="en-US"/>
              <a:t>The slide contains the </a:t>
            </a:r>
            <a:r>
              <a:rPr lang="en-US" altLang="en-US" u="sng"/>
              <a:t>specimen</a:t>
            </a:r>
            <a:r>
              <a:rPr lang="en-US" altLang="en-US"/>
              <a:t> or object that you are viewing with the microscope.</a:t>
            </a:r>
          </a:p>
        </p:txBody>
      </p:sp>
      <p:cxnSp>
        <p:nvCxnSpPr>
          <p:cNvPr id="196" name="Shape 196">
            <a:extLst>
              <a:ext uri="{FF2B5EF4-FFF2-40B4-BE49-F238E27FC236}">
                <a16:creationId xmlns:a16="http://schemas.microsoft.com/office/drawing/2014/main" id="{1D71D7B5-3FA0-78B3-8469-5710508D79CF}"/>
              </a:ext>
            </a:extLst>
          </p:cNvPr>
          <p:cNvCxnSpPr/>
          <p:nvPr/>
        </p:nvCxnSpPr>
        <p:spPr>
          <a:xfrm>
            <a:off x="4084638" y="4294188"/>
            <a:ext cx="1835150" cy="593725"/>
          </a:xfrm>
          <a:prstGeom prst="straightConnector1">
            <a:avLst/>
          </a:prstGeom>
          <a:noFill/>
          <a:ln w="114300" cap="flat" cmpd="sng">
            <a:solidFill>
              <a:schemeClr val="accent6"/>
            </a:solidFill>
            <a:prstDash val="solid"/>
            <a:round/>
            <a:headEnd type="none" w="lg" len="lg"/>
            <a:tailEnd type="triangl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Shape 201">
            <a:extLst>
              <a:ext uri="{FF2B5EF4-FFF2-40B4-BE49-F238E27FC236}">
                <a16:creationId xmlns:a16="http://schemas.microsoft.com/office/drawing/2014/main" id="{DAF1DF20-388A-8F68-88E8-F3416199158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452438"/>
            <a:ext cx="6200775"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 name="Shape 202">
            <a:extLst>
              <a:ext uri="{FF2B5EF4-FFF2-40B4-BE49-F238E27FC236}">
                <a16:creationId xmlns:a16="http://schemas.microsoft.com/office/drawing/2014/main" id="{795F6273-80EB-2164-A351-01C4481CA165}"/>
              </a:ext>
            </a:extLst>
          </p:cNvPr>
          <p:cNvSpPr txBox="1"/>
          <p:nvPr/>
        </p:nvSpPr>
        <p:spPr>
          <a:xfrm>
            <a:off x="441325" y="3103563"/>
            <a:ext cx="2300288" cy="677862"/>
          </a:xfrm>
          <a:prstGeom prst="rect">
            <a:avLst/>
          </a:prstGeom>
          <a:noFill/>
          <a:ln>
            <a:noFill/>
          </a:ln>
        </p:spPr>
        <p:txBody>
          <a:bodyPr lIns="91425" tIns="91425" rIns="91425" bIns="91425"/>
          <a:lstStyle/>
          <a:p>
            <a:pPr eaLnBrk="1" hangingPunct="1">
              <a:spcBef>
                <a:spcPts val="0"/>
              </a:spcBef>
              <a:defRPr/>
            </a:pPr>
            <a:r>
              <a:rPr lang="en-US" sz="3000" b="1">
                <a:solidFill>
                  <a:schemeClr val="accent6"/>
                </a:solidFill>
              </a:rPr>
              <a:t>Stage Clip</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Shape 207">
            <a:extLst>
              <a:ext uri="{FF2B5EF4-FFF2-40B4-BE49-F238E27FC236}">
                <a16:creationId xmlns:a16="http://schemas.microsoft.com/office/drawing/2014/main" id="{B83947DD-3818-32B6-2BA4-3BD12ADF135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75" y="3500438"/>
            <a:ext cx="203517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Shape 208">
            <a:extLst>
              <a:ext uri="{FF2B5EF4-FFF2-40B4-BE49-F238E27FC236}">
                <a16:creationId xmlns:a16="http://schemas.microsoft.com/office/drawing/2014/main" id="{A3A3EEFD-3839-E462-C72E-B507F2C9D6F2}"/>
              </a:ext>
            </a:extLst>
          </p:cNvPr>
          <p:cNvSpPr>
            <a:spLocks noGrp="1" noChangeArrowheads="1"/>
          </p:cNvSpPr>
          <p:nvPr>
            <p:ph type="title"/>
          </p:nvPr>
        </p:nvSpPr>
        <p:spPr>
          <a:xfrm>
            <a:off x="685800" y="152400"/>
            <a:ext cx="7772400" cy="1143000"/>
          </a:xfrm>
        </p:spPr>
        <p:txBody>
          <a:bodyPr lIns="91425" tIns="91425" rIns="91425" bIns="91425"/>
          <a:lstStyle/>
          <a:p>
            <a:pPr eaLnBrk="1" hangingPunct="1"/>
            <a:r>
              <a:rPr lang="en-US" altLang="en-US"/>
              <a:t>Stage Clip</a:t>
            </a:r>
          </a:p>
        </p:txBody>
      </p:sp>
      <p:sp>
        <p:nvSpPr>
          <p:cNvPr id="209" name="Shape 209">
            <a:extLst>
              <a:ext uri="{FF2B5EF4-FFF2-40B4-BE49-F238E27FC236}">
                <a16:creationId xmlns:a16="http://schemas.microsoft.com/office/drawing/2014/main" id="{3E04326D-61A8-4571-673C-9531755DC118}"/>
              </a:ext>
            </a:extLst>
          </p:cNvPr>
          <p:cNvSpPr>
            <a:spLocks noGrp="1" noChangeArrowheads="1"/>
          </p:cNvSpPr>
          <p:nvPr>
            <p:ph type="body" idx="1"/>
          </p:nvPr>
        </p:nvSpPr>
        <p:spPr>
          <a:xfrm>
            <a:off x="685800" y="1143000"/>
            <a:ext cx="7772400" cy="4114800"/>
          </a:xfrm>
        </p:spPr>
        <p:txBody>
          <a:bodyPr lIns="91425" tIns="91425" rIns="91425" bIns="91425"/>
          <a:lstStyle/>
          <a:p>
            <a:pPr marL="457200" indent="-228600" eaLnBrk="1" hangingPunct="1">
              <a:spcBef>
                <a:spcPct val="0"/>
              </a:spcBef>
            </a:pPr>
            <a:r>
              <a:rPr lang="en-US" altLang="en-US"/>
              <a:t>Helps to hold the slide in place</a:t>
            </a:r>
          </a:p>
          <a:p>
            <a:pPr marL="457200" indent="-228600" eaLnBrk="1" hangingPunct="1">
              <a:spcBef>
                <a:spcPct val="0"/>
              </a:spcBef>
            </a:pPr>
            <a:r>
              <a:rPr lang="en-US" altLang="en-US"/>
              <a:t>Usually one on each side of the hole (stage opening) = 2 stage clips</a:t>
            </a:r>
          </a:p>
          <a:p>
            <a:pPr marL="457200" indent="-228600" eaLnBrk="1" hangingPunct="1">
              <a:spcBef>
                <a:spcPct val="0"/>
              </a:spcBef>
            </a:pPr>
            <a:r>
              <a:rPr lang="en-US" altLang="en-US"/>
              <a:t>The </a:t>
            </a:r>
            <a:r>
              <a:rPr lang="en-US" altLang="en-US" u="sng"/>
              <a:t>stage opening</a:t>
            </a:r>
            <a:r>
              <a:rPr lang="en-US" altLang="en-US"/>
              <a:t> allows light to pass from the light source to the lenses.</a:t>
            </a:r>
          </a:p>
        </p:txBody>
      </p:sp>
      <p:cxnSp>
        <p:nvCxnSpPr>
          <p:cNvPr id="210" name="Shape 210">
            <a:extLst>
              <a:ext uri="{FF2B5EF4-FFF2-40B4-BE49-F238E27FC236}">
                <a16:creationId xmlns:a16="http://schemas.microsoft.com/office/drawing/2014/main" id="{6B27DF24-AB5E-546A-A822-DE67FA866380}"/>
              </a:ext>
            </a:extLst>
          </p:cNvPr>
          <p:cNvCxnSpPr/>
          <p:nvPr/>
        </p:nvCxnSpPr>
        <p:spPr>
          <a:xfrm>
            <a:off x="5900738" y="4819650"/>
            <a:ext cx="1835150" cy="593725"/>
          </a:xfrm>
          <a:prstGeom prst="straightConnector1">
            <a:avLst/>
          </a:prstGeom>
          <a:noFill/>
          <a:ln w="114300" cap="flat" cmpd="sng">
            <a:solidFill>
              <a:schemeClr val="accent6"/>
            </a:solidFill>
            <a:prstDash val="solid"/>
            <a:round/>
            <a:headEnd type="none" w="lg" len="lg"/>
            <a:tailEnd type="triangl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1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Shape 215">
            <a:extLst>
              <a:ext uri="{FF2B5EF4-FFF2-40B4-BE49-F238E27FC236}">
                <a16:creationId xmlns:a16="http://schemas.microsoft.com/office/drawing/2014/main" id="{2B1E836C-422A-8D06-9FC7-293331B1731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452438"/>
            <a:ext cx="6200775"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 name="Shape 216">
            <a:extLst>
              <a:ext uri="{FF2B5EF4-FFF2-40B4-BE49-F238E27FC236}">
                <a16:creationId xmlns:a16="http://schemas.microsoft.com/office/drawing/2014/main" id="{285E042F-3B63-18B3-DB97-A27C4C7B7439}"/>
              </a:ext>
            </a:extLst>
          </p:cNvPr>
          <p:cNvSpPr txBox="1"/>
          <p:nvPr/>
        </p:nvSpPr>
        <p:spPr>
          <a:xfrm>
            <a:off x="754063" y="4624388"/>
            <a:ext cx="2630487" cy="677862"/>
          </a:xfrm>
          <a:prstGeom prst="rect">
            <a:avLst/>
          </a:prstGeom>
          <a:noFill/>
          <a:ln>
            <a:noFill/>
          </a:ln>
        </p:spPr>
        <p:txBody>
          <a:bodyPr lIns="91425" tIns="91425" rIns="91425" bIns="91425"/>
          <a:lstStyle/>
          <a:p>
            <a:pPr eaLnBrk="1" hangingPunct="1">
              <a:spcBef>
                <a:spcPts val="0"/>
              </a:spcBef>
              <a:defRPr/>
            </a:pPr>
            <a:r>
              <a:rPr lang="en-US" sz="3000" b="1">
                <a:solidFill>
                  <a:schemeClr val="accent6"/>
                </a:solidFill>
              </a:rPr>
              <a:t>Light Source</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Shape 221">
            <a:extLst>
              <a:ext uri="{FF2B5EF4-FFF2-40B4-BE49-F238E27FC236}">
                <a16:creationId xmlns:a16="http://schemas.microsoft.com/office/drawing/2014/main" id="{89DE76C7-D1DF-EE77-F45F-26174295BA2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275" y="3400425"/>
            <a:ext cx="220345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Shape 222">
            <a:extLst>
              <a:ext uri="{FF2B5EF4-FFF2-40B4-BE49-F238E27FC236}">
                <a16:creationId xmlns:a16="http://schemas.microsoft.com/office/drawing/2014/main" id="{470038AE-72CD-EFF0-0BCE-0852259EDA7F}"/>
              </a:ext>
            </a:extLst>
          </p:cNvPr>
          <p:cNvSpPr>
            <a:spLocks noGrp="1" noChangeArrowheads="1"/>
          </p:cNvSpPr>
          <p:nvPr>
            <p:ph type="title"/>
          </p:nvPr>
        </p:nvSpPr>
        <p:spPr>
          <a:xfrm>
            <a:off x="685800" y="152400"/>
            <a:ext cx="7772400" cy="1143000"/>
          </a:xfrm>
        </p:spPr>
        <p:txBody>
          <a:bodyPr lIns="91425" tIns="91425" rIns="91425" bIns="91425"/>
          <a:lstStyle/>
          <a:p>
            <a:pPr eaLnBrk="1" hangingPunct="1"/>
            <a:r>
              <a:rPr lang="en-US" altLang="en-US"/>
              <a:t>Light Source</a:t>
            </a:r>
          </a:p>
        </p:txBody>
      </p:sp>
      <p:sp>
        <p:nvSpPr>
          <p:cNvPr id="223" name="Shape 223">
            <a:extLst>
              <a:ext uri="{FF2B5EF4-FFF2-40B4-BE49-F238E27FC236}">
                <a16:creationId xmlns:a16="http://schemas.microsoft.com/office/drawing/2014/main" id="{FCE27599-3418-B9BD-69C5-09F412B1B0A1}"/>
              </a:ext>
            </a:extLst>
          </p:cNvPr>
          <p:cNvSpPr>
            <a:spLocks noGrp="1" noChangeArrowheads="1"/>
          </p:cNvSpPr>
          <p:nvPr>
            <p:ph type="body" idx="1"/>
          </p:nvPr>
        </p:nvSpPr>
        <p:spPr>
          <a:xfrm>
            <a:off x="685800" y="1143000"/>
            <a:ext cx="7772400" cy="4114800"/>
          </a:xfrm>
        </p:spPr>
        <p:txBody>
          <a:bodyPr lIns="91425" tIns="91425" rIns="91425" bIns="91425"/>
          <a:lstStyle/>
          <a:p>
            <a:pPr marL="457200" indent="-228600" eaLnBrk="1" hangingPunct="1">
              <a:spcBef>
                <a:spcPct val="0"/>
              </a:spcBef>
            </a:pPr>
            <a:r>
              <a:rPr lang="en-US" altLang="en-US"/>
              <a:t>Provides light necessary for viewing the specimen</a:t>
            </a:r>
          </a:p>
          <a:p>
            <a:pPr marL="457200" indent="-228600" eaLnBrk="1" hangingPunct="1">
              <a:spcBef>
                <a:spcPct val="0"/>
              </a:spcBef>
            </a:pPr>
            <a:r>
              <a:rPr lang="en-US" altLang="en-US"/>
              <a:t>Usually either a mirror or illuminator</a:t>
            </a:r>
          </a:p>
          <a:p>
            <a:pPr marL="457200" indent="-228600" eaLnBrk="1" hangingPunct="1">
              <a:spcBef>
                <a:spcPct val="0"/>
              </a:spcBef>
            </a:pPr>
            <a:r>
              <a:rPr lang="en-US" altLang="en-US"/>
              <a:t>Sends light through the stage opening to the diaphragm</a:t>
            </a:r>
          </a:p>
        </p:txBody>
      </p:sp>
      <p:cxnSp>
        <p:nvCxnSpPr>
          <p:cNvPr id="224" name="Shape 224">
            <a:extLst>
              <a:ext uri="{FF2B5EF4-FFF2-40B4-BE49-F238E27FC236}">
                <a16:creationId xmlns:a16="http://schemas.microsoft.com/office/drawing/2014/main" id="{A1AA479E-A94D-0DD9-0802-B7146969B909}"/>
              </a:ext>
            </a:extLst>
          </p:cNvPr>
          <p:cNvCxnSpPr/>
          <p:nvPr/>
        </p:nvCxnSpPr>
        <p:spPr>
          <a:xfrm flipH="1">
            <a:off x="4860925" y="4665663"/>
            <a:ext cx="1452563" cy="935037"/>
          </a:xfrm>
          <a:prstGeom prst="straightConnector1">
            <a:avLst/>
          </a:prstGeom>
          <a:noFill/>
          <a:ln w="114300" cap="flat" cmpd="sng">
            <a:solidFill>
              <a:schemeClr val="accent6"/>
            </a:solidFill>
            <a:prstDash val="solid"/>
            <a:round/>
            <a:headEnd type="none" w="lg" len="lg"/>
            <a:tailEnd type="triangl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Shape 229">
            <a:extLst>
              <a:ext uri="{FF2B5EF4-FFF2-40B4-BE49-F238E27FC236}">
                <a16:creationId xmlns:a16="http://schemas.microsoft.com/office/drawing/2014/main" id="{73816181-0774-2111-2828-1ECCDF736AB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452438"/>
            <a:ext cx="6200775"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 name="Shape 230">
            <a:extLst>
              <a:ext uri="{FF2B5EF4-FFF2-40B4-BE49-F238E27FC236}">
                <a16:creationId xmlns:a16="http://schemas.microsoft.com/office/drawing/2014/main" id="{AB33F6C9-3370-B206-E376-445C29B79C1B}"/>
              </a:ext>
            </a:extLst>
          </p:cNvPr>
          <p:cNvSpPr txBox="1"/>
          <p:nvPr/>
        </p:nvSpPr>
        <p:spPr>
          <a:xfrm>
            <a:off x="525463" y="4090988"/>
            <a:ext cx="2630487" cy="677862"/>
          </a:xfrm>
          <a:prstGeom prst="rect">
            <a:avLst/>
          </a:prstGeom>
          <a:noFill/>
          <a:ln>
            <a:noFill/>
          </a:ln>
        </p:spPr>
        <p:txBody>
          <a:bodyPr lIns="91425" tIns="91425" rIns="91425" bIns="91425"/>
          <a:lstStyle/>
          <a:p>
            <a:pPr eaLnBrk="1" hangingPunct="1">
              <a:spcBef>
                <a:spcPts val="0"/>
              </a:spcBef>
              <a:defRPr/>
            </a:pPr>
            <a:r>
              <a:rPr lang="en-US" sz="3000" b="1">
                <a:solidFill>
                  <a:schemeClr val="accent6"/>
                </a:solidFill>
              </a:rPr>
              <a:t>Diaphragm</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Shape 235">
            <a:extLst>
              <a:ext uri="{FF2B5EF4-FFF2-40B4-BE49-F238E27FC236}">
                <a16:creationId xmlns:a16="http://schemas.microsoft.com/office/drawing/2014/main" id="{D1DCFE5D-4F31-0B3B-149C-452D40675AD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063" y="4424363"/>
            <a:ext cx="405765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Shape 236">
            <a:extLst>
              <a:ext uri="{FF2B5EF4-FFF2-40B4-BE49-F238E27FC236}">
                <a16:creationId xmlns:a16="http://schemas.microsoft.com/office/drawing/2014/main" id="{CA821A02-C633-323F-A1D2-17B025B3CD8E}"/>
              </a:ext>
            </a:extLst>
          </p:cNvPr>
          <p:cNvSpPr>
            <a:spLocks noGrp="1" noChangeArrowheads="1"/>
          </p:cNvSpPr>
          <p:nvPr>
            <p:ph type="title"/>
          </p:nvPr>
        </p:nvSpPr>
        <p:spPr>
          <a:xfrm>
            <a:off x="685800" y="152400"/>
            <a:ext cx="7772400" cy="1143000"/>
          </a:xfrm>
        </p:spPr>
        <p:txBody>
          <a:bodyPr lIns="91425" tIns="91425" rIns="91425" bIns="91425"/>
          <a:lstStyle/>
          <a:p>
            <a:pPr eaLnBrk="1" hangingPunct="1"/>
            <a:r>
              <a:rPr lang="en-US" altLang="en-US"/>
              <a:t>Diaphragm</a:t>
            </a:r>
          </a:p>
        </p:txBody>
      </p:sp>
      <p:sp>
        <p:nvSpPr>
          <p:cNvPr id="237" name="Shape 237">
            <a:extLst>
              <a:ext uri="{FF2B5EF4-FFF2-40B4-BE49-F238E27FC236}">
                <a16:creationId xmlns:a16="http://schemas.microsoft.com/office/drawing/2014/main" id="{7A3ABE44-EEE1-25C3-44B5-E159095D13BE}"/>
              </a:ext>
            </a:extLst>
          </p:cNvPr>
          <p:cNvSpPr>
            <a:spLocks noGrp="1" noChangeArrowheads="1"/>
          </p:cNvSpPr>
          <p:nvPr>
            <p:ph type="body" idx="1"/>
          </p:nvPr>
        </p:nvSpPr>
        <p:spPr>
          <a:xfrm>
            <a:off x="685800" y="1143000"/>
            <a:ext cx="7772400" cy="4114800"/>
          </a:xfrm>
        </p:spPr>
        <p:txBody>
          <a:bodyPr lIns="91425" tIns="91425" rIns="91425" bIns="91425"/>
          <a:lstStyle/>
          <a:p>
            <a:pPr marL="457200" indent="-228600" eaLnBrk="1" hangingPunct="1">
              <a:spcBef>
                <a:spcPct val="0"/>
              </a:spcBef>
            </a:pPr>
            <a:r>
              <a:rPr lang="en-US" altLang="en-US"/>
              <a:t>Wheel or lever located below the stage opening</a:t>
            </a:r>
          </a:p>
          <a:p>
            <a:pPr marL="457200" indent="-228600" eaLnBrk="1" hangingPunct="1">
              <a:spcBef>
                <a:spcPct val="0"/>
              </a:spcBef>
            </a:pPr>
            <a:r>
              <a:rPr lang="en-US" altLang="en-US"/>
              <a:t>Regulates the amount of light that can enter the lenses</a:t>
            </a:r>
          </a:p>
          <a:p>
            <a:pPr marL="457200" indent="-228600" eaLnBrk="1" hangingPunct="1">
              <a:spcBef>
                <a:spcPct val="0"/>
              </a:spcBef>
            </a:pPr>
            <a:r>
              <a:rPr lang="en-US" altLang="en-US"/>
              <a:t>May need to be adjusted based on the thickness of the specimen being studied</a:t>
            </a:r>
          </a:p>
        </p:txBody>
      </p:sp>
      <p:cxnSp>
        <p:nvCxnSpPr>
          <p:cNvPr id="238" name="Shape 238">
            <a:extLst>
              <a:ext uri="{FF2B5EF4-FFF2-40B4-BE49-F238E27FC236}">
                <a16:creationId xmlns:a16="http://schemas.microsoft.com/office/drawing/2014/main" id="{1A9700C3-7909-3758-5AFF-8543F6564A60}"/>
              </a:ext>
            </a:extLst>
          </p:cNvPr>
          <p:cNvCxnSpPr/>
          <p:nvPr/>
        </p:nvCxnSpPr>
        <p:spPr>
          <a:xfrm rot="10800000" flipH="1">
            <a:off x="4217988" y="5713413"/>
            <a:ext cx="2319337" cy="627062"/>
          </a:xfrm>
          <a:prstGeom prst="straightConnector1">
            <a:avLst/>
          </a:prstGeom>
          <a:noFill/>
          <a:ln w="114300" cap="flat" cmpd="sng">
            <a:solidFill>
              <a:schemeClr val="accent6"/>
            </a:solidFill>
            <a:prstDash val="solid"/>
            <a:round/>
            <a:headEnd type="none" w="lg" len="lg"/>
            <a:tailEnd type="triangl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Shape 243">
            <a:extLst>
              <a:ext uri="{FF2B5EF4-FFF2-40B4-BE49-F238E27FC236}">
                <a16:creationId xmlns:a16="http://schemas.microsoft.com/office/drawing/2014/main" id="{362C7B73-57FE-380E-9CC7-E0E13530990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452438"/>
            <a:ext cx="6200775"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 name="Shape 244">
            <a:extLst>
              <a:ext uri="{FF2B5EF4-FFF2-40B4-BE49-F238E27FC236}">
                <a16:creationId xmlns:a16="http://schemas.microsoft.com/office/drawing/2014/main" id="{B949AC74-783D-1F01-A899-63608B620408}"/>
              </a:ext>
            </a:extLst>
          </p:cNvPr>
          <p:cNvSpPr txBox="1"/>
          <p:nvPr/>
        </p:nvSpPr>
        <p:spPr>
          <a:xfrm>
            <a:off x="5475288" y="3638550"/>
            <a:ext cx="3560762" cy="1676400"/>
          </a:xfrm>
          <a:prstGeom prst="rect">
            <a:avLst/>
          </a:prstGeom>
          <a:noFill/>
          <a:ln>
            <a:noFill/>
          </a:ln>
        </p:spPr>
        <p:txBody>
          <a:bodyPr lIns="91425" tIns="91425" rIns="91425" bIns="91425"/>
          <a:lstStyle/>
          <a:p>
            <a:pPr eaLnBrk="1" hangingPunct="1">
              <a:spcBef>
                <a:spcPts val="0"/>
              </a:spcBef>
              <a:defRPr/>
            </a:pPr>
            <a:r>
              <a:rPr lang="en-US" sz="2400" b="1">
                <a:solidFill>
                  <a:schemeClr val="accent6"/>
                </a:solidFill>
              </a:rPr>
              <a:t>Coarse Adjustment Knob</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1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Shape 249">
            <a:extLst>
              <a:ext uri="{FF2B5EF4-FFF2-40B4-BE49-F238E27FC236}">
                <a16:creationId xmlns:a16="http://schemas.microsoft.com/office/drawing/2014/main" id="{65595D5E-B3FA-06D7-E6D9-A21C39DD1A4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300" y="2933700"/>
            <a:ext cx="2401888"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Shape 250">
            <a:extLst>
              <a:ext uri="{FF2B5EF4-FFF2-40B4-BE49-F238E27FC236}">
                <a16:creationId xmlns:a16="http://schemas.microsoft.com/office/drawing/2014/main" id="{52C9CCD5-95C7-BA44-C252-44E6219B5DCE}"/>
              </a:ext>
            </a:extLst>
          </p:cNvPr>
          <p:cNvSpPr>
            <a:spLocks noGrp="1" noChangeArrowheads="1"/>
          </p:cNvSpPr>
          <p:nvPr>
            <p:ph type="title"/>
          </p:nvPr>
        </p:nvSpPr>
        <p:spPr>
          <a:xfrm>
            <a:off x="685800" y="152400"/>
            <a:ext cx="7772400" cy="1143000"/>
          </a:xfrm>
        </p:spPr>
        <p:txBody>
          <a:bodyPr lIns="91425" tIns="91425" rIns="91425" bIns="91425"/>
          <a:lstStyle/>
          <a:p>
            <a:pPr eaLnBrk="1" hangingPunct="1"/>
            <a:r>
              <a:rPr lang="en-US" altLang="en-US"/>
              <a:t>Coarse Adjustment Knob</a:t>
            </a:r>
          </a:p>
        </p:txBody>
      </p:sp>
      <p:sp>
        <p:nvSpPr>
          <p:cNvPr id="251" name="Shape 251">
            <a:extLst>
              <a:ext uri="{FF2B5EF4-FFF2-40B4-BE49-F238E27FC236}">
                <a16:creationId xmlns:a16="http://schemas.microsoft.com/office/drawing/2014/main" id="{81AC8EA9-AE72-706F-1859-5050BCCB3AAC}"/>
              </a:ext>
            </a:extLst>
          </p:cNvPr>
          <p:cNvSpPr>
            <a:spLocks noGrp="1" noChangeArrowheads="1"/>
          </p:cNvSpPr>
          <p:nvPr>
            <p:ph type="body" idx="1"/>
          </p:nvPr>
        </p:nvSpPr>
        <p:spPr>
          <a:xfrm>
            <a:off x="685800" y="1143000"/>
            <a:ext cx="7772400" cy="4114800"/>
          </a:xfrm>
        </p:spPr>
        <p:txBody>
          <a:bodyPr lIns="91425" tIns="91425" rIns="91425" bIns="91425"/>
          <a:lstStyle/>
          <a:p>
            <a:pPr marL="457200" indent="-228600" eaLnBrk="1" hangingPunct="1">
              <a:spcBef>
                <a:spcPct val="0"/>
              </a:spcBef>
            </a:pPr>
            <a:r>
              <a:rPr lang="en-US" altLang="en-US"/>
              <a:t>Raises and lowers the stage or objective lenses</a:t>
            </a:r>
          </a:p>
          <a:p>
            <a:pPr marL="457200" indent="-228600" eaLnBrk="1" hangingPunct="1">
              <a:spcBef>
                <a:spcPct val="0"/>
              </a:spcBef>
            </a:pPr>
            <a:r>
              <a:rPr lang="en-US" altLang="en-US"/>
              <a:t>Used only when focusing the </a:t>
            </a:r>
            <a:r>
              <a:rPr lang="en-US" altLang="en-US" b="1"/>
              <a:t>low power (4x)</a:t>
            </a:r>
            <a:r>
              <a:rPr lang="en-US" altLang="en-US"/>
              <a:t> objective lens</a:t>
            </a:r>
          </a:p>
        </p:txBody>
      </p:sp>
      <p:cxnSp>
        <p:nvCxnSpPr>
          <p:cNvPr id="252" name="Shape 252">
            <a:extLst>
              <a:ext uri="{FF2B5EF4-FFF2-40B4-BE49-F238E27FC236}">
                <a16:creationId xmlns:a16="http://schemas.microsoft.com/office/drawing/2014/main" id="{F8A72ED8-3A83-A5D3-0859-552256293413}"/>
              </a:ext>
            </a:extLst>
          </p:cNvPr>
          <p:cNvCxnSpPr/>
          <p:nvPr/>
        </p:nvCxnSpPr>
        <p:spPr>
          <a:xfrm>
            <a:off x="5391150" y="4791075"/>
            <a:ext cx="1690688" cy="809625"/>
          </a:xfrm>
          <a:prstGeom prst="straightConnector1">
            <a:avLst/>
          </a:prstGeom>
          <a:noFill/>
          <a:ln w="114300" cap="flat" cmpd="sng">
            <a:solidFill>
              <a:schemeClr val="accent6"/>
            </a:solidFill>
            <a:prstDash val="solid"/>
            <a:round/>
            <a:headEnd type="none" w="lg" len="lg"/>
            <a:tailEnd type="triangl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Shape 257">
            <a:extLst>
              <a:ext uri="{FF2B5EF4-FFF2-40B4-BE49-F238E27FC236}">
                <a16:creationId xmlns:a16="http://schemas.microsoft.com/office/drawing/2014/main" id="{DC576BBA-711F-4AAF-468E-A3F1EDB1EAD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452438"/>
            <a:ext cx="6200775"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 name="Shape 258">
            <a:extLst>
              <a:ext uri="{FF2B5EF4-FFF2-40B4-BE49-F238E27FC236}">
                <a16:creationId xmlns:a16="http://schemas.microsoft.com/office/drawing/2014/main" id="{ED2A0610-19E2-1EA2-026F-60CD97D60D1B}"/>
              </a:ext>
            </a:extLst>
          </p:cNvPr>
          <p:cNvSpPr txBox="1"/>
          <p:nvPr/>
        </p:nvSpPr>
        <p:spPr>
          <a:xfrm>
            <a:off x="5475288" y="4629150"/>
            <a:ext cx="3560762" cy="1676400"/>
          </a:xfrm>
          <a:prstGeom prst="rect">
            <a:avLst/>
          </a:prstGeom>
          <a:noFill/>
          <a:ln>
            <a:noFill/>
          </a:ln>
        </p:spPr>
        <p:txBody>
          <a:bodyPr lIns="91425" tIns="91425" rIns="91425" bIns="91425"/>
          <a:lstStyle/>
          <a:p>
            <a:pPr eaLnBrk="1" hangingPunct="1">
              <a:spcBef>
                <a:spcPts val="0"/>
              </a:spcBef>
              <a:defRPr/>
            </a:pPr>
            <a:r>
              <a:rPr lang="en-US" sz="2400" b="1">
                <a:solidFill>
                  <a:schemeClr val="accent6"/>
                </a:solidFill>
              </a:rPr>
              <a:t>Fine Adjustment Knob</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8">
            <a:extLst>
              <a:ext uri="{FF2B5EF4-FFF2-40B4-BE49-F238E27FC236}">
                <a16:creationId xmlns:a16="http://schemas.microsoft.com/office/drawing/2014/main" id="{5062C815-6AD8-023B-FD0F-479781AB0EE8}"/>
              </a:ext>
            </a:extLst>
          </p:cNvPr>
          <p:cNvSpPr txBox="1">
            <a:spLocks noChangeArrowheads="1"/>
          </p:cNvSpPr>
          <p:nvPr/>
        </p:nvSpPr>
        <p:spPr bwMode="auto">
          <a:xfrm>
            <a:off x="1358900" y="1111250"/>
            <a:ext cx="6480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21242C"/>
                </a:solidFill>
                <a:latin typeface="Lato" panose="020B0604020202020204" pitchFamily="34" charset="0"/>
              </a:rPr>
              <a:t>M</a:t>
            </a:r>
            <a:r>
              <a:rPr lang="en-US" altLang="en-US" sz="2800" i="1">
                <a:solidFill>
                  <a:srgbClr val="21242C"/>
                </a:solidFill>
                <a:latin typeface="Lato" panose="020B0604020202020204" pitchFamily="34" charset="0"/>
              </a:rPr>
              <a:t>icro</a:t>
            </a:r>
            <a:r>
              <a:rPr lang="en-US" altLang="en-US" sz="2800">
                <a:solidFill>
                  <a:srgbClr val="21242C"/>
                </a:solidFill>
                <a:latin typeface="Lato" panose="020B0604020202020204" pitchFamily="34" charset="0"/>
              </a:rPr>
              <a:t>- = “small”; -</a:t>
            </a:r>
            <a:r>
              <a:rPr lang="en-US" altLang="en-US" sz="2800" i="1">
                <a:solidFill>
                  <a:srgbClr val="21242C"/>
                </a:solidFill>
                <a:latin typeface="Lato" panose="020B0604020202020204" pitchFamily="34" charset="0"/>
              </a:rPr>
              <a:t>scope</a:t>
            </a:r>
            <a:r>
              <a:rPr lang="en-US" altLang="en-US" sz="2800">
                <a:solidFill>
                  <a:srgbClr val="21242C"/>
                </a:solidFill>
                <a:latin typeface="Lato" panose="020B0604020202020204" pitchFamily="34" charset="0"/>
              </a:rPr>
              <a:t> = “to look at”</a:t>
            </a:r>
            <a:endParaRPr lang="en-US" altLang="en-US" sz="2800"/>
          </a:p>
        </p:txBody>
      </p:sp>
      <p:pic>
        <p:nvPicPr>
          <p:cNvPr id="8195" name="Picture 2" descr="What is RBC? What are its functions? - Quora">
            <a:extLst>
              <a:ext uri="{FF2B5EF4-FFF2-40B4-BE49-F238E27FC236}">
                <a16:creationId xmlns:a16="http://schemas.microsoft.com/office/drawing/2014/main" id="{A5DC8DD8-C9E1-C283-F67A-EDCC60D8A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900" y="27860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All Pin ( Pack of 10 Pkt ) – My Exact Shop.">
            <a:extLst>
              <a:ext uri="{FF2B5EF4-FFF2-40B4-BE49-F238E27FC236}">
                <a16:creationId xmlns:a16="http://schemas.microsoft.com/office/drawing/2014/main" id="{C7AD470C-4EA3-C190-37C2-1ED3EC37C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688" y="222408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12">
            <a:extLst>
              <a:ext uri="{FF2B5EF4-FFF2-40B4-BE49-F238E27FC236}">
                <a16:creationId xmlns:a16="http://schemas.microsoft.com/office/drawing/2014/main" id="{525DAC6B-07B0-40D6-49EB-829DD56431DB}"/>
              </a:ext>
            </a:extLst>
          </p:cNvPr>
          <p:cNvSpPr txBox="1">
            <a:spLocks noChangeArrowheads="1"/>
          </p:cNvSpPr>
          <p:nvPr/>
        </p:nvSpPr>
        <p:spPr bwMode="auto">
          <a:xfrm>
            <a:off x="701675" y="5138738"/>
            <a:ext cx="7326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21242C"/>
                </a:solidFill>
                <a:latin typeface="Lato" panose="020B0604020202020204" pitchFamily="34" charset="0"/>
              </a:rPr>
              <a:t>Photographs of cells are taken using a microscope, and these pictures are called </a:t>
            </a:r>
            <a:r>
              <a:rPr lang="en-US" altLang="en-US" sz="1800" b="1">
                <a:solidFill>
                  <a:srgbClr val="21242C"/>
                </a:solidFill>
                <a:latin typeface="Lato" panose="020B0604020202020204" pitchFamily="34" charset="0"/>
              </a:rPr>
              <a:t>micrographs</a:t>
            </a:r>
            <a:r>
              <a:rPr lang="en-US" altLang="en-US" sz="1800">
                <a:solidFill>
                  <a:srgbClr val="21242C"/>
                </a:solidFill>
                <a:latin typeface="Lato" panose="020B0604020202020204" pitchFamily="34" charset="0"/>
              </a:rPr>
              <a:t>.</a:t>
            </a:r>
            <a:endParaRPr lang="en-US" altLang="en-US"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Shape 263">
            <a:extLst>
              <a:ext uri="{FF2B5EF4-FFF2-40B4-BE49-F238E27FC236}">
                <a16:creationId xmlns:a16="http://schemas.microsoft.com/office/drawing/2014/main" id="{DDD16A53-236A-D5C1-5DE3-4C285A3D204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75" y="3282950"/>
            <a:ext cx="2182813"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Shape 264">
            <a:extLst>
              <a:ext uri="{FF2B5EF4-FFF2-40B4-BE49-F238E27FC236}">
                <a16:creationId xmlns:a16="http://schemas.microsoft.com/office/drawing/2014/main" id="{FD89FD4E-3B71-4AD5-3D6E-B00A5C89BEF4}"/>
              </a:ext>
            </a:extLst>
          </p:cNvPr>
          <p:cNvSpPr>
            <a:spLocks noGrp="1" noChangeArrowheads="1"/>
          </p:cNvSpPr>
          <p:nvPr>
            <p:ph type="title"/>
          </p:nvPr>
        </p:nvSpPr>
        <p:spPr>
          <a:xfrm>
            <a:off x="685800" y="152400"/>
            <a:ext cx="7772400" cy="1143000"/>
          </a:xfrm>
        </p:spPr>
        <p:txBody>
          <a:bodyPr lIns="91425" tIns="91425" rIns="91425" bIns="91425"/>
          <a:lstStyle/>
          <a:p>
            <a:pPr eaLnBrk="1" hangingPunct="1"/>
            <a:r>
              <a:rPr lang="en-US" altLang="en-US"/>
              <a:t>Fine Adjustment Knob</a:t>
            </a:r>
          </a:p>
        </p:txBody>
      </p:sp>
      <p:sp>
        <p:nvSpPr>
          <p:cNvPr id="265" name="Shape 265">
            <a:extLst>
              <a:ext uri="{FF2B5EF4-FFF2-40B4-BE49-F238E27FC236}">
                <a16:creationId xmlns:a16="http://schemas.microsoft.com/office/drawing/2014/main" id="{67B2EC7F-5DC3-F313-26FA-3A87BF6FF17D}"/>
              </a:ext>
            </a:extLst>
          </p:cNvPr>
          <p:cNvSpPr>
            <a:spLocks noGrp="1" noChangeArrowheads="1"/>
          </p:cNvSpPr>
          <p:nvPr>
            <p:ph type="body" idx="1"/>
          </p:nvPr>
        </p:nvSpPr>
        <p:spPr>
          <a:xfrm>
            <a:off x="685800" y="1143000"/>
            <a:ext cx="7772400" cy="4114800"/>
          </a:xfrm>
        </p:spPr>
        <p:txBody>
          <a:bodyPr lIns="91425" tIns="91425" rIns="91425" bIns="91425"/>
          <a:lstStyle/>
          <a:p>
            <a:pPr marL="457200" indent="-228600" eaLnBrk="1" hangingPunct="1">
              <a:spcBef>
                <a:spcPct val="0"/>
              </a:spcBef>
            </a:pPr>
            <a:r>
              <a:rPr lang="en-US" altLang="en-US"/>
              <a:t>Raises and lowers the stage or objective lenses a small distance for exact focusing</a:t>
            </a:r>
          </a:p>
          <a:p>
            <a:pPr marL="457200" indent="-228600" eaLnBrk="1" hangingPunct="1">
              <a:spcBef>
                <a:spcPct val="0"/>
              </a:spcBef>
            </a:pPr>
            <a:r>
              <a:rPr lang="en-US" altLang="en-US"/>
              <a:t>Used when focusing the </a:t>
            </a:r>
            <a:r>
              <a:rPr lang="en-US" altLang="en-US" b="1"/>
              <a:t>medium power (10x)</a:t>
            </a:r>
            <a:r>
              <a:rPr lang="en-US" altLang="en-US"/>
              <a:t> and </a:t>
            </a:r>
            <a:r>
              <a:rPr lang="en-US" altLang="en-US" b="1"/>
              <a:t>high power (40x)</a:t>
            </a:r>
            <a:r>
              <a:rPr lang="en-US" altLang="en-US"/>
              <a:t> objective lenses</a:t>
            </a:r>
          </a:p>
        </p:txBody>
      </p:sp>
      <p:cxnSp>
        <p:nvCxnSpPr>
          <p:cNvPr id="266" name="Shape 266">
            <a:extLst>
              <a:ext uri="{FF2B5EF4-FFF2-40B4-BE49-F238E27FC236}">
                <a16:creationId xmlns:a16="http://schemas.microsoft.com/office/drawing/2014/main" id="{CF975E64-00E6-E917-84A4-04913C1212C6}"/>
              </a:ext>
            </a:extLst>
          </p:cNvPr>
          <p:cNvCxnSpPr/>
          <p:nvPr/>
        </p:nvCxnSpPr>
        <p:spPr>
          <a:xfrm>
            <a:off x="5732463" y="6103938"/>
            <a:ext cx="1746250" cy="0"/>
          </a:xfrm>
          <a:prstGeom prst="straightConnector1">
            <a:avLst/>
          </a:prstGeom>
          <a:noFill/>
          <a:ln w="114300" cap="flat" cmpd="sng">
            <a:solidFill>
              <a:schemeClr val="accent6"/>
            </a:solidFill>
            <a:prstDash val="solid"/>
            <a:round/>
            <a:headEnd type="none" w="lg" len="lg"/>
            <a:tailEnd type="triangl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0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a:extLst>
              <a:ext uri="{FF2B5EF4-FFF2-40B4-BE49-F238E27FC236}">
                <a16:creationId xmlns:a16="http://schemas.microsoft.com/office/drawing/2014/main" id="{9BFC87B4-E825-D012-F433-80FAD04F6BD2}"/>
              </a:ext>
            </a:extLst>
          </p:cNvPr>
          <p:cNvSpPr txBox="1"/>
          <p:nvPr/>
        </p:nvSpPr>
        <p:spPr>
          <a:xfrm>
            <a:off x="125413" y="739775"/>
            <a:ext cx="8939212" cy="1897063"/>
          </a:xfrm>
          <a:prstGeom prst="rect">
            <a:avLst/>
          </a:prstGeom>
          <a:noFill/>
          <a:ln>
            <a:noFill/>
          </a:ln>
        </p:spPr>
        <p:txBody>
          <a:bodyPr lIns="91425" tIns="45700" rIns="91425" bIns="45700"/>
          <a:lstStyle/>
          <a:p>
            <a:pPr algn="ctr" eaLnBrk="1" hangingPunct="1">
              <a:spcBef>
                <a:spcPts val="0"/>
              </a:spcBef>
              <a:spcAft>
                <a:spcPts val="0"/>
              </a:spcAft>
              <a:buClr>
                <a:schemeClr val="dk1"/>
              </a:buClr>
              <a:buSzPct val="25000"/>
              <a:buFont typeface="Times New Roman"/>
              <a:buNone/>
              <a:defRPr/>
            </a:pPr>
            <a:r>
              <a:rPr lang="en-US" sz="4800" dirty="0">
                <a:solidFill>
                  <a:schemeClr val="accent6"/>
                </a:solidFill>
              </a:rPr>
              <a:t>Let’s Review...</a:t>
            </a:r>
          </a:p>
          <a:p>
            <a:pPr algn="ctr" eaLnBrk="1" hangingPunct="1">
              <a:spcBef>
                <a:spcPts val="0"/>
              </a:spcBef>
              <a:spcAft>
                <a:spcPts val="0"/>
              </a:spcAft>
              <a:buClr>
                <a:schemeClr val="dk1"/>
              </a:buClr>
              <a:buFont typeface="Times New Roman"/>
              <a:buNone/>
              <a:defRPr/>
            </a:pPr>
            <a:endParaRPr sz="2400" dirty="0">
              <a:solidFill>
                <a:schemeClr val="dk1"/>
              </a:solidFill>
              <a:latin typeface="Times New Roman"/>
              <a:ea typeface="Times New Roman"/>
              <a:cs typeface="Times New Roman"/>
              <a:sym typeface="Times New Roman"/>
            </a:endParaRPr>
          </a:p>
        </p:txBody>
      </p:sp>
      <p:pic>
        <p:nvPicPr>
          <p:cNvPr id="69635" name="Shape 272">
            <a:extLst>
              <a:ext uri="{FF2B5EF4-FFF2-40B4-BE49-F238E27FC236}">
                <a16:creationId xmlns:a16="http://schemas.microsoft.com/office/drawing/2014/main" id="{5F1F448B-1892-D586-3ED7-9AA33D64BE8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575" y="2243138"/>
            <a:ext cx="4306888"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D4DF556-EBB1-EF4D-C0B5-68512A538426}"/>
              </a:ext>
            </a:extLst>
          </p:cNvPr>
          <p:cNvSpPr>
            <a:spLocks noGrp="1" noChangeArrowheads="1"/>
          </p:cNvSpPr>
          <p:nvPr>
            <p:ph type="title"/>
          </p:nvPr>
        </p:nvSpPr>
        <p:spPr>
          <a:xfrm>
            <a:off x="468313" y="130175"/>
            <a:ext cx="8229600" cy="850900"/>
          </a:xfrm>
        </p:spPr>
        <p:txBody>
          <a:bodyPr/>
          <a:lstStyle/>
          <a:p>
            <a:pPr eaLnBrk="1" hangingPunct="1"/>
            <a:r>
              <a:rPr lang="en-GB" altLang="en-US" sz="3600"/>
              <a:t>Phase contrast</a:t>
            </a:r>
            <a:endParaRPr lang="en-GB" altLang="en-US" sz="2400"/>
          </a:p>
        </p:txBody>
      </p:sp>
      <p:sp>
        <p:nvSpPr>
          <p:cNvPr id="71683" name="Rectangle 15">
            <a:extLst>
              <a:ext uri="{FF2B5EF4-FFF2-40B4-BE49-F238E27FC236}">
                <a16:creationId xmlns:a16="http://schemas.microsoft.com/office/drawing/2014/main" id="{5D9956B1-B042-2BD7-0E28-5BA479FFB14B}"/>
              </a:ext>
            </a:extLst>
          </p:cNvPr>
          <p:cNvSpPr>
            <a:spLocks noChangeArrowheads="1"/>
          </p:cNvSpPr>
          <p:nvPr/>
        </p:nvSpPr>
        <p:spPr bwMode="auto">
          <a:xfrm>
            <a:off x="73025" y="977900"/>
            <a:ext cx="90360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u="sng"/>
              <a:t>Principle</a:t>
            </a:r>
            <a:r>
              <a:rPr lang="en-GB" altLang="en-US" sz="1600"/>
              <a:t>: Incident light [Io] is out of phase with transmitted light [I] as it was slowed down while passing through different parts of the sample and when the phases of the light are synchronized by an interference lens, a new image with greater contrast is seen.</a:t>
            </a:r>
          </a:p>
        </p:txBody>
      </p:sp>
      <p:grpSp>
        <p:nvGrpSpPr>
          <p:cNvPr id="71684" name="Group 29">
            <a:extLst>
              <a:ext uri="{FF2B5EF4-FFF2-40B4-BE49-F238E27FC236}">
                <a16:creationId xmlns:a16="http://schemas.microsoft.com/office/drawing/2014/main" id="{4E345640-F8BA-6227-B59B-61A6CFB9EFEB}"/>
              </a:ext>
            </a:extLst>
          </p:cNvPr>
          <p:cNvGrpSpPr>
            <a:grpSpLocks/>
          </p:cNvGrpSpPr>
          <p:nvPr/>
        </p:nvGrpSpPr>
        <p:grpSpPr bwMode="auto">
          <a:xfrm>
            <a:off x="179388" y="2924175"/>
            <a:ext cx="3400425" cy="2171700"/>
            <a:chOff x="113" y="1842"/>
            <a:chExt cx="2142" cy="1368"/>
          </a:xfrm>
        </p:grpSpPr>
        <p:pic>
          <p:nvPicPr>
            <p:cNvPr id="71700" name="Picture 4">
              <a:extLst>
                <a:ext uri="{FF2B5EF4-FFF2-40B4-BE49-F238E27FC236}">
                  <a16:creationId xmlns:a16="http://schemas.microsoft.com/office/drawing/2014/main" id="{80197B8F-0B25-4871-5AE8-5823D128B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1842"/>
              <a:ext cx="2142" cy="1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01" name="Text Box 18">
              <a:extLst>
                <a:ext uri="{FF2B5EF4-FFF2-40B4-BE49-F238E27FC236}">
                  <a16:creationId xmlns:a16="http://schemas.microsoft.com/office/drawing/2014/main" id="{72035E2B-256F-866C-8FF3-111C8590EC34}"/>
                </a:ext>
              </a:extLst>
            </p:cNvPr>
            <p:cNvSpPr txBox="1">
              <a:spLocks noChangeArrowheads="1"/>
            </p:cNvSpPr>
            <p:nvPr/>
          </p:nvSpPr>
          <p:spPr bwMode="auto">
            <a:xfrm>
              <a:off x="1746" y="2913"/>
              <a:ext cx="9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t>I</a:t>
              </a:r>
            </a:p>
          </p:txBody>
        </p:sp>
        <p:sp>
          <p:nvSpPr>
            <p:cNvPr id="71702" name="Text Box 19">
              <a:extLst>
                <a:ext uri="{FF2B5EF4-FFF2-40B4-BE49-F238E27FC236}">
                  <a16:creationId xmlns:a16="http://schemas.microsoft.com/office/drawing/2014/main" id="{5ADF8E9B-109D-3DB5-0903-7192FE704558}"/>
                </a:ext>
              </a:extLst>
            </p:cNvPr>
            <p:cNvSpPr txBox="1">
              <a:spLocks noChangeArrowheads="1"/>
            </p:cNvSpPr>
            <p:nvPr/>
          </p:nvSpPr>
          <p:spPr bwMode="auto">
            <a:xfrm>
              <a:off x="1746" y="2296"/>
              <a:ext cx="9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t>I</a:t>
              </a:r>
              <a:r>
                <a:rPr lang="en-GB" altLang="en-US" sz="800"/>
                <a:t>0</a:t>
              </a:r>
            </a:p>
          </p:txBody>
        </p:sp>
      </p:grpSp>
      <p:grpSp>
        <p:nvGrpSpPr>
          <p:cNvPr id="71685" name="Group 38">
            <a:extLst>
              <a:ext uri="{FF2B5EF4-FFF2-40B4-BE49-F238E27FC236}">
                <a16:creationId xmlns:a16="http://schemas.microsoft.com/office/drawing/2014/main" id="{D294B9AD-C845-61A5-A1B9-612B8EEBD584}"/>
              </a:ext>
            </a:extLst>
          </p:cNvPr>
          <p:cNvGrpSpPr>
            <a:grpSpLocks/>
          </p:cNvGrpSpPr>
          <p:nvPr/>
        </p:nvGrpSpPr>
        <p:grpSpPr bwMode="auto">
          <a:xfrm>
            <a:off x="4211638" y="2133600"/>
            <a:ext cx="4518025" cy="4367213"/>
            <a:chOff x="2653" y="1525"/>
            <a:chExt cx="2846" cy="2751"/>
          </a:xfrm>
        </p:grpSpPr>
        <p:pic>
          <p:nvPicPr>
            <p:cNvPr id="71687" name="Picture 6">
              <a:extLst>
                <a:ext uri="{FF2B5EF4-FFF2-40B4-BE49-F238E27FC236}">
                  <a16:creationId xmlns:a16="http://schemas.microsoft.com/office/drawing/2014/main" id="{F7786279-08EE-0981-39CD-B77DCBD84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 y="1525"/>
              <a:ext cx="917" cy="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1688" name="Group 26">
              <a:extLst>
                <a:ext uri="{FF2B5EF4-FFF2-40B4-BE49-F238E27FC236}">
                  <a16:creationId xmlns:a16="http://schemas.microsoft.com/office/drawing/2014/main" id="{2A75819D-1DF4-2B67-559C-93EE3ADA17FB}"/>
                </a:ext>
              </a:extLst>
            </p:cNvPr>
            <p:cNvGrpSpPr>
              <a:grpSpLocks/>
            </p:cNvGrpSpPr>
            <p:nvPr/>
          </p:nvGrpSpPr>
          <p:grpSpPr bwMode="auto">
            <a:xfrm>
              <a:off x="3697" y="2887"/>
              <a:ext cx="1802" cy="1389"/>
              <a:chOff x="3697" y="2887"/>
              <a:chExt cx="1802" cy="1389"/>
            </a:xfrm>
          </p:grpSpPr>
          <p:pic>
            <p:nvPicPr>
              <p:cNvPr id="71697" name="Picture 8">
                <a:extLst>
                  <a:ext uri="{FF2B5EF4-FFF2-40B4-BE49-F238E27FC236}">
                    <a16:creationId xmlns:a16="http://schemas.microsoft.com/office/drawing/2014/main" id="{033DA864-A58D-0AD8-9A01-EBD68D9B8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7" y="2887"/>
                <a:ext cx="1802" cy="1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98" name="Oval 11">
                <a:extLst>
                  <a:ext uri="{FF2B5EF4-FFF2-40B4-BE49-F238E27FC236}">
                    <a16:creationId xmlns:a16="http://schemas.microsoft.com/office/drawing/2014/main" id="{8F7E8478-7D56-DBD8-3B84-6411D2D25195}"/>
                  </a:ext>
                </a:extLst>
              </p:cNvPr>
              <p:cNvSpPr>
                <a:spLocks noChangeArrowheads="1"/>
              </p:cNvSpPr>
              <p:nvPr/>
            </p:nvSpPr>
            <p:spPr bwMode="auto">
              <a:xfrm rot="-1519742">
                <a:off x="3887" y="3609"/>
                <a:ext cx="454" cy="66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699" name="Line 12">
                <a:extLst>
                  <a:ext uri="{FF2B5EF4-FFF2-40B4-BE49-F238E27FC236}">
                    <a16:creationId xmlns:a16="http://schemas.microsoft.com/office/drawing/2014/main" id="{57A87EE7-F4EA-0A07-3C77-5CA83828C420}"/>
                  </a:ext>
                </a:extLst>
              </p:cNvPr>
              <p:cNvSpPr>
                <a:spLocks noChangeShapeType="1"/>
              </p:cNvSpPr>
              <p:nvPr/>
            </p:nvSpPr>
            <p:spPr bwMode="auto">
              <a:xfrm flipV="1">
                <a:off x="4377" y="3839"/>
                <a:ext cx="136"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pic>
          <p:nvPicPr>
            <p:cNvPr id="71689" name="Picture 20">
              <a:extLst>
                <a:ext uri="{FF2B5EF4-FFF2-40B4-BE49-F238E27FC236}">
                  <a16:creationId xmlns:a16="http://schemas.microsoft.com/office/drawing/2014/main" id="{4961024E-AD58-9718-3713-853E0B585D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 y="1751"/>
              <a:ext cx="726"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0" name="Picture 22">
              <a:extLst>
                <a:ext uri="{FF2B5EF4-FFF2-40B4-BE49-F238E27FC236}">
                  <a16:creationId xmlns:a16="http://schemas.microsoft.com/office/drawing/2014/main" id="{37A5F94E-3E99-910F-C9E8-C418A9F087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9" y="1751"/>
              <a:ext cx="726"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1" name="Line 27">
              <a:extLst>
                <a:ext uri="{FF2B5EF4-FFF2-40B4-BE49-F238E27FC236}">
                  <a16:creationId xmlns:a16="http://schemas.microsoft.com/office/drawing/2014/main" id="{9E65D596-2D54-24E4-9624-3AA7F134E120}"/>
                </a:ext>
              </a:extLst>
            </p:cNvPr>
            <p:cNvSpPr>
              <a:spLocks noChangeShapeType="1"/>
            </p:cNvSpPr>
            <p:nvPr/>
          </p:nvSpPr>
          <p:spPr bwMode="auto">
            <a:xfrm flipV="1">
              <a:off x="3425" y="4005"/>
              <a:ext cx="408"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1692" name="Line 28">
              <a:extLst>
                <a:ext uri="{FF2B5EF4-FFF2-40B4-BE49-F238E27FC236}">
                  <a16:creationId xmlns:a16="http://schemas.microsoft.com/office/drawing/2014/main" id="{072B59C5-A4A8-ECDA-CE3E-CC7288137789}"/>
                </a:ext>
              </a:extLst>
            </p:cNvPr>
            <p:cNvSpPr>
              <a:spLocks noChangeShapeType="1"/>
            </p:cNvSpPr>
            <p:nvPr/>
          </p:nvSpPr>
          <p:spPr bwMode="auto">
            <a:xfrm flipV="1">
              <a:off x="3288" y="2523"/>
              <a:ext cx="635" cy="8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1693" name="Text Box 33">
              <a:extLst>
                <a:ext uri="{FF2B5EF4-FFF2-40B4-BE49-F238E27FC236}">
                  <a16:creationId xmlns:a16="http://schemas.microsoft.com/office/drawing/2014/main" id="{9C029C34-FF89-8148-B1E0-31E33CBC4FD6}"/>
                </a:ext>
              </a:extLst>
            </p:cNvPr>
            <p:cNvSpPr txBox="1">
              <a:spLocks noChangeArrowheads="1"/>
            </p:cNvSpPr>
            <p:nvPr/>
          </p:nvSpPr>
          <p:spPr bwMode="auto">
            <a:xfrm>
              <a:off x="4286" y="1570"/>
              <a:ext cx="7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t>Phase ring</a:t>
              </a:r>
            </a:p>
          </p:txBody>
        </p:sp>
        <p:sp>
          <p:nvSpPr>
            <p:cNvPr id="71694" name="Text Box 34">
              <a:extLst>
                <a:ext uri="{FF2B5EF4-FFF2-40B4-BE49-F238E27FC236}">
                  <a16:creationId xmlns:a16="http://schemas.microsoft.com/office/drawing/2014/main" id="{1B3AF5EA-350F-E5DA-B20C-3FB3A45CFBCF}"/>
                </a:ext>
              </a:extLst>
            </p:cNvPr>
            <p:cNvSpPr txBox="1">
              <a:spLocks noChangeArrowheads="1"/>
            </p:cNvSpPr>
            <p:nvPr/>
          </p:nvSpPr>
          <p:spPr bwMode="auto">
            <a:xfrm>
              <a:off x="4876" y="2478"/>
              <a:ext cx="307"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aligned</a:t>
              </a:r>
            </a:p>
          </p:txBody>
        </p:sp>
        <p:sp>
          <p:nvSpPr>
            <p:cNvPr id="71695" name="Text Box 35">
              <a:extLst>
                <a:ext uri="{FF2B5EF4-FFF2-40B4-BE49-F238E27FC236}">
                  <a16:creationId xmlns:a16="http://schemas.microsoft.com/office/drawing/2014/main" id="{B8B8401E-6C40-5B38-33FF-F867BEF6F62A}"/>
                </a:ext>
              </a:extLst>
            </p:cNvPr>
            <p:cNvSpPr txBox="1">
              <a:spLocks noChangeArrowheads="1"/>
            </p:cNvSpPr>
            <p:nvPr/>
          </p:nvSpPr>
          <p:spPr bwMode="auto">
            <a:xfrm>
              <a:off x="4059" y="2478"/>
              <a:ext cx="467"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not aligned</a:t>
              </a:r>
            </a:p>
          </p:txBody>
        </p:sp>
        <p:sp>
          <p:nvSpPr>
            <p:cNvPr id="71696" name="Text Box 36">
              <a:extLst>
                <a:ext uri="{FF2B5EF4-FFF2-40B4-BE49-F238E27FC236}">
                  <a16:creationId xmlns:a16="http://schemas.microsoft.com/office/drawing/2014/main" id="{079FAD48-2A57-5B68-712F-26C262BE4BD0}"/>
                </a:ext>
              </a:extLst>
            </p:cNvPr>
            <p:cNvSpPr txBox="1">
              <a:spLocks noChangeArrowheads="1"/>
            </p:cNvSpPr>
            <p:nvPr/>
          </p:nvSpPr>
          <p:spPr bwMode="auto">
            <a:xfrm>
              <a:off x="4195" y="2704"/>
              <a:ext cx="7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t>Phase stops</a:t>
              </a:r>
            </a:p>
          </p:txBody>
        </p:sp>
      </p:grpSp>
      <p:sp>
        <p:nvSpPr>
          <p:cNvPr id="71686" name="TextBox 25">
            <a:extLst>
              <a:ext uri="{FF2B5EF4-FFF2-40B4-BE49-F238E27FC236}">
                <a16:creationId xmlns:a16="http://schemas.microsoft.com/office/drawing/2014/main" id="{914BE2BF-147B-E688-2ADD-8B8A3EDAE7FC}"/>
              </a:ext>
            </a:extLst>
          </p:cNvPr>
          <p:cNvSpPr txBox="1">
            <a:spLocks noChangeArrowheads="1"/>
          </p:cNvSpPr>
          <p:nvPr/>
        </p:nvSpPr>
        <p:spPr bwMode="auto">
          <a:xfrm>
            <a:off x="19050" y="5970588"/>
            <a:ext cx="3990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hlinkClick r:id="rId7"/>
              </a:rPr>
              <a:t>https://www.youtube.com/watch?v=fCZw4X7V5Pw</a:t>
            </a:r>
            <a:endParaRPr lang="en-US" altLang="en-US" sz="1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FA8D81A1-C717-72AA-04D5-6B691BCFC8B6}"/>
              </a:ext>
            </a:extLst>
          </p:cNvPr>
          <p:cNvSpPr>
            <a:spLocks noGrp="1" noChangeArrowheads="1"/>
          </p:cNvSpPr>
          <p:nvPr>
            <p:ph type="title"/>
          </p:nvPr>
        </p:nvSpPr>
        <p:spPr/>
        <p:txBody>
          <a:bodyPr/>
          <a:lstStyle/>
          <a:p>
            <a:pPr eaLnBrk="1" hangingPunct="1"/>
            <a:r>
              <a:rPr lang="en-GB" altLang="en-US" sz="3600"/>
              <a:t>Phase contrast</a:t>
            </a:r>
            <a:endParaRPr lang="en-GB" altLang="en-US" sz="2400"/>
          </a:p>
        </p:txBody>
      </p:sp>
      <p:pic>
        <p:nvPicPr>
          <p:cNvPr id="72707" name="Picture 6">
            <a:extLst>
              <a:ext uri="{FF2B5EF4-FFF2-40B4-BE49-F238E27FC236}">
                <a16:creationId xmlns:a16="http://schemas.microsoft.com/office/drawing/2014/main" id="{74A81BD1-806B-5718-2FC1-8ECE65189C71}"/>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3850" y="3141663"/>
            <a:ext cx="4105275" cy="3068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08" name="Picture 8">
            <a:extLst>
              <a:ext uri="{FF2B5EF4-FFF2-40B4-BE49-F238E27FC236}">
                <a16:creationId xmlns:a16="http://schemas.microsoft.com/office/drawing/2014/main" id="{B7868AC8-61E1-0177-8C58-9396807BD180}"/>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0" y="3141663"/>
            <a:ext cx="4103688" cy="3065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709" name="Text Box 4">
            <a:extLst>
              <a:ext uri="{FF2B5EF4-FFF2-40B4-BE49-F238E27FC236}">
                <a16:creationId xmlns:a16="http://schemas.microsoft.com/office/drawing/2014/main" id="{14F53D92-99D9-2A43-1D4B-825CDD9F8934}"/>
              </a:ext>
            </a:extLst>
          </p:cNvPr>
          <p:cNvSpPr txBox="1">
            <a:spLocks noChangeArrowheads="1"/>
          </p:cNvSpPr>
          <p:nvPr/>
        </p:nvSpPr>
        <p:spPr bwMode="auto">
          <a:xfrm>
            <a:off x="649288" y="1844675"/>
            <a:ext cx="77057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b="1" u="sng"/>
              <a:t>Application</a:t>
            </a:r>
            <a:r>
              <a:rPr lang="en-GB" altLang="en-US" sz="1600"/>
              <a:t>: Phase contrast is the most commonly used contrasting technique All tissue culture microscopes and the time-lapse microscopes are set up for phase.</a:t>
            </a:r>
          </a:p>
        </p:txBody>
      </p:sp>
      <p:pic>
        <p:nvPicPr>
          <p:cNvPr id="72710" name="Picture 10">
            <a:extLst>
              <a:ext uri="{FF2B5EF4-FFF2-40B4-BE49-F238E27FC236}">
                <a16:creationId xmlns:a16="http://schemas.microsoft.com/office/drawing/2014/main" id="{07754671-4F73-A20B-54C8-B0221980A7DA}"/>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520950" y="3160713"/>
            <a:ext cx="3960813" cy="295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711" name="Text Box 12">
            <a:extLst>
              <a:ext uri="{FF2B5EF4-FFF2-40B4-BE49-F238E27FC236}">
                <a16:creationId xmlns:a16="http://schemas.microsoft.com/office/drawing/2014/main" id="{559E76FA-19C0-42A7-1872-31E4BAB3AB73}"/>
              </a:ext>
            </a:extLst>
          </p:cNvPr>
          <p:cNvSpPr txBox="1">
            <a:spLocks noChangeArrowheads="1"/>
          </p:cNvSpPr>
          <p:nvPr/>
        </p:nvSpPr>
        <p:spPr bwMode="auto">
          <a:xfrm>
            <a:off x="3708400" y="5805488"/>
            <a:ext cx="2016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solidFill>
                  <a:srgbClr val="FF0000"/>
                </a:solidFill>
              </a:rPr>
              <a:t>wrong phase stop</a:t>
            </a:r>
          </a:p>
        </p:txBody>
      </p:sp>
      <p:sp>
        <p:nvSpPr>
          <p:cNvPr id="72712" name="Text Box 14">
            <a:extLst>
              <a:ext uri="{FF2B5EF4-FFF2-40B4-BE49-F238E27FC236}">
                <a16:creationId xmlns:a16="http://schemas.microsoft.com/office/drawing/2014/main" id="{DCBF968E-4BCC-1777-5B2F-E960B2F84920}"/>
              </a:ext>
            </a:extLst>
          </p:cNvPr>
          <p:cNvSpPr txBox="1">
            <a:spLocks noChangeArrowheads="1"/>
          </p:cNvSpPr>
          <p:nvPr/>
        </p:nvSpPr>
        <p:spPr bwMode="auto">
          <a:xfrm>
            <a:off x="395288" y="58769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t>brightfield</a:t>
            </a:r>
          </a:p>
        </p:txBody>
      </p:sp>
      <p:sp>
        <p:nvSpPr>
          <p:cNvPr id="72713" name="Text Box 15">
            <a:extLst>
              <a:ext uri="{FF2B5EF4-FFF2-40B4-BE49-F238E27FC236}">
                <a16:creationId xmlns:a16="http://schemas.microsoft.com/office/drawing/2014/main" id="{91BCA07E-1F65-3673-CC49-595CCB7A1AE3}"/>
              </a:ext>
            </a:extLst>
          </p:cNvPr>
          <p:cNvSpPr txBox="1">
            <a:spLocks noChangeArrowheads="1"/>
          </p:cNvSpPr>
          <p:nvPr/>
        </p:nvSpPr>
        <p:spPr bwMode="auto">
          <a:xfrm>
            <a:off x="6732588" y="5805488"/>
            <a:ext cx="1873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solidFill>
                  <a:srgbClr val="00FF00"/>
                </a:solidFill>
              </a:rPr>
              <a:t>right phase stop</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5">
            <a:extLst>
              <a:ext uri="{FF2B5EF4-FFF2-40B4-BE49-F238E27FC236}">
                <a16:creationId xmlns:a16="http://schemas.microsoft.com/office/drawing/2014/main" id="{84C6DA97-4393-516D-3BD2-F81599675C26}"/>
              </a:ext>
            </a:extLst>
          </p:cNvPr>
          <p:cNvSpPr>
            <a:spLocks noGrp="1" noChangeArrowheads="1"/>
          </p:cNvSpPr>
          <p:nvPr>
            <p:ph type="title"/>
          </p:nvPr>
        </p:nvSpPr>
        <p:spPr/>
        <p:txBody>
          <a:bodyPr/>
          <a:lstStyle/>
          <a:p>
            <a:pPr eaLnBrk="1" hangingPunct="1"/>
            <a:r>
              <a:rPr lang="en-US" altLang="en-US" b="1">
                <a:solidFill>
                  <a:srgbClr val="000000"/>
                </a:solidFill>
                <a:latin typeface="Verdana" panose="020B0604030504040204" pitchFamily="34" charset="0"/>
              </a:rPr>
              <a:t>Applications</a:t>
            </a:r>
            <a:br>
              <a:rPr lang="en-US" altLang="en-US">
                <a:solidFill>
                  <a:srgbClr val="0A0A0A"/>
                </a:solidFill>
                <a:latin typeface="Verdana" panose="020B0604030504040204" pitchFamily="34" charset="0"/>
              </a:rPr>
            </a:br>
            <a:endParaRPr lang="en-US" altLang="en-US"/>
          </a:p>
        </p:txBody>
      </p:sp>
      <p:sp>
        <p:nvSpPr>
          <p:cNvPr id="73731" name="Content Placeholder 6">
            <a:extLst>
              <a:ext uri="{FF2B5EF4-FFF2-40B4-BE49-F238E27FC236}">
                <a16:creationId xmlns:a16="http://schemas.microsoft.com/office/drawing/2014/main" id="{D65C7105-03F7-A6CB-21D2-940E0A2CF06E}"/>
              </a:ext>
            </a:extLst>
          </p:cNvPr>
          <p:cNvSpPr>
            <a:spLocks noGrp="1" noChangeArrowheads="1"/>
          </p:cNvSpPr>
          <p:nvPr>
            <p:ph idx="1"/>
          </p:nvPr>
        </p:nvSpPr>
        <p:spPr/>
        <p:txBody>
          <a:bodyPr/>
          <a:lstStyle/>
          <a:p>
            <a:pPr eaLnBrk="1" hangingPunct="1"/>
            <a:r>
              <a:rPr lang="en-US" altLang="en-US">
                <a:solidFill>
                  <a:srgbClr val="000000"/>
                </a:solidFill>
                <a:latin typeface="Verdana" panose="020B0604030504040204" pitchFamily="34" charset="0"/>
              </a:rPr>
              <a:t>Determine morphologies of living cells such as plant and animal cells</a:t>
            </a:r>
            <a:endParaRPr lang="en-US" altLang="en-US">
              <a:solidFill>
                <a:srgbClr val="0A0A0A"/>
              </a:solidFill>
              <a:latin typeface="Verdana" panose="020B0604030504040204" pitchFamily="34" charset="0"/>
            </a:endParaRPr>
          </a:p>
          <a:p>
            <a:pPr eaLnBrk="1" hangingPunct="1"/>
            <a:r>
              <a:rPr lang="en-US" altLang="en-US">
                <a:solidFill>
                  <a:srgbClr val="000000"/>
                </a:solidFill>
                <a:latin typeface="Verdana" panose="020B0604030504040204" pitchFamily="34" charset="0"/>
              </a:rPr>
              <a:t>Studying microbial motility and structures of locomotion</a:t>
            </a:r>
            <a:endParaRPr lang="en-US" altLang="en-US">
              <a:solidFill>
                <a:srgbClr val="0A0A0A"/>
              </a:solidFill>
              <a:latin typeface="Verdana" panose="020B0604030504040204" pitchFamily="34" charset="0"/>
            </a:endParaRPr>
          </a:p>
          <a:p>
            <a:pPr eaLnBrk="1" hangingPunct="1"/>
            <a:r>
              <a:rPr lang="en-US" altLang="en-US">
                <a:solidFill>
                  <a:srgbClr val="000000"/>
                </a:solidFill>
                <a:latin typeface="Verdana" panose="020B0604030504040204" pitchFamily="34" charset="0"/>
              </a:rPr>
              <a:t>To detect certain microbial elements such as the bacterial endospores</a:t>
            </a:r>
            <a:endParaRPr lang="en-US" altLang="en-US">
              <a:solidFill>
                <a:srgbClr val="0A0A0A"/>
              </a:solidFill>
              <a:latin typeface="Verdana" panose="020B0604030504040204" pitchFamily="34" charset="0"/>
            </a:endParaRPr>
          </a:p>
          <a:p>
            <a:pPr eaLnBrk="1" hangingPunct="1"/>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EE01B44C-A9DB-2E6F-E43C-1AB1E4C64843}"/>
              </a:ext>
            </a:extLst>
          </p:cNvPr>
          <p:cNvSpPr>
            <a:spLocks noGrp="1" noChangeArrowheads="1"/>
          </p:cNvSpPr>
          <p:nvPr>
            <p:ph type="title"/>
          </p:nvPr>
        </p:nvSpPr>
        <p:spPr/>
        <p:txBody>
          <a:bodyPr/>
          <a:lstStyle/>
          <a:p>
            <a:pPr eaLnBrk="1" hangingPunct="1"/>
            <a:r>
              <a:rPr lang="en-US" altLang="en-US">
                <a:solidFill>
                  <a:schemeClr val="tx1"/>
                </a:solidFill>
                <a:latin typeface="Roboto" panose="02000000000000000000" pitchFamily="2" charset="0"/>
              </a:rPr>
              <a:t>Fluorescence</a:t>
            </a:r>
          </a:p>
        </p:txBody>
      </p:sp>
      <p:pic>
        <p:nvPicPr>
          <p:cNvPr id="74755" name="Picture 2" descr="Fluorescence Microscopy- definition, principle, parts, uses">
            <a:extLst>
              <a:ext uri="{FF2B5EF4-FFF2-40B4-BE49-F238E27FC236}">
                <a16:creationId xmlns:a16="http://schemas.microsoft.com/office/drawing/2014/main" id="{B1353FD3-F00D-4FFE-499D-9EB97DD0C6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73238"/>
            <a:ext cx="7620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5">
            <a:extLst>
              <a:ext uri="{FF2B5EF4-FFF2-40B4-BE49-F238E27FC236}">
                <a16:creationId xmlns:a16="http://schemas.microsoft.com/office/drawing/2014/main" id="{0CB49F7F-B71E-7FB2-7455-81A556520440}"/>
              </a:ext>
            </a:extLst>
          </p:cNvPr>
          <p:cNvSpPr txBox="1">
            <a:spLocks noChangeArrowheads="1"/>
          </p:cNvSpPr>
          <p:nvPr/>
        </p:nvSpPr>
        <p:spPr bwMode="auto">
          <a:xfrm>
            <a:off x="611188" y="6094413"/>
            <a:ext cx="590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hlinkClick r:id="rId3"/>
              </a:rPr>
              <a:t>https://www.youtube.com/watch?v=SfzmW7EMdLE</a:t>
            </a:r>
            <a:endParaRPr lang="en-US" altLang="en-US" sz="1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2">
            <a:extLst>
              <a:ext uri="{FF2B5EF4-FFF2-40B4-BE49-F238E27FC236}">
                <a16:creationId xmlns:a16="http://schemas.microsoft.com/office/drawing/2014/main" id="{3A36C715-E0B1-46F8-631B-4BB0A87F509D}"/>
              </a:ext>
            </a:extLst>
          </p:cNvPr>
          <p:cNvSpPr>
            <a:spLocks noGrp="1" noChangeArrowheads="1"/>
          </p:cNvSpPr>
          <p:nvPr>
            <p:ph type="title"/>
          </p:nvPr>
        </p:nvSpPr>
        <p:spPr/>
        <p:txBody>
          <a:bodyPr/>
          <a:lstStyle/>
          <a:p>
            <a:pPr eaLnBrk="1" hangingPunct="1"/>
            <a:r>
              <a:rPr lang="en-US" altLang="en-US"/>
              <a:t>Applications</a:t>
            </a:r>
          </a:p>
        </p:txBody>
      </p:sp>
      <p:sp>
        <p:nvSpPr>
          <p:cNvPr id="75779" name="Content Placeholder 3">
            <a:extLst>
              <a:ext uri="{FF2B5EF4-FFF2-40B4-BE49-F238E27FC236}">
                <a16:creationId xmlns:a16="http://schemas.microsoft.com/office/drawing/2014/main" id="{C5C09F31-F2AD-3AE7-2A58-24A05FF3E472}"/>
              </a:ext>
            </a:extLst>
          </p:cNvPr>
          <p:cNvSpPr>
            <a:spLocks noGrp="1" noChangeArrowheads="1"/>
          </p:cNvSpPr>
          <p:nvPr>
            <p:ph idx="1"/>
          </p:nvPr>
        </p:nvSpPr>
        <p:spPr/>
        <p:txBody>
          <a:bodyPr/>
          <a:lstStyle/>
          <a:p>
            <a:pPr eaLnBrk="1" hangingPunct="1"/>
            <a:r>
              <a:rPr lang="en-US" altLang="en-US" sz="2400">
                <a:solidFill>
                  <a:srgbClr val="000000"/>
                </a:solidFill>
                <a:latin typeface="Verdana" panose="020B0604030504040204" pitchFamily="34" charset="0"/>
              </a:rPr>
              <a:t>Used in the visualization of bacterial agents such as </a:t>
            </a:r>
            <a:r>
              <a:rPr lang="en-US" altLang="en-US" sz="2400" i="1">
                <a:solidFill>
                  <a:srgbClr val="000000"/>
                </a:solidFill>
                <a:latin typeface="Verdana" panose="020B0604030504040204" pitchFamily="34" charset="0"/>
              </a:rPr>
              <a:t>Mycobacterium tuberculosis.</a:t>
            </a:r>
            <a:endParaRPr lang="en-US" altLang="en-US" sz="2400">
              <a:solidFill>
                <a:srgbClr val="0A0A0A"/>
              </a:solidFill>
              <a:latin typeface="Verdana" panose="020B0604030504040204" pitchFamily="34" charset="0"/>
            </a:endParaRPr>
          </a:p>
          <a:p>
            <a:pPr eaLnBrk="1" hangingPunct="1"/>
            <a:r>
              <a:rPr lang="en-US" altLang="en-US" sz="2400">
                <a:solidFill>
                  <a:srgbClr val="000000"/>
                </a:solidFill>
                <a:latin typeface="Verdana" panose="020B0604030504040204" pitchFamily="34" charset="0"/>
              </a:rPr>
              <a:t>Used to identify specific antibodies produced against bacterial antigens/pathogens in immunofluorescence techniques by labeling the antibodies with fluorochromes.</a:t>
            </a:r>
            <a:endParaRPr lang="en-US" altLang="en-US" sz="2400">
              <a:solidFill>
                <a:srgbClr val="0A0A0A"/>
              </a:solidFill>
              <a:latin typeface="Verdana" panose="020B0604030504040204" pitchFamily="34" charset="0"/>
            </a:endParaRPr>
          </a:p>
          <a:p>
            <a:pPr eaLnBrk="1" hangingPunct="1"/>
            <a:r>
              <a:rPr lang="en-US" altLang="en-US" sz="2400">
                <a:solidFill>
                  <a:srgbClr val="000000"/>
                </a:solidFill>
                <a:latin typeface="Verdana" panose="020B0604030504040204" pitchFamily="34" charset="0"/>
              </a:rPr>
              <a:t>Used in ecological studies to identify and observe microorganisms labeled by the fluorochromes</a:t>
            </a:r>
            <a:endParaRPr lang="en-US" altLang="en-US" sz="2400">
              <a:solidFill>
                <a:srgbClr val="0A0A0A"/>
              </a:solidFill>
              <a:latin typeface="Verdana" panose="020B0604030504040204" pitchFamily="34" charset="0"/>
            </a:endParaRPr>
          </a:p>
          <a:p>
            <a:pPr eaLnBrk="1" hangingPunct="1"/>
            <a:r>
              <a:rPr lang="en-US" altLang="en-US" sz="2400">
                <a:solidFill>
                  <a:srgbClr val="000000"/>
                </a:solidFill>
                <a:latin typeface="Verdana" panose="020B0604030504040204" pitchFamily="34" charset="0"/>
              </a:rPr>
              <a:t>It can also be used to differentiate between dead and live bacteria by the color they emit when treated with special stains</a:t>
            </a:r>
            <a:endParaRPr lang="en-US" altLang="en-US" sz="2400">
              <a:solidFill>
                <a:srgbClr val="0A0A0A"/>
              </a:solidFill>
              <a:latin typeface="Verdana" panose="020B0604030504040204" pitchFamily="34" charset="0"/>
            </a:endParaRPr>
          </a:p>
          <a:p>
            <a:pPr eaLnBrk="1" hangingPunct="1"/>
            <a:endParaRPr lang="en-US" altLang="en-US"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E52F7B6F-D4CD-995A-D1EB-C477806449AF}"/>
              </a:ext>
            </a:extLst>
          </p:cNvPr>
          <p:cNvSpPr>
            <a:spLocks noGrp="1" noChangeArrowheads="1"/>
          </p:cNvSpPr>
          <p:nvPr>
            <p:ph type="title"/>
          </p:nvPr>
        </p:nvSpPr>
        <p:spPr/>
        <p:txBody>
          <a:bodyPr/>
          <a:lstStyle/>
          <a:p>
            <a:pPr eaLnBrk="1" hangingPunct="1"/>
            <a:r>
              <a:rPr lang="en-US" altLang="en-US"/>
              <a:t>Confocal Microscope</a:t>
            </a:r>
          </a:p>
        </p:txBody>
      </p:sp>
      <p:sp>
        <p:nvSpPr>
          <p:cNvPr id="76803" name="Content Placeholder 2">
            <a:extLst>
              <a:ext uri="{FF2B5EF4-FFF2-40B4-BE49-F238E27FC236}">
                <a16:creationId xmlns:a16="http://schemas.microsoft.com/office/drawing/2014/main" id="{C7EF4950-C20E-FD04-2A45-97C500234749}"/>
              </a:ext>
            </a:extLst>
          </p:cNvPr>
          <p:cNvSpPr>
            <a:spLocks noGrp="1" noChangeArrowheads="1"/>
          </p:cNvSpPr>
          <p:nvPr>
            <p:ph idx="1"/>
          </p:nvPr>
        </p:nvSpPr>
        <p:spPr/>
        <p:txBody>
          <a:bodyPr/>
          <a:lstStyle/>
          <a:p>
            <a:pPr eaLnBrk="1" hangingPunct="1"/>
            <a:r>
              <a:rPr lang="en-US" altLang="en-US">
                <a:hlinkClick r:id="rId2"/>
              </a:rPr>
              <a:t>https://www.youtube.com/watch?v=QFtZFbug1SA</a:t>
            </a:r>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5D94A3A-1100-E904-1B34-90299EDE3782}"/>
              </a:ext>
            </a:extLst>
          </p:cNvPr>
          <p:cNvSpPr>
            <a:spLocks noGrp="1" noChangeArrowheads="1"/>
          </p:cNvSpPr>
          <p:nvPr>
            <p:ph type="title"/>
          </p:nvPr>
        </p:nvSpPr>
        <p:spPr>
          <a:xfrm>
            <a:off x="457200" y="274638"/>
            <a:ext cx="8229600" cy="633412"/>
          </a:xfrm>
        </p:spPr>
        <p:txBody>
          <a:bodyPr/>
          <a:lstStyle/>
          <a:p>
            <a:pPr eaLnBrk="1" hangingPunct="1"/>
            <a:r>
              <a:rPr lang="en-GB" altLang="en-US" sz="3600"/>
              <a:t>Darkfield</a:t>
            </a:r>
          </a:p>
        </p:txBody>
      </p:sp>
      <p:pic>
        <p:nvPicPr>
          <p:cNvPr id="77827" name="Picture 11">
            <a:extLst>
              <a:ext uri="{FF2B5EF4-FFF2-40B4-BE49-F238E27FC236}">
                <a16:creationId xmlns:a16="http://schemas.microsoft.com/office/drawing/2014/main" id="{6143FF91-5D25-BF06-90A4-F828E7EE9033}"/>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2781300"/>
            <a:ext cx="3683000" cy="2000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7828" name="Picture 16">
            <a:extLst>
              <a:ext uri="{FF2B5EF4-FFF2-40B4-BE49-F238E27FC236}">
                <a16:creationId xmlns:a16="http://schemas.microsoft.com/office/drawing/2014/main" id="{2E5D74CC-6323-593B-4ADF-DC3B3FCE8D6E}"/>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683250" y="2659063"/>
            <a:ext cx="2982913" cy="294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829" name="Rectangle 12">
            <a:extLst>
              <a:ext uri="{FF2B5EF4-FFF2-40B4-BE49-F238E27FC236}">
                <a16:creationId xmlns:a16="http://schemas.microsoft.com/office/drawing/2014/main" id="{A406AF30-DD2A-6EB9-E2F6-C0E0097C2039}"/>
              </a:ext>
            </a:extLst>
          </p:cNvPr>
          <p:cNvSpPr>
            <a:spLocks noChangeArrowheads="1"/>
          </p:cNvSpPr>
          <p:nvPr/>
        </p:nvSpPr>
        <p:spPr bwMode="auto">
          <a:xfrm>
            <a:off x="73025" y="981075"/>
            <a:ext cx="90360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u="sng"/>
              <a:t>Principle:</a:t>
            </a:r>
            <a:r>
              <a:rPr lang="en-GB" altLang="en-US" sz="1600"/>
              <a:t> The illuminating rays of light are directed through the sample from the side by putting a dark disk into the condenser that hinders the main light beam to enter the objective. Only light that is scattered by structures in the sample enters the objective. </a:t>
            </a:r>
          </a:p>
          <a:p>
            <a:pPr eaLnBrk="1" hangingPunct="1">
              <a:spcBef>
                <a:spcPct val="0"/>
              </a:spcBef>
              <a:buFontTx/>
              <a:buNone/>
            </a:pPr>
            <a:endParaRPr lang="en-GB" altLang="en-US" sz="1600"/>
          </a:p>
          <a:p>
            <a:pPr eaLnBrk="1" hangingPunct="1">
              <a:spcBef>
                <a:spcPct val="0"/>
              </a:spcBef>
              <a:buFontTx/>
              <a:buNone/>
            </a:pPr>
            <a:r>
              <a:rPr lang="en-GB" altLang="en-US" sz="1600" b="1" u="sng"/>
              <a:t>Application</a:t>
            </a:r>
            <a:r>
              <a:rPr lang="en-GB" altLang="en-US" sz="1600" u="sng"/>
              <a:t>:</a:t>
            </a:r>
            <a:r>
              <a:rPr lang="en-GB" altLang="en-US" sz="1600"/>
              <a:t> People use it a lot to look at Diatoms and other unstained/colourless specimens</a:t>
            </a:r>
          </a:p>
        </p:txBody>
      </p:sp>
      <p:pic>
        <p:nvPicPr>
          <p:cNvPr id="77830" name="Picture 17">
            <a:extLst>
              <a:ext uri="{FF2B5EF4-FFF2-40B4-BE49-F238E27FC236}">
                <a16:creationId xmlns:a16="http://schemas.microsoft.com/office/drawing/2014/main" id="{57366616-8B25-CA53-1BF1-07A1C3BE13EE}"/>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427538" y="4510088"/>
            <a:ext cx="1243012" cy="1825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831" name="Rectangle 20">
            <a:extLst>
              <a:ext uri="{FF2B5EF4-FFF2-40B4-BE49-F238E27FC236}">
                <a16:creationId xmlns:a16="http://schemas.microsoft.com/office/drawing/2014/main" id="{58199558-D2E0-BA5D-2493-D2ECA097CAFD}"/>
              </a:ext>
            </a:extLst>
          </p:cNvPr>
          <p:cNvSpPr>
            <a:spLocks noChangeArrowheads="1"/>
          </p:cNvSpPr>
          <p:nvPr/>
        </p:nvSpPr>
        <p:spPr bwMode="auto">
          <a:xfrm rot="-2804142">
            <a:off x="6619875" y="4635500"/>
            <a:ext cx="288925" cy="180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7832" name="Line 21">
            <a:extLst>
              <a:ext uri="{FF2B5EF4-FFF2-40B4-BE49-F238E27FC236}">
                <a16:creationId xmlns:a16="http://schemas.microsoft.com/office/drawing/2014/main" id="{3EAF3E2E-7297-CF02-0EA5-2B0DDA3E0767}"/>
              </a:ext>
            </a:extLst>
          </p:cNvPr>
          <p:cNvSpPr>
            <a:spLocks noChangeShapeType="1"/>
          </p:cNvSpPr>
          <p:nvPr/>
        </p:nvSpPr>
        <p:spPr bwMode="auto">
          <a:xfrm flipH="1">
            <a:off x="5580063" y="4868863"/>
            <a:ext cx="1079500" cy="720725"/>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7833" name="Text Box 22">
            <a:extLst>
              <a:ext uri="{FF2B5EF4-FFF2-40B4-BE49-F238E27FC236}">
                <a16:creationId xmlns:a16="http://schemas.microsoft.com/office/drawing/2014/main" id="{39472029-0F0F-E48E-D6C7-2CE3E2B5E50C}"/>
              </a:ext>
            </a:extLst>
          </p:cNvPr>
          <p:cNvSpPr txBox="1">
            <a:spLocks noChangeArrowheads="1"/>
          </p:cNvSpPr>
          <p:nvPr/>
        </p:nvSpPr>
        <p:spPr bwMode="auto">
          <a:xfrm>
            <a:off x="5089525" y="6165850"/>
            <a:ext cx="56197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a:t>Brightfield</a:t>
            </a:r>
          </a:p>
        </p:txBody>
      </p:sp>
      <p:grpSp>
        <p:nvGrpSpPr>
          <p:cNvPr id="77834" name="Group 26">
            <a:extLst>
              <a:ext uri="{FF2B5EF4-FFF2-40B4-BE49-F238E27FC236}">
                <a16:creationId xmlns:a16="http://schemas.microsoft.com/office/drawing/2014/main" id="{4518B440-693A-73D3-75AF-FB52E28EFFB9}"/>
              </a:ext>
            </a:extLst>
          </p:cNvPr>
          <p:cNvGrpSpPr>
            <a:grpSpLocks/>
          </p:cNvGrpSpPr>
          <p:nvPr/>
        </p:nvGrpSpPr>
        <p:grpSpPr bwMode="auto">
          <a:xfrm>
            <a:off x="1403350" y="5229225"/>
            <a:ext cx="1295400" cy="1152525"/>
            <a:chOff x="839" y="3475"/>
            <a:chExt cx="816" cy="726"/>
          </a:xfrm>
        </p:grpSpPr>
        <p:sp>
          <p:nvSpPr>
            <p:cNvPr id="77839" name="Oval 23">
              <a:extLst>
                <a:ext uri="{FF2B5EF4-FFF2-40B4-BE49-F238E27FC236}">
                  <a16:creationId xmlns:a16="http://schemas.microsoft.com/office/drawing/2014/main" id="{183199C7-4F94-EF13-E2E6-FB67D690E9B0}"/>
                </a:ext>
              </a:extLst>
            </p:cNvPr>
            <p:cNvSpPr>
              <a:spLocks noChangeArrowheads="1"/>
            </p:cNvSpPr>
            <p:nvPr/>
          </p:nvSpPr>
          <p:spPr bwMode="auto">
            <a:xfrm>
              <a:off x="839" y="3475"/>
              <a:ext cx="816" cy="72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7840" name="Oval 24">
              <a:extLst>
                <a:ext uri="{FF2B5EF4-FFF2-40B4-BE49-F238E27FC236}">
                  <a16:creationId xmlns:a16="http://schemas.microsoft.com/office/drawing/2014/main" id="{1310FDD3-A685-F9D5-A694-D108C59298DA}"/>
                </a:ext>
              </a:extLst>
            </p:cNvPr>
            <p:cNvSpPr>
              <a:spLocks noChangeArrowheads="1"/>
            </p:cNvSpPr>
            <p:nvPr/>
          </p:nvSpPr>
          <p:spPr bwMode="auto">
            <a:xfrm>
              <a:off x="930" y="3566"/>
              <a:ext cx="635" cy="5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7841" name="Oval 25">
              <a:extLst>
                <a:ext uri="{FF2B5EF4-FFF2-40B4-BE49-F238E27FC236}">
                  <a16:creationId xmlns:a16="http://schemas.microsoft.com/office/drawing/2014/main" id="{FC3B5326-91D9-E1C6-934B-9C19925763CB}"/>
                </a:ext>
              </a:extLst>
            </p:cNvPr>
            <p:cNvSpPr>
              <a:spLocks noChangeArrowheads="1"/>
            </p:cNvSpPr>
            <p:nvPr/>
          </p:nvSpPr>
          <p:spPr bwMode="auto">
            <a:xfrm>
              <a:off x="1020" y="3657"/>
              <a:ext cx="454" cy="3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77835" name="Line 27">
            <a:extLst>
              <a:ext uri="{FF2B5EF4-FFF2-40B4-BE49-F238E27FC236}">
                <a16:creationId xmlns:a16="http://schemas.microsoft.com/office/drawing/2014/main" id="{5C43375F-7E1E-EBCA-9B10-D3DC13623FED}"/>
              </a:ext>
            </a:extLst>
          </p:cNvPr>
          <p:cNvSpPr>
            <a:spLocks noChangeShapeType="1"/>
          </p:cNvSpPr>
          <p:nvPr/>
        </p:nvSpPr>
        <p:spPr bwMode="auto">
          <a:xfrm>
            <a:off x="1547813" y="4654550"/>
            <a:ext cx="215900"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7836" name="Text Box 28">
            <a:extLst>
              <a:ext uri="{FF2B5EF4-FFF2-40B4-BE49-F238E27FC236}">
                <a16:creationId xmlns:a16="http://schemas.microsoft.com/office/drawing/2014/main" id="{24DC7590-605C-E4D2-E1A1-6821B60A40B2}"/>
              </a:ext>
            </a:extLst>
          </p:cNvPr>
          <p:cNvSpPr txBox="1">
            <a:spLocks noChangeArrowheads="1"/>
          </p:cNvSpPr>
          <p:nvPr/>
        </p:nvSpPr>
        <p:spPr bwMode="auto">
          <a:xfrm>
            <a:off x="8101013" y="5373688"/>
            <a:ext cx="5000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a:solidFill>
                  <a:schemeClr val="bg1"/>
                </a:solidFill>
              </a:rPr>
              <a:t>Darkfield</a:t>
            </a:r>
          </a:p>
        </p:txBody>
      </p:sp>
      <p:sp>
        <p:nvSpPr>
          <p:cNvPr id="77837" name="Line 29">
            <a:extLst>
              <a:ext uri="{FF2B5EF4-FFF2-40B4-BE49-F238E27FC236}">
                <a16:creationId xmlns:a16="http://schemas.microsoft.com/office/drawing/2014/main" id="{6EEFC1AD-BC2F-E437-FB5F-4FDE38313722}"/>
              </a:ext>
            </a:extLst>
          </p:cNvPr>
          <p:cNvSpPr>
            <a:spLocks noChangeShapeType="1"/>
          </p:cNvSpPr>
          <p:nvPr/>
        </p:nvSpPr>
        <p:spPr bwMode="auto">
          <a:xfrm flipH="1">
            <a:off x="2339975" y="4724400"/>
            <a:ext cx="215900" cy="4333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7838" name="Text Box 31">
            <a:extLst>
              <a:ext uri="{FF2B5EF4-FFF2-40B4-BE49-F238E27FC236}">
                <a16:creationId xmlns:a16="http://schemas.microsoft.com/office/drawing/2014/main" id="{82373145-FFF5-A625-1282-A59716E19A12}"/>
              </a:ext>
            </a:extLst>
          </p:cNvPr>
          <p:cNvSpPr txBox="1">
            <a:spLocks noChangeArrowheads="1"/>
          </p:cNvSpPr>
          <p:nvPr/>
        </p:nvSpPr>
        <p:spPr bwMode="auto">
          <a:xfrm>
            <a:off x="6011863" y="5734050"/>
            <a:ext cx="25923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Symbiotic Diatom colony</a:t>
            </a:r>
          </a:p>
          <a:p>
            <a:pPr eaLnBrk="1" hangingPunct="1">
              <a:spcBef>
                <a:spcPct val="50000"/>
              </a:spcBef>
              <a:buFontTx/>
              <a:buNone/>
            </a:pPr>
            <a:r>
              <a:rPr lang="en-GB" altLang="en-US" sz="800"/>
              <a:t>(www1.tip.nl/~t936927/making.html)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5">
            <a:extLst>
              <a:ext uri="{FF2B5EF4-FFF2-40B4-BE49-F238E27FC236}">
                <a16:creationId xmlns:a16="http://schemas.microsoft.com/office/drawing/2014/main" id="{AD3DF0B1-7C21-7747-51C6-CC38B9B1D25A}"/>
              </a:ext>
            </a:extLst>
          </p:cNvPr>
          <p:cNvSpPr>
            <a:spLocks noGrp="1" noChangeArrowheads="1"/>
          </p:cNvSpPr>
          <p:nvPr>
            <p:ph type="title"/>
          </p:nvPr>
        </p:nvSpPr>
        <p:spPr/>
        <p:txBody>
          <a:bodyPr/>
          <a:lstStyle/>
          <a:p>
            <a:pPr eaLnBrk="1" hangingPunct="1"/>
            <a:r>
              <a:rPr lang="en-US" altLang="en-US"/>
              <a:t>Applications</a:t>
            </a:r>
          </a:p>
        </p:txBody>
      </p:sp>
      <p:sp>
        <p:nvSpPr>
          <p:cNvPr id="78851" name="Content Placeholder 6">
            <a:extLst>
              <a:ext uri="{FF2B5EF4-FFF2-40B4-BE49-F238E27FC236}">
                <a16:creationId xmlns:a16="http://schemas.microsoft.com/office/drawing/2014/main" id="{D759B974-5A49-CE3E-60EF-6960E3974E30}"/>
              </a:ext>
            </a:extLst>
          </p:cNvPr>
          <p:cNvSpPr>
            <a:spLocks noGrp="1" noChangeArrowheads="1"/>
          </p:cNvSpPr>
          <p:nvPr>
            <p:ph idx="1"/>
          </p:nvPr>
        </p:nvSpPr>
        <p:spPr/>
        <p:txBody>
          <a:bodyPr/>
          <a:lstStyle/>
          <a:p>
            <a:pPr eaLnBrk="1" hangingPunct="1"/>
            <a:r>
              <a:rPr lang="en-US" altLang="en-US">
                <a:solidFill>
                  <a:srgbClr val="000000"/>
                </a:solidFill>
                <a:latin typeface="Verdana" panose="020B0604030504040204" pitchFamily="34" charset="0"/>
              </a:rPr>
              <a:t>It is used to visualize the internal organs of larger cells such as the eukaryotic cells</a:t>
            </a:r>
            <a:endParaRPr lang="en-US" altLang="en-US">
              <a:solidFill>
                <a:srgbClr val="0A0A0A"/>
              </a:solidFill>
              <a:latin typeface="Verdana" panose="020B0604030504040204" pitchFamily="34" charset="0"/>
            </a:endParaRPr>
          </a:p>
          <a:p>
            <a:pPr eaLnBrk="1" hangingPunct="1"/>
            <a:r>
              <a:rPr lang="en-US" altLang="en-US">
                <a:solidFill>
                  <a:srgbClr val="000000"/>
                </a:solidFill>
                <a:latin typeface="Verdana" panose="020B0604030504040204" pitchFamily="34" charset="0"/>
              </a:rPr>
              <a:t>Identification of bacterial cells with distinctive shapes such as </a:t>
            </a:r>
            <a:r>
              <a:rPr lang="en-US" altLang="en-US" i="1">
                <a:solidFill>
                  <a:srgbClr val="000000"/>
                </a:solidFill>
                <a:latin typeface="Verdana" panose="020B0604030504040204" pitchFamily="34" charset="0"/>
              </a:rPr>
              <a:t>Treponema pallidum</a:t>
            </a:r>
            <a:r>
              <a:rPr lang="en-US" altLang="en-US">
                <a:solidFill>
                  <a:srgbClr val="000000"/>
                </a:solidFill>
                <a:latin typeface="Verdana" panose="020B0604030504040204" pitchFamily="34" charset="0"/>
              </a:rPr>
              <a:t>, a causative agent of syphilis.</a:t>
            </a:r>
            <a:endParaRPr lang="en-US" altLang="en-US">
              <a:solidFill>
                <a:srgbClr val="0A0A0A"/>
              </a:solidFill>
              <a:latin typeface="Verdana" panose="020B0604030504040204" pitchFamily="34" charset="0"/>
            </a:endParaRPr>
          </a:p>
          <a:p>
            <a:pPr eaLnBrk="1" hangingPunct="1"/>
            <a:endParaRPr lang="en-US" altLang="en-US"/>
          </a:p>
        </p:txBody>
      </p:sp>
      <p:sp>
        <p:nvSpPr>
          <p:cNvPr id="78852" name="TextBox 4">
            <a:extLst>
              <a:ext uri="{FF2B5EF4-FFF2-40B4-BE49-F238E27FC236}">
                <a16:creationId xmlns:a16="http://schemas.microsoft.com/office/drawing/2014/main" id="{3EA687E4-3DF0-1E94-A441-9D0F84765E68}"/>
              </a:ext>
            </a:extLst>
          </p:cNvPr>
          <p:cNvSpPr txBox="1">
            <a:spLocks noChangeArrowheads="1"/>
          </p:cNvSpPr>
          <p:nvPr/>
        </p:nvSpPr>
        <p:spPr bwMode="auto">
          <a:xfrm>
            <a:off x="755650" y="544671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hlinkClick r:id="rId2"/>
              </a:rPr>
              <a:t>https://www.youtube.com/watch?v=W9MhkmyfMLQ</a:t>
            </a:r>
            <a:endParaRPr lang="en-US" altLang="en-US"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B93D27A-130E-2A66-1B76-A5B7BFC7B93B}"/>
              </a:ext>
            </a:extLst>
          </p:cNvPr>
          <p:cNvSpPr>
            <a:spLocks noGrp="1" noChangeArrowheads="1"/>
          </p:cNvSpPr>
          <p:nvPr>
            <p:ph type="title"/>
          </p:nvPr>
        </p:nvSpPr>
        <p:spPr>
          <a:xfrm>
            <a:off x="323850" y="0"/>
            <a:ext cx="8229600" cy="1143000"/>
          </a:xfrm>
        </p:spPr>
        <p:txBody>
          <a:bodyPr/>
          <a:lstStyle/>
          <a:p>
            <a:pPr eaLnBrk="1" hangingPunct="1"/>
            <a:r>
              <a:rPr lang="en-GB" altLang="en-US" sz="3600"/>
              <a:t>What is a microscope?</a:t>
            </a:r>
          </a:p>
        </p:txBody>
      </p:sp>
      <p:pic>
        <p:nvPicPr>
          <p:cNvPr id="9219" name="Picture 4">
            <a:extLst>
              <a:ext uri="{FF2B5EF4-FFF2-40B4-BE49-F238E27FC236}">
                <a16:creationId xmlns:a16="http://schemas.microsoft.com/office/drawing/2014/main" id="{34DE42DB-5885-5881-90CD-4F77A0A2E9F0}"/>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484313"/>
            <a:ext cx="3268663"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Text Box 6">
            <a:extLst>
              <a:ext uri="{FF2B5EF4-FFF2-40B4-BE49-F238E27FC236}">
                <a16:creationId xmlns:a16="http://schemas.microsoft.com/office/drawing/2014/main" id="{BEC3F9FE-AF59-EAF4-F4F3-18DAE44CC4D7}"/>
              </a:ext>
            </a:extLst>
          </p:cNvPr>
          <p:cNvSpPr txBox="1">
            <a:spLocks noChangeArrowheads="1"/>
          </p:cNvSpPr>
          <p:nvPr/>
        </p:nvSpPr>
        <p:spPr bwMode="auto">
          <a:xfrm>
            <a:off x="3635375" y="1317625"/>
            <a:ext cx="5308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Theoretically a microscope is an array of two lenses.</a:t>
            </a:r>
          </a:p>
        </p:txBody>
      </p:sp>
      <p:sp>
        <p:nvSpPr>
          <p:cNvPr id="9221" name="AutoShape 7">
            <a:extLst>
              <a:ext uri="{FF2B5EF4-FFF2-40B4-BE49-F238E27FC236}">
                <a16:creationId xmlns:a16="http://schemas.microsoft.com/office/drawing/2014/main" id="{066A0A1F-304D-DB3D-6EFF-A17CEB8993A2}"/>
              </a:ext>
            </a:extLst>
          </p:cNvPr>
          <p:cNvSpPr>
            <a:spLocks noChangeArrowheads="1"/>
          </p:cNvSpPr>
          <p:nvPr/>
        </p:nvSpPr>
        <p:spPr bwMode="auto">
          <a:xfrm>
            <a:off x="4643438" y="3068638"/>
            <a:ext cx="144462" cy="1079500"/>
          </a:xfrm>
          <a:prstGeom prst="flowChartDelay">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22" name="AutoShape 9">
            <a:extLst>
              <a:ext uri="{FF2B5EF4-FFF2-40B4-BE49-F238E27FC236}">
                <a16:creationId xmlns:a16="http://schemas.microsoft.com/office/drawing/2014/main" id="{3A0BB686-51D1-DAF4-941C-3676EF1786C6}"/>
              </a:ext>
            </a:extLst>
          </p:cNvPr>
          <p:cNvSpPr>
            <a:spLocks noChangeArrowheads="1"/>
          </p:cNvSpPr>
          <p:nvPr/>
        </p:nvSpPr>
        <p:spPr bwMode="auto">
          <a:xfrm>
            <a:off x="6516688" y="3070225"/>
            <a:ext cx="144462" cy="1079500"/>
          </a:xfrm>
          <a:prstGeom prst="flowChartDelay">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23" name="AutoShape 11">
            <a:extLst>
              <a:ext uri="{FF2B5EF4-FFF2-40B4-BE49-F238E27FC236}">
                <a16:creationId xmlns:a16="http://schemas.microsoft.com/office/drawing/2014/main" id="{57DC008E-97CC-B96D-BC36-29329BED66F4}"/>
              </a:ext>
            </a:extLst>
          </p:cNvPr>
          <p:cNvSpPr>
            <a:spLocks noChangeArrowheads="1"/>
          </p:cNvSpPr>
          <p:nvPr/>
        </p:nvSpPr>
        <p:spPr bwMode="auto">
          <a:xfrm flipH="1">
            <a:off x="4510088" y="3070225"/>
            <a:ext cx="144462" cy="1079500"/>
          </a:xfrm>
          <a:prstGeom prst="flowChartDelay">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24" name="AutoShape 12">
            <a:extLst>
              <a:ext uri="{FF2B5EF4-FFF2-40B4-BE49-F238E27FC236}">
                <a16:creationId xmlns:a16="http://schemas.microsoft.com/office/drawing/2014/main" id="{06AB3846-C3B6-0FC9-070B-727A4D7F0244}"/>
              </a:ext>
            </a:extLst>
          </p:cNvPr>
          <p:cNvSpPr>
            <a:spLocks noChangeArrowheads="1"/>
          </p:cNvSpPr>
          <p:nvPr/>
        </p:nvSpPr>
        <p:spPr bwMode="auto">
          <a:xfrm flipH="1">
            <a:off x="6383338" y="3070225"/>
            <a:ext cx="144462" cy="1079500"/>
          </a:xfrm>
          <a:prstGeom prst="flowChartDelay">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25" name="Line 13">
            <a:extLst>
              <a:ext uri="{FF2B5EF4-FFF2-40B4-BE49-F238E27FC236}">
                <a16:creationId xmlns:a16="http://schemas.microsoft.com/office/drawing/2014/main" id="{955A1F95-CDC9-F2BF-D72E-2960923147A6}"/>
              </a:ext>
            </a:extLst>
          </p:cNvPr>
          <p:cNvSpPr>
            <a:spLocks noChangeShapeType="1"/>
          </p:cNvSpPr>
          <p:nvPr/>
        </p:nvSpPr>
        <p:spPr bwMode="auto">
          <a:xfrm>
            <a:off x="4760913" y="3141663"/>
            <a:ext cx="168275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26" name="Line 15">
            <a:extLst>
              <a:ext uri="{FF2B5EF4-FFF2-40B4-BE49-F238E27FC236}">
                <a16:creationId xmlns:a16="http://schemas.microsoft.com/office/drawing/2014/main" id="{E11376B0-590D-59DD-6968-10DF6585610E}"/>
              </a:ext>
            </a:extLst>
          </p:cNvPr>
          <p:cNvSpPr>
            <a:spLocks noChangeShapeType="1"/>
          </p:cNvSpPr>
          <p:nvPr/>
        </p:nvSpPr>
        <p:spPr bwMode="auto">
          <a:xfrm>
            <a:off x="4716463" y="4076700"/>
            <a:ext cx="17272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27" name="Line 16">
            <a:extLst>
              <a:ext uri="{FF2B5EF4-FFF2-40B4-BE49-F238E27FC236}">
                <a16:creationId xmlns:a16="http://schemas.microsoft.com/office/drawing/2014/main" id="{D043C2A2-EEDB-7710-32E9-6BA2481F3676}"/>
              </a:ext>
            </a:extLst>
          </p:cNvPr>
          <p:cNvSpPr>
            <a:spLocks noChangeShapeType="1"/>
          </p:cNvSpPr>
          <p:nvPr/>
        </p:nvSpPr>
        <p:spPr bwMode="auto">
          <a:xfrm>
            <a:off x="6432550" y="3141663"/>
            <a:ext cx="215900" cy="7143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28" name="Line 17">
            <a:extLst>
              <a:ext uri="{FF2B5EF4-FFF2-40B4-BE49-F238E27FC236}">
                <a16:creationId xmlns:a16="http://schemas.microsoft.com/office/drawing/2014/main" id="{2058B9BD-D9D8-C41D-4F23-AE207E83A388}"/>
              </a:ext>
            </a:extLst>
          </p:cNvPr>
          <p:cNvSpPr>
            <a:spLocks noChangeShapeType="1"/>
          </p:cNvSpPr>
          <p:nvPr/>
        </p:nvSpPr>
        <p:spPr bwMode="auto">
          <a:xfrm>
            <a:off x="4522788" y="4005263"/>
            <a:ext cx="215900" cy="7143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29" name="Line 18">
            <a:extLst>
              <a:ext uri="{FF2B5EF4-FFF2-40B4-BE49-F238E27FC236}">
                <a16:creationId xmlns:a16="http://schemas.microsoft.com/office/drawing/2014/main" id="{F0BFFF30-8DFA-C7BB-3B4F-C9F6D8BCFB94}"/>
              </a:ext>
            </a:extLst>
          </p:cNvPr>
          <p:cNvSpPr>
            <a:spLocks noChangeShapeType="1"/>
          </p:cNvSpPr>
          <p:nvPr/>
        </p:nvSpPr>
        <p:spPr bwMode="auto">
          <a:xfrm flipV="1">
            <a:off x="6432550" y="4005263"/>
            <a:ext cx="215900" cy="7143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30" name="Line 19">
            <a:extLst>
              <a:ext uri="{FF2B5EF4-FFF2-40B4-BE49-F238E27FC236}">
                <a16:creationId xmlns:a16="http://schemas.microsoft.com/office/drawing/2014/main" id="{4875E440-E7A5-628A-4BAF-C81E8DCD38DA}"/>
              </a:ext>
            </a:extLst>
          </p:cNvPr>
          <p:cNvSpPr>
            <a:spLocks noChangeShapeType="1"/>
          </p:cNvSpPr>
          <p:nvPr/>
        </p:nvSpPr>
        <p:spPr bwMode="auto">
          <a:xfrm flipV="1">
            <a:off x="4532313" y="3141663"/>
            <a:ext cx="215900" cy="7143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31" name="Line 20">
            <a:extLst>
              <a:ext uri="{FF2B5EF4-FFF2-40B4-BE49-F238E27FC236}">
                <a16:creationId xmlns:a16="http://schemas.microsoft.com/office/drawing/2014/main" id="{0BA1860D-126C-9FAF-4E16-DD6668B5F470}"/>
              </a:ext>
            </a:extLst>
          </p:cNvPr>
          <p:cNvSpPr>
            <a:spLocks noChangeShapeType="1"/>
          </p:cNvSpPr>
          <p:nvPr/>
        </p:nvSpPr>
        <p:spPr bwMode="auto">
          <a:xfrm flipH="1">
            <a:off x="3635375" y="3201988"/>
            <a:ext cx="914400" cy="73183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32" name="Line 21">
            <a:extLst>
              <a:ext uri="{FF2B5EF4-FFF2-40B4-BE49-F238E27FC236}">
                <a16:creationId xmlns:a16="http://schemas.microsoft.com/office/drawing/2014/main" id="{C6DF2D81-0379-DC65-22B8-C35C18D2670B}"/>
              </a:ext>
            </a:extLst>
          </p:cNvPr>
          <p:cNvSpPr>
            <a:spLocks noChangeShapeType="1"/>
          </p:cNvSpPr>
          <p:nvPr/>
        </p:nvSpPr>
        <p:spPr bwMode="auto">
          <a:xfrm>
            <a:off x="3635375" y="3357563"/>
            <a:ext cx="885825" cy="63658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33" name="Line 22">
            <a:extLst>
              <a:ext uri="{FF2B5EF4-FFF2-40B4-BE49-F238E27FC236}">
                <a16:creationId xmlns:a16="http://schemas.microsoft.com/office/drawing/2014/main" id="{A616771A-7669-71DF-DDF9-6B4CC92FEC83}"/>
              </a:ext>
            </a:extLst>
          </p:cNvPr>
          <p:cNvSpPr>
            <a:spLocks noChangeShapeType="1"/>
          </p:cNvSpPr>
          <p:nvPr/>
        </p:nvSpPr>
        <p:spPr bwMode="auto">
          <a:xfrm>
            <a:off x="3995738" y="2924175"/>
            <a:ext cx="15875" cy="143986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34" name="Line 23">
            <a:extLst>
              <a:ext uri="{FF2B5EF4-FFF2-40B4-BE49-F238E27FC236}">
                <a16:creationId xmlns:a16="http://schemas.microsoft.com/office/drawing/2014/main" id="{3A18455A-1E4A-4227-EB8F-E8BEF3517E5A}"/>
              </a:ext>
            </a:extLst>
          </p:cNvPr>
          <p:cNvSpPr>
            <a:spLocks noChangeShapeType="1"/>
          </p:cNvSpPr>
          <p:nvPr/>
        </p:nvSpPr>
        <p:spPr bwMode="auto">
          <a:xfrm flipH="1">
            <a:off x="6637338" y="3357563"/>
            <a:ext cx="958850" cy="6477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35" name="Line 25">
            <a:extLst>
              <a:ext uri="{FF2B5EF4-FFF2-40B4-BE49-F238E27FC236}">
                <a16:creationId xmlns:a16="http://schemas.microsoft.com/office/drawing/2014/main" id="{1B19B687-03EF-F2EC-3377-56B3CAE47502}"/>
              </a:ext>
            </a:extLst>
          </p:cNvPr>
          <p:cNvSpPr>
            <a:spLocks noChangeShapeType="1"/>
          </p:cNvSpPr>
          <p:nvPr/>
        </p:nvSpPr>
        <p:spPr bwMode="auto">
          <a:xfrm>
            <a:off x="6638925" y="3213100"/>
            <a:ext cx="885825" cy="6477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36" name="AutoShape 26">
            <a:extLst>
              <a:ext uri="{FF2B5EF4-FFF2-40B4-BE49-F238E27FC236}">
                <a16:creationId xmlns:a16="http://schemas.microsoft.com/office/drawing/2014/main" id="{BFCEA177-D8D6-5F2A-BD81-E6F4ABF23733}"/>
              </a:ext>
            </a:extLst>
          </p:cNvPr>
          <p:cNvSpPr>
            <a:spLocks noChangeArrowheads="1"/>
          </p:cNvSpPr>
          <p:nvPr/>
        </p:nvSpPr>
        <p:spPr bwMode="auto">
          <a:xfrm>
            <a:off x="7524750" y="3357563"/>
            <a:ext cx="144463" cy="576262"/>
          </a:xfrm>
          <a:prstGeom prst="flowChartDelay">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37" name="Line 27">
            <a:extLst>
              <a:ext uri="{FF2B5EF4-FFF2-40B4-BE49-F238E27FC236}">
                <a16:creationId xmlns:a16="http://schemas.microsoft.com/office/drawing/2014/main" id="{864E0892-F0C3-37C1-F3AC-EDEBEB7F3446}"/>
              </a:ext>
            </a:extLst>
          </p:cNvPr>
          <p:cNvSpPr>
            <a:spLocks noChangeShapeType="1"/>
          </p:cNvSpPr>
          <p:nvPr/>
        </p:nvSpPr>
        <p:spPr bwMode="auto">
          <a:xfrm>
            <a:off x="8172450" y="3141663"/>
            <a:ext cx="86360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38" name="Line 28">
            <a:extLst>
              <a:ext uri="{FF2B5EF4-FFF2-40B4-BE49-F238E27FC236}">
                <a16:creationId xmlns:a16="http://schemas.microsoft.com/office/drawing/2014/main" id="{DF01B598-C88E-BC3D-D8BF-4515195A1EAB}"/>
              </a:ext>
            </a:extLst>
          </p:cNvPr>
          <p:cNvSpPr>
            <a:spLocks noChangeShapeType="1"/>
          </p:cNvSpPr>
          <p:nvPr/>
        </p:nvSpPr>
        <p:spPr bwMode="auto">
          <a:xfrm flipV="1">
            <a:off x="8172450" y="3717925"/>
            <a:ext cx="86360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39" name="Arc 31">
            <a:extLst>
              <a:ext uri="{FF2B5EF4-FFF2-40B4-BE49-F238E27FC236}">
                <a16:creationId xmlns:a16="http://schemas.microsoft.com/office/drawing/2014/main" id="{74369A12-5D53-A923-AD7A-3611752308F3}"/>
              </a:ext>
            </a:extLst>
          </p:cNvPr>
          <p:cNvSpPr>
            <a:spLocks/>
          </p:cNvSpPr>
          <p:nvPr/>
        </p:nvSpPr>
        <p:spPr bwMode="auto">
          <a:xfrm rot="2160279" flipH="1" flipV="1">
            <a:off x="8172450" y="3357563"/>
            <a:ext cx="574675" cy="590550"/>
          </a:xfrm>
          <a:custGeom>
            <a:avLst/>
            <a:gdLst>
              <a:gd name="T0" fmla="*/ 12278969 w 21600"/>
              <a:gd name="T1" fmla="*/ 0 h 22118"/>
              <a:gd name="T2" fmla="*/ 406666582 w 21600"/>
              <a:gd name="T3" fmla="*/ 420996335 h 22118"/>
              <a:gd name="T4" fmla="*/ 0 w 21600"/>
              <a:gd name="T5" fmla="*/ 410946038 h 22118"/>
              <a:gd name="T6" fmla="*/ 0 60000 65536"/>
              <a:gd name="T7" fmla="*/ 0 60000 65536"/>
              <a:gd name="T8" fmla="*/ 0 60000 65536"/>
            </a:gdLst>
            <a:ahLst/>
            <a:cxnLst>
              <a:cxn ang="T6">
                <a:pos x="T0" y="T1"/>
              </a:cxn>
              <a:cxn ang="T7">
                <a:pos x="T2" y="T3"/>
              </a:cxn>
              <a:cxn ang="T8">
                <a:pos x="T4" y="T5"/>
              </a:cxn>
            </a:cxnLst>
            <a:rect l="0" t="0" r="r" b="b"/>
            <a:pathLst>
              <a:path w="21600" h="22118" fill="none" extrusionOk="0">
                <a:moveTo>
                  <a:pt x="652" y="-1"/>
                </a:moveTo>
                <a:cubicBezTo>
                  <a:pt x="12322" y="352"/>
                  <a:pt x="21600" y="9914"/>
                  <a:pt x="21600" y="21590"/>
                </a:cubicBezTo>
                <a:cubicBezTo>
                  <a:pt x="21600" y="21766"/>
                  <a:pt x="21597" y="21942"/>
                  <a:pt x="21593" y="22117"/>
                </a:cubicBezTo>
              </a:path>
              <a:path w="21600" h="22118" stroke="0" extrusionOk="0">
                <a:moveTo>
                  <a:pt x="652" y="-1"/>
                </a:moveTo>
                <a:cubicBezTo>
                  <a:pt x="12322" y="352"/>
                  <a:pt x="21600" y="9914"/>
                  <a:pt x="21600" y="21590"/>
                </a:cubicBezTo>
                <a:cubicBezTo>
                  <a:pt x="21600" y="21766"/>
                  <a:pt x="21597" y="21942"/>
                  <a:pt x="21593" y="22117"/>
                </a:cubicBezTo>
                <a:lnTo>
                  <a:pt x="0" y="21590"/>
                </a:lnTo>
                <a:lnTo>
                  <a:pt x="652"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9240" name="Oval 32">
            <a:extLst>
              <a:ext uri="{FF2B5EF4-FFF2-40B4-BE49-F238E27FC236}">
                <a16:creationId xmlns:a16="http://schemas.microsoft.com/office/drawing/2014/main" id="{0405C2DB-B4C7-C20C-238F-219F7ADE21BB}"/>
              </a:ext>
            </a:extLst>
          </p:cNvPr>
          <p:cNvSpPr>
            <a:spLocks noChangeArrowheads="1"/>
          </p:cNvSpPr>
          <p:nvPr/>
        </p:nvSpPr>
        <p:spPr bwMode="auto">
          <a:xfrm>
            <a:off x="8283575" y="3430588"/>
            <a:ext cx="142875"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41" name="Line 33">
            <a:extLst>
              <a:ext uri="{FF2B5EF4-FFF2-40B4-BE49-F238E27FC236}">
                <a16:creationId xmlns:a16="http://schemas.microsoft.com/office/drawing/2014/main" id="{9F5B583C-D759-0195-90C5-B6A29EF009F5}"/>
              </a:ext>
            </a:extLst>
          </p:cNvPr>
          <p:cNvSpPr>
            <a:spLocks noChangeShapeType="1"/>
          </p:cNvSpPr>
          <p:nvPr/>
        </p:nvSpPr>
        <p:spPr bwMode="auto">
          <a:xfrm flipV="1">
            <a:off x="7523163" y="2986088"/>
            <a:ext cx="504825" cy="42068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42" name="Line 34">
            <a:extLst>
              <a:ext uri="{FF2B5EF4-FFF2-40B4-BE49-F238E27FC236}">
                <a16:creationId xmlns:a16="http://schemas.microsoft.com/office/drawing/2014/main" id="{223629AB-C4CA-40B8-580D-B6FE5740E7AF}"/>
              </a:ext>
            </a:extLst>
          </p:cNvPr>
          <p:cNvSpPr>
            <a:spLocks noChangeShapeType="1"/>
          </p:cNvSpPr>
          <p:nvPr/>
        </p:nvSpPr>
        <p:spPr bwMode="auto">
          <a:xfrm>
            <a:off x="7524750" y="3860800"/>
            <a:ext cx="471488" cy="431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43" name="Line 36">
            <a:extLst>
              <a:ext uri="{FF2B5EF4-FFF2-40B4-BE49-F238E27FC236}">
                <a16:creationId xmlns:a16="http://schemas.microsoft.com/office/drawing/2014/main" id="{E9CF1481-D358-E473-FF40-894033B41E69}"/>
              </a:ext>
            </a:extLst>
          </p:cNvPr>
          <p:cNvSpPr>
            <a:spLocks noChangeShapeType="1"/>
          </p:cNvSpPr>
          <p:nvPr/>
        </p:nvSpPr>
        <p:spPr bwMode="auto">
          <a:xfrm>
            <a:off x="3479800" y="3629025"/>
            <a:ext cx="4751388"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44" name="Text Box 37">
            <a:extLst>
              <a:ext uri="{FF2B5EF4-FFF2-40B4-BE49-F238E27FC236}">
                <a16:creationId xmlns:a16="http://schemas.microsoft.com/office/drawing/2014/main" id="{EA03BF5E-E1B1-8030-1066-8A50F6C5AC20}"/>
              </a:ext>
            </a:extLst>
          </p:cNvPr>
          <p:cNvSpPr txBox="1">
            <a:spLocks noChangeArrowheads="1"/>
          </p:cNvSpPr>
          <p:nvPr/>
        </p:nvSpPr>
        <p:spPr bwMode="auto">
          <a:xfrm>
            <a:off x="4140200" y="4221163"/>
            <a:ext cx="9366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400"/>
              <a:t>Objective lens</a:t>
            </a:r>
          </a:p>
        </p:txBody>
      </p:sp>
      <p:sp>
        <p:nvSpPr>
          <p:cNvPr id="9245" name="Text Box 38">
            <a:extLst>
              <a:ext uri="{FF2B5EF4-FFF2-40B4-BE49-F238E27FC236}">
                <a16:creationId xmlns:a16="http://schemas.microsoft.com/office/drawing/2014/main" id="{3E594FA1-DEF3-E64C-14B4-0DC2638990EA}"/>
              </a:ext>
            </a:extLst>
          </p:cNvPr>
          <p:cNvSpPr txBox="1">
            <a:spLocks noChangeArrowheads="1"/>
          </p:cNvSpPr>
          <p:nvPr/>
        </p:nvSpPr>
        <p:spPr bwMode="auto">
          <a:xfrm>
            <a:off x="6011863" y="4221163"/>
            <a:ext cx="9366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400"/>
              <a:t>Tube lens</a:t>
            </a:r>
          </a:p>
        </p:txBody>
      </p:sp>
      <p:sp>
        <p:nvSpPr>
          <p:cNvPr id="9246" name="Text Box 40">
            <a:extLst>
              <a:ext uri="{FF2B5EF4-FFF2-40B4-BE49-F238E27FC236}">
                <a16:creationId xmlns:a16="http://schemas.microsoft.com/office/drawing/2014/main" id="{5E733383-1FC5-AA06-076C-3EEC2EED359B}"/>
              </a:ext>
            </a:extLst>
          </p:cNvPr>
          <p:cNvSpPr txBox="1">
            <a:spLocks noChangeArrowheads="1"/>
          </p:cNvSpPr>
          <p:nvPr/>
        </p:nvSpPr>
        <p:spPr bwMode="auto">
          <a:xfrm>
            <a:off x="7235825" y="4149725"/>
            <a:ext cx="9366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400"/>
              <a:t>Eyepiece lens</a:t>
            </a:r>
          </a:p>
        </p:txBody>
      </p:sp>
      <p:sp>
        <p:nvSpPr>
          <p:cNvPr id="9247" name="Text Box 41">
            <a:extLst>
              <a:ext uri="{FF2B5EF4-FFF2-40B4-BE49-F238E27FC236}">
                <a16:creationId xmlns:a16="http://schemas.microsoft.com/office/drawing/2014/main" id="{A1A029FE-35D8-C012-C45D-02A9996D673B}"/>
              </a:ext>
            </a:extLst>
          </p:cNvPr>
          <p:cNvSpPr txBox="1">
            <a:spLocks noChangeArrowheads="1"/>
          </p:cNvSpPr>
          <p:nvPr/>
        </p:nvSpPr>
        <p:spPr bwMode="auto">
          <a:xfrm>
            <a:off x="3563938" y="2640013"/>
            <a:ext cx="915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Focal plane</a:t>
            </a:r>
          </a:p>
        </p:txBody>
      </p:sp>
      <p:sp>
        <p:nvSpPr>
          <p:cNvPr id="9248" name="Text Box 42">
            <a:extLst>
              <a:ext uri="{FF2B5EF4-FFF2-40B4-BE49-F238E27FC236}">
                <a16:creationId xmlns:a16="http://schemas.microsoft.com/office/drawing/2014/main" id="{22D714A8-F025-8739-56BB-595748BB7AF9}"/>
              </a:ext>
            </a:extLst>
          </p:cNvPr>
          <p:cNvSpPr txBox="1">
            <a:spLocks noChangeArrowheads="1"/>
          </p:cNvSpPr>
          <p:nvPr/>
        </p:nvSpPr>
        <p:spPr bwMode="auto">
          <a:xfrm>
            <a:off x="6732588" y="2640013"/>
            <a:ext cx="9747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Image plane</a:t>
            </a:r>
          </a:p>
        </p:txBody>
      </p:sp>
      <p:sp>
        <p:nvSpPr>
          <p:cNvPr id="9249" name="Line 44">
            <a:extLst>
              <a:ext uri="{FF2B5EF4-FFF2-40B4-BE49-F238E27FC236}">
                <a16:creationId xmlns:a16="http://schemas.microsoft.com/office/drawing/2014/main" id="{DF2D93DE-028B-CA56-6BDB-2EFA0EE7620A}"/>
              </a:ext>
            </a:extLst>
          </p:cNvPr>
          <p:cNvSpPr>
            <a:spLocks noChangeShapeType="1"/>
          </p:cNvSpPr>
          <p:nvPr/>
        </p:nvSpPr>
        <p:spPr bwMode="auto">
          <a:xfrm>
            <a:off x="7208838" y="2917825"/>
            <a:ext cx="15875" cy="143986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50" name="Text Box 45">
            <a:extLst>
              <a:ext uri="{FF2B5EF4-FFF2-40B4-BE49-F238E27FC236}">
                <a16:creationId xmlns:a16="http://schemas.microsoft.com/office/drawing/2014/main" id="{1D85320C-0850-929C-2838-58FDFDD1B447}"/>
              </a:ext>
            </a:extLst>
          </p:cNvPr>
          <p:cNvSpPr txBox="1">
            <a:spLocks noChangeArrowheads="1"/>
          </p:cNvSpPr>
          <p:nvPr/>
        </p:nvSpPr>
        <p:spPr bwMode="auto">
          <a:xfrm>
            <a:off x="323850" y="6021388"/>
            <a:ext cx="3024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t>Classic compound microscope</a:t>
            </a:r>
            <a:endParaRPr lang="en-US" altLang="en-US" sz="1600"/>
          </a:p>
        </p:txBody>
      </p:sp>
      <p:sp>
        <p:nvSpPr>
          <p:cNvPr id="9251" name="Line 47">
            <a:extLst>
              <a:ext uri="{FF2B5EF4-FFF2-40B4-BE49-F238E27FC236}">
                <a16:creationId xmlns:a16="http://schemas.microsoft.com/office/drawing/2014/main" id="{AC8594BC-C6E8-BA3C-32FD-4D5893A30989}"/>
              </a:ext>
            </a:extLst>
          </p:cNvPr>
          <p:cNvSpPr>
            <a:spLocks noChangeShapeType="1"/>
          </p:cNvSpPr>
          <p:nvPr/>
        </p:nvSpPr>
        <p:spPr bwMode="auto">
          <a:xfrm>
            <a:off x="2051050" y="3284538"/>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9252" name="Text Box 48">
            <a:extLst>
              <a:ext uri="{FF2B5EF4-FFF2-40B4-BE49-F238E27FC236}">
                <a16:creationId xmlns:a16="http://schemas.microsoft.com/office/drawing/2014/main" id="{3D939B68-7B2E-A3C4-E4B5-A8F49E66E0AD}"/>
              </a:ext>
            </a:extLst>
          </p:cNvPr>
          <p:cNvSpPr txBox="1">
            <a:spLocks noChangeArrowheads="1"/>
          </p:cNvSpPr>
          <p:nvPr/>
        </p:nvSpPr>
        <p:spPr bwMode="auto">
          <a:xfrm>
            <a:off x="2505075" y="3144838"/>
            <a:ext cx="9747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Image plane</a:t>
            </a:r>
            <a:endParaRPr lang="en-US" alt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22CB4C9-992F-A592-42F3-B6990B103C32}"/>
              </a:ext>
            </a:extLst>
          </p:cNvPr>
          <p:cNvSpPr>
            <a:spLocks noGrp="1" noChangeArrowheads="1"/>
          </p:cNvSpPr>
          <p:nvPr>
            <p:ph type="title"/>
          </p:nvPr>
        </p:nvSpPr>
        <p:spPr>
          <a:xfrm>
            <a:off x="457200" y="477838"/>
            <a:ext cx="8229600" cy="633412"/>
          </a:xfrm>
        </p:spPr>
        <p:txBody>
          <a:bodyPr/>
          <a:lstStyle/>
          <a:p>
            <a:pPr eaLnBrk="1" hangingPunct="1"/>
            <a:r>
              <a:rPr lang="en-GB" altLang="en-US" sz="3600"/>
              <a:t>Your friend - the objective</a:t>
            </a:r>
          </a:p>
        </p:txBody>
      </p:sp>
      <p:pic>
        <p:nvPicPr>
          <p:cNvPr id="10243" name="Picture 3">
            <a:extLst>
              <a:ext uri="{FF2B5EF4-FFF2-40B4-BE49-F238E27FC236}">
                <a16:creationId xmlns:a16="http://schemas.microsoft.com/office/drawing/2014/main" id="{CBEF2F75-36C6-2290-4FF6-3B77198371F6}"/>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55650" y="1773238"/>
            <a:ext cx="3543300" cy="3240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4">
            <a:extLst>
              <a:ext uri="{FF2B5EF4-FFF2-40B4-BE49-F238E27FC236}">
                <a16:creationId xmlns:a16="http://schemas.microsoft.com/office/drawing/2014/main" id="{86DAAFD8-C947-89C9-A824-DD911F0DA4A0}"/>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3438" y="1628775"/>
            <a:ext cx="3725862" cy="3427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245" name="Group 70">
            <a:extLst>
              <a:ext uri="{FF2B5EF4-FFF2-40B4-BE49-F238E27FC236}">
                <a16:creationId xmlns:a16="http://schemas.microsoft.com/office/drawing/2014/main" id="{0A3A885F-FDE9-5D35-87A8-03607FE8E939}"/>
              </a:ext>
            </a:extLst>
          </p:cNvPr>
          <p:cNvGrpSpPr>
            <a:grpSpLocks/>
          </p:cNvGrpSpPr>
          <p:nvPr/>
        </p:nvGrpSpPr>
        <p:grpSpPr bwMode="auto">
          <a:xfrm>
            <a:off x="755650" y="2844800"/>
            <a:ext cx="7488238" cy="944563"/>
            <a:chOff x="476" y="1792"/>
            <a:chExt cx="4717" cy="595"/>
          </a:xfrm>
        </p:grpSpPr>
        <p:grpSp>
          <p:nvGrpSpPr>
            <p:cNvPr id="10246" name="Group 11">
              <a:extLst>
                <a:ext uri="{FF2B5EF4-FFF2-40B4-BE49-F238E27FC236}">
                  <a16:creationId xmlns:a16="http://schemas.microsoft.com/office/drawing/2014/main" id="{51229D84-8C7F-9941-329F-BF92EF42424B}"/>
                </a:ext>
              </a:extLst>
            </p:cNvPr>
            <p:cNvGrpSpPr>
              <a:grpSpLocks/>
            </p:cNvGrpSpPr>
            <p:nvPr/>
          </p:nvGrpSpPr>
          <p:grpSpPr bwMode="auto">
            <a:xfrm>
              <a:off x="476" y="1792"/>
              <a:ext cx="1121" cy="232"/>
              <a:chOff x="476" y="1792"/>
              <a:chExt cx="1121" cy="232"/>
            </a:xfrm>
          </p:grpSpPr>
          <p:sp>
            <p:nvSpPr>
              <p:cNvPr id="10255" name="Rectangle 12">
                <a:extLst>
                  <a:ext uri="{FF2B5EF4-FFF2-40B4-BE49-F238E27FC236}">
                    <a16:creationId xmlns:a16="http://schemas.microsoft.com/office/drawing/2014/main" id="{BEFE482A-EB4C-7700-5C05-0341361C9AAA}"/>
                  </a:ext>
                </a:extLst>
              </p:cNvPr>
              <p:cNvSpPr>
                <a:spLocks noChangeArrowheads="1"/>
              </p:cNvSpPr>
              <p:nvPr/>
            </p:nvSpPr>
            <p:spPr bwMode="auto">
              <a:xfrm>
                <a:off x="476" y="1792"/>
                <a:ext cx="635" cy="227"/>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56" name="Line 13">
                <a:extLst>
                  <a:ext uri="{FF2B5EF4-FFF2-40B4-BE49-F238E27FC236}">
                    <a16:creationId xmlns:a16="http://schemas.microsoft.com/office/drawing/2014/main" id="{1E92CD61-0E6C-1F5A-AC4F-751DA33E1CCF}"/>
                  </a:ext>
                </a:extLst>
              </p:cNvPr>
              <p:cNvSpPr>
                <a:spLocks noChangeShapeType="1"/>
              </p:cNvSpPr>
              <p:nvPr/>
            </p:nvSpPr>
            <p:spPr bwMode="auto">
              <a:xfrm>
                <a:off x="1111" y="1933"/>
                <a:ext cx="181"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0257" name="Oval 14">
                <a:extLst>
                  <a:ext uri="{FF2B5EF4-FFF2-40B4-BE49-F238E27FC236}">
                    <a16:creationId xmlns:a16="http://schemas.microsoft.com/office/drawing/2014/main" id="{681EBD49-B3C5-BB6B-BC83-D19E29BF6A59}"/>
                  </a:ext>
                </a:extLst>
              </p:cNvPr>
              <p:cNvSpPr>
                <a:spLocks noChangeArrowheads="1"/>
              </p:cNvSpPr>
              <p:nvPr/>
            </p:nvSpPr>
            <p:spPr bwMode="auto">
              <a:xfrm>
                <a:off x="1279" y="1842"/>
                <a:ext cx="318" cy="182"/>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247" name="Group 15">
              <a:extLst>
                <a:ext uri="{FF2B5EF4-FFF2-40B4-BE49-F238E27FC236}">
                  <a16:creationId xmlns:a16="http://schemas.microsoft.com/office/drawing/2014/main" id="{31C8E97A-DE04-AC0D-BD99-B6AF0BAED0CD}"/>
                </a:ext>
              </a:extLst>
            </p:cNvPr>
            <p:cNvGrpSpPr>
              <a:grpSpLocks/>
            </p:cNvGrpSpPr>
            <p:nvPr/>
          </p:nvGrpSpPr>
          <p:grpSpPr bwMode="auto">
            <a:xfrm>
              <a:off x="1602" y="1842"/>
              <a:ext cx="960" cy="273"/>
              <a:chOff x="1602" y="1842"/>
              <a:chExt cx="960" cy="273"/>
            </a:xfrm>
          </p:grpSpPr>
          <p:sp>
            <p:nvSpPr>
              <p:cNvPr id="10252" name="Rectangle 16">
                <a:extLst>
                  <a:ext uri="{FF2B5EF4-FFF2-40B4-BE49-F238E27FC236}">
                    <a16:creationId xmlns:a16="http://schemas.microsoft.com/office/drawing/2014/main" id="{7D190F1B-0826-15B9-F8BB-36ADF6966D82}"/>
                  </a:ext>
                </a:extLst>
              </p:cNvPr>
              <p:cNvSpPr>
                <a:spLocks noChangeArrowheads="1"/>
              </p:cNvSpPr>
              <p:nvPr/>
            </p:nvSpPr>
            <p:spPr bwMode="auto">
              <a:xfrm>
                <a:off x="2064" y="1842"/>
                <a:ext cx="498" cy="273"/>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53" name="Line 17">
                <a:extLst>
                  <a:ext uri="{FF2B5EF4-FFF2-40B4-BE49-F238E27FC236}">
                    <a16:creationId xmlns:a16="http://schemas.microsoft.com/office/drawing/2014/main" id="{A6C49279-465F-587C-9876-49AD002A799E}"/>
                  </a:ext>
                </a:extLst>
              </p:cNvPr>
              <p:cNvSpPr>
                <a:spLocks noChangeShapeType="1"/>
              </p:cNvSpPr>
              <p:nvPr/>
            </p:nvSpPr>
            <p:spPr bwMode="auto">
              <a:xfrm flipH="1">
                <a:off x="1882" y="1933"/>
                <a:ext cx="182"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0254" name="Oval 18">
                <a:extLst>
                  <a:ext uri="{FF2B5EF4-FFF2-40B4-BE49-F238E27FC236}">
                    <a16:creationId xmlns:a16="http://schemas.microsoft.com/office/drawing/2014/main" id="{D6E72FCE-7310-4F99-877E-AF9E8A9DF72E}"/>
                  </a:ext>
                </a:extLst>
              </p:cNvPr>
              <p:cNvSpPr>
                <a:spLocks noChangeArrowheads="1"/>
              </p:cNvSpPr>
              <p:nvPr/>
            </p:nvSpPr>
            <p:spPr bwMode="auto">
              <a:xfrm>
                <a:off x="1602" y="1856"/>
                <a:ext cx="272" cy="189"/>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248" name="Group 19">
              <a:extLst>
                <a:ext uri="{FF2B5EF4-FFF2-40B4-BE49-F238E27FC236}">
                  <a16:creationId xmlns:a16="http://schemas.microsoft.com/office/drawing/2014/main" id="{57D17DF3-B802-67EF-151C-864AE10B1C65}"/>
                </a:ext>
              </a:extLst>
            </p:cNvPr>
            <p:cNvGrpSpPr>
              <a:grpSpLocks/>
            </p:cNvGrpSpPr>
            <p:nvPr/>
          </p:nvGrpSpPr>
          <p:grpSpPr bwMode="auto">
            <a:xfrm>
              <a:off x="4249" y="1963"/>
              <a:ext cx="944" cy="424"/>
              <a:chOff x="4249" y="1963"/>
              <a:chExt cx="944" cy="424"/>
            </a:xfrm>
          </p:grpSpPr>
          <p:sp>
            <p:nvSpPr>
              <p:cNvPr id="10249" name="Rectangle 20">
                <a:extLst>
                  <a:ext uri="{FF2B5EF4-FFF2-40B4-BE49-F238E27FC236}">
                    <a16:creationId xmlns:a16="http://schemas.microsoft.com/office/drawing/2014/main" id="{8C2E4DC9-E846-B4AE-8320-D43B68FA43B0}"/>
                  </a:ext>
                </a:extLst>
              </p:cNvPr>
              <p:cNvSpPr>
                <a:spLocks noChangeArrowheads="1"/>
              </p:cNvSpPr>
              <p:nvPr/>
            </p:nvSpPr>
            <p:spPr bwMode="auto">
              <a:xfrm>
                <a:off x="4649" y="2069"/>
                <a:ext cx="544" cy="318"/>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50" name="Line 21">
                <a:extLst>
                  <a:ext uri="{FF2B5EF4-FFF2-40B4-BE49-F238E27FC236}">
                    <a16:creationId xmlns:a16="http://schemas.microsoft.com/office/drawing/2014/main" id="{B11DD35F-BB5F-A423-7885-54724C2C8CCE}"/>
                  </a:ext>
                </a:extLst>
              </p:cNvPr>
              <p:cNvSpPr>
                <a:spLocks noChangeShapeType="1"/>
              </p:cNvSpPr>
              <p:nvPr/>
            </p:nvSpPr>
            <p:spPr bwMode="auto">
              <a:xfrm flipH="1" flipV="1">
                <a:off x="4422" y="2045"/>
                <a:ext cx="227" cy="136"/>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0251" name="Oval 22">
                <a:extLst>
                  <a:ext uri="{FF2B5EF4-FFF2-40B4-BE49-F238E27FC236}">
                    <a16:creationId xmlns:a16="http://schemas.microsoft.com/office/drawing/2014/main" id="{6BE4C853-0E7A-BD3E-F788-015FFC9C2DD0}"/>
                  </a:ext>
                </a:extLst>
              </p:cNvPr>
              <p:cNvSpPr>
                <a:spLocks noChangeArrowheads="1"/>
              </p:cNvSpPr>
              <p:nvPr/>
            </p:nvSpPr>
            <p:spPr bwMode="auto">
              <a:xfrm>
                <a:off x="4249" y="1963"/>
                <a:ext cx="181" cy="136"/>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3C21038-94C7-33A2-339E-44FBFB3C68B8}"/>
              </a:ext>
            </a:extLst>
          </p:cNvPr>
          <p:cNvSpPr>
            <a:spLocks noGrp="1" noChangeArrowheads="1"/>
          </p:cNvSpPr>
          <p:nvPr>
            <p:ph type="title"/>
          </p:nvPr>
        </p:nvSpPr>
        <p:spPr/>
        <p:txBody>
          <a:bodyPr/>
          <a:lstStyle/>
          <a:p>
            <a:pPr eaLnBrk="1" hangingPunct="1"/>
            <a:r>
              <a:rPr lang="en-GB" altLang="en-US" sz="3600"/>
              <a:t>What is magnification?</a:t>
            </a:r>
          </a:p>
        </p:txBody>
      </p:sp>
      <p:sp>
        <p:nvSpPr>
          <p:cNvPr id="15364" name="Rectangle 4">
            <a:extLst>
              <a:ext uri="{FF2B5EF4-FFF2-40B4-BE49-F238E27FC236}">
                <a16:creationId xmlns:a16="http://schemas.microsoft.com/office/drawing/2014/main" id="{26B18954-E8A9-6163-7ACD-ABBB659EAA4D}"/>
              </a:ext>
            </a:extLst>
          </p:cNvPr>
          <p:cNvSpPr>
            <a:spLocks noGrp="1" noChangeArrowheads="1"/>
          </p:cNvSpPr>
          <p:nvPr>
            <p:ph type="body" sz="half" idx="1"/>
          </p:nvPr>
        </p:nvSpPr>
        <p:spPr>
          <a:xfrm>
            <a:off x="601663" y="1600200"/>
            <a:ext cx="8002587" cy="2908300"/>
          </a:xfrm>
        </p:spPr>
        <p:txBody>
          <a:bodyPr/>
          <a:lstStyle/>
          <a:p>
            <a:pPr eaLnBrk="1" hangingPunct="1">
              <a:lnSpc>
                <a:spcPct val="80000"/>
              </a:lnSpc>
              <a:buFontTx/>
              <a:buNone/>
              <a:defRPr/>
            </a:pPr>
            <a:r>
              <a:rPr lang="en-US" sz="2400" b="1" dirty="0">
                <a:solidFill>
                  <a:srgbClr val="21242C"/>
                </a:solidFill>
                <a:latin typeface="+mj-lt"/>
              </a:rPr>
              <a:t>Magnification</a:t>
            </a:r>
            <a:r>
              <a:rPr lang="en-US" sz="2400" dirty="0">
                <a:solidFill>
                  <a:srgbClr val="21242C"/>
                </a:solidFill>
                <a:latin typeface="+mj-lt"/>
              </a:rPr>
              <a:t> is a measure of how much larger a microscope (or set of lenses within a microscope) causes an object to appear.</a:t>
            </a:r>
            <a:endParaRPr lang="en-GB" altLang="en-US" sz="2400" dirty="0">
              <a:latin typeface="+mj-lt"/>
            </a:endParaRPr>
          </a:p>
          <a:p>
            <a:pPr eaLnBrk="1" hangingPunct="1">
              <a:lnSpc>
                <a:spcPct val="80000"/>
              </a:lnSpc>
              <a:buFontTx/>
              <a:buNone/>
              <a:defRPr/>
            </a:pPr>
            <a:endParaRPr lang="en-GB" altLang="en-US" sz="2400" dirty="0">
              <a:latin typeface="+mj-lt"/>
            </a:endParaRPr>
          </a:p>
          <a:p>
            <a:pPr eaLnBrk="1" hangingPunct="1">
              <a:lnSpc>
                <a:spcPct val="80000"/>
              </a:lnSpc>
              <a:buFontTx/>
              <a:buNone/>
              <a:defRPr/>
            </a:pPr>
            <a:endParaRPr lang="en-GB" altLang="en-US" sz="2400" dirty="0">
              <a:latin typeface="+mj-lt"/>
            </a:endParaRPr>
          </a:p>
          <a:p>
            <a:pPr eaLnBrk="1" hangingPunct="1">
              <a:lnSpc>
                <a:spcPct val="80000"/>
              </a:lnSpc>
              <a:buFontTx/>
              <a:buNone/>
              <a:defRPr/>
            </a:pPr>
            <a:r>
              <a:rPr lang="en-GB" altLang="en-US" sz="2400" dirty="0">
                <a:latin typeface="+mj-lt"/>
              </a:rPr>
              <a:t>Magnification is defined by the </a:t>
            </a:r>
          </a:p>
          <a:p>
            <a:pPr eaLnBrk="1" hangingPunct="1">
              <a:lnSpc>
                <a:spcPct val="80000"/>
              </a:lnSpc>
              <a:buFontTx/>
              <a:buNone/>
              <a:defRPr/>
            </a:pPr>
            <a:endParaRPr lang="en-GB" altLang="en-US" sz="2400" dirty="0">
              <a:latin typeface="+mj-lt"/>
            </a:endParaRPr>
          </a:p>
          <a:p>
            <a:pPr algn="ctr" eaLnBrk="1" hangingPunct="1">
              <a:lnSpc>
                <a:spcPct val="80000"/>
              </a:lnSpc>
              <a:buFontTx/>
              <a:buNone/>
              <a:defRPr/>
            </a:pPr>
            <a:r>
              <a:rPr lang="en-GB" altLang="en-US" sz="2400" dirty="0">
                <a:latin typeface="+mj-lt"/>
              </a:rPr>
              <a:t>magnification by the objective </a:t>
            </a:r>
          </a:p>
          <a:p>
            <a:pPr algn="ctr" eaLnBrk="1" hangingPunct="1">
              <a:lnSpc>
                <a:spcPct val="80000"/>
              </a:lnSpc>
              <a:buFontTx/>
              <a:buNone/>
              <a:defRPr/>
            </a:pPr>
            <a:r>
              <a:rPr lang="en-GB" altLang="en-US" sz="2400" dirty="0">
                <a:latin typeface="+mj-lt"/>
              </a:rPr>
              <a:t>x </a:t>
            </a:r>
          </a:p>
          <a:p>
            <a:pPr algn="ctr" eaLnBrk="1" hangingPunct="1">
              <a:lnSpc>
                <a:spcPct val="80000"/>
              </a:lnSpc>
              <a:buFontTx/>
              <a:buNone/>
              <a:defRPr/>
            </a:pPr>
            <a:r>
              <a:rPr lang="en-GB" altLang="en-US" sz="2400" dirty="0">
                <a:latin typeface="+mj-lt"/>
              </a:rPr>
              <a:t>the magnification by eyepiece</a:t>
            </a:r>
          </a:p>
          <a:p>
            <a:pPr algn="ctr" eaLnBrk="1" hangingPunct="1">
              <a:lnSpc>
                <a:spcPct val="80000"/>
              </a:lnSpc>
              <a:buFontTx/>
              <a:buNone/>
              <a:defRPr/>
            </a:pPr>
            <a:endParaRPr lang="en-GB" altLang="en-US" sz="2400" dirty="0">
              <a:latin typeface="+mj-lt"/>
            </a:endParaRPr>
          </a:p>
          <a:p>
            <a:pPr algn="ctr" eaLnBrk="1" hangingPunct="1">
              <a:lnSpc>
                <a:spcPct val="80000"/>
              </a:lnSpc>
              <a:buFontTx/>
              <a:buNone/>
              <a:defRPr/>
            </a:pPr>
            <a:endParaRPr lang="en-GB" altLang="en-US" sz="2400" dirty="0">
              <a:latin typeface="+mj-lt"/>
            </a:endParaRPr>
          </a:p>
          <a:p>
            <a:pPr algn="ctr" eaLnBrk="1" hangingPunct="1">
              <a:lnSpc>
                <a:spcPct val="80000"/>
              </a:lnSpc>
              <a:buFontTx/>
              <a:buNone/>
              <a:defRPr/>
            </a:pPr>
            <a:r>
              <a:rPr lang="en-GB" altLang="en-US" sz="2400" dirty="0">
                <a:latin typeface="+mj-lt"/>
              </a:rPr>
              <a:t>BUT maximum magnification does not mean maximum resolution!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E9818AC-A7D7-2AFE-67CC-2737CBA06676}"/>
              </a:ext>
            </a:extLst>
          </p:cNvPr>
          <p:cNvSpPr>
            <a:spLocks noGrp="1" noChangeArrowheads="1"/>
          </p:cNvSpPr>
          <p:nvPr>
            <p:ph type="title"/>
          </p:nvPr>
        </p:nvSpPr>
        <p:spPr>
          <a:xfrm>
            <a:off x="457200" y="274638"/>
            <a:ext cx="8229600" cy="850900"/>
          </a:xfrm>
        </p:spPr>
        <p:txBody>
          <a:bodyPr/>
          <a:lstStyle/>
          <a:p>
            <a:pPr eaLnBrk="1" hangingPunct="1"/>
            <a:r>
              <a:rPr lang="en-GB" altLang="en-US" sz="3600"/>
              <a:t>What is resolution?</a:t>
            </a:r>
          </a:p>
        </p:txBody>
      </p:sp>
      <p:pic>
        <p:nvPicPr>
          <p:cNvPr id="12291" name="Picture 15">
            <a:extLst>
              <a:ext uri="{FF2B5EF4-FFF2-40B4-BE49-F238E27FC236}">
                <a16:creationId xmlns:a16="http://schemas.microsoft.com/office/drawing/2014/main" id="{642F9175-9521-A9B8-A565-A71196FE9DBB}"/>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t="9714" b="10149"/>
          <a:stretch>
            <a:fillRect/>
          </a:stretch>
        </p:blipFill>
        <p:spPr>
          <a:xfrm>
            <a:off x="2552700" y="3429000"/>
            <a:ext cx="4038600" cy="2376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5236" name="Rectangle 4">
            <a:extLst>
              <a:ext uri="{FF2B5EF4-FFF2-40B4-BE49-F238E27FC236}">
                <a16:creationId xmlns:a16="http://schemas.microsoft.com/office/drawing/2014/main" id="{FE9B27D9-E549-4EF6-A08C-BC6EDFF9192E}"/>
              </a:ext>
            </a:extLst>
          </p:cNvPr>
          <p:cNvSpPr>
            <a:spLocks noChangeArrowheads="1"/>
          </p:cNvSpPr>
          <p:nvPr/>
        </p:nvSpPr>
        <p:spPr bwMode="auto">
          <a:xfrm>
            <a:off x="323850" y="1052513"/>
            <a:ext cx="8291513" cy="1584325"/>
          </a:xfrm>
          <a:prstGeom prst="rect">
            <a:avLst/>
          </a:prstGeom>
          <a:noFill/>
          <a:ln>
            <a:noFill/>
          </a:ln>
          <a:effectLst/>
        </p:spPr>
        <p:txBody>
          <a:bodyPr lIns="0" tIns="0" rIns="0" bIns="0"/>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eaLnBrk="1" hangingPunct="1">
              <a:lnSpc>
                <a:spcPct val="90000"/>
              </a:lnSpc>
              <a:buFontTx/>
              <a:buNone/>
              <a:defRPr/>
            </a:pPr>
            <a:r>
              <a:rPr lang="en-GB" altLang="en-US" sz="1600" dirty="0">
                <a:latin typeface="+mj-lt"/>
              </a:rPr>
              <a:t>	</a:t>
            </a:r>
          </a:p>
          <a:p>
            <a:pPr eaLnBrk="1" hangingPunct="1">
              <a:lnSpc>
                <a:spcPct val="90000"/>
              </a:lnSpc>
              <a:buFontTx/>
              <a:buNone/>
              <a:defRPr/>
            </a:pPr>
            <a:r>
              <a:rPr lang="en-GB" altLang="en-US" sz="1600" dirty="0">
                <a:latin typeface="+mj-lt"/>
              </a:rPr>
              <a:t>	Resolution describes the minimal distance of two points that can be distinguished.</a:t>
            </a:r>
          </a:p>
          <a:p>
            <a:pPr eaLnBrk="1" hangingPunct="1">
              <a:lnSpc>
                <a:spcPct val="90000"/>
              </a:lnSpc>
              <a:buFontTx/>
              <a:buNone/>
              <a:defRPr/>
            </a:pPr>
            <a:r>
              <a:rPr lang="en-US" sz="1600" dirty="0">
                <a:solidFill>
                  <a:srgbClr val="21242C"/>
                </a:solidFill>
                <a:latin typeface="+mj-lt"/>
              </a:rPr>
              <a:t>	The </a:t>
            </a:r>
            <a:r>
              <a:rPr lang="en-US" sz="1600" b="1" dirty="0">
                <a:solidFill>
                  <a:srgbClr val="21242C"/>
                </a:solidFill>
                <a:latin typeface="+mj-lt"/>
              </a:rPr>
              <a:t>resolution</a:t>
            </a:r>
            <a:r>
              <a:rPr lang="en-US" sz="1600" dirty="0">
                <a:solidFill>
                  <a:srgbClr val="21242C"/>
                </a:solidFill>
                <a:latin typeface="+mj-lt"/>
              </a:rPr>
              <a:t> of a microscope or lens is the smallest distance by which two points can be separated and still be distinguished as separate objects. </a:t>
            </a:r>
          </a:p>
          <a:p>
            <a:pPr eaLnBrk="1" hangingPunct="1">
              <a:lnSpc>
                <a:spcPct val="90000"/>
              </a:lnSpc>
              <a:buFontTx/>
              <a:buNone/>
              <a:defRPr/>
            </a:pPr>
            <a:r>
              <a:rPr lang="en-US" sz="1600" dirty="0">
                <a:solidFill>
                  <a:srgbClr val="21242C"/>
                </a:solidFill>
                <a:latin typeface="+mj-lt"/>
              </a:rPr>
              <a:t>	The smaller this value, the higher the </a:t>
            </a:r>
            <a:r>
              <a:rPr lang="en-US" sz="1600" b="1" dirty="0">
                <a:solidFill>
                  <a:srgbClr val="21242C"/>
                </a:solidFill>
                <a:latin typeface="+mj-lt"/>
              </a:rPr>
              <a:t>resolving power</a:t>
            </a:r>
            <a:r>
              <a:rPr lang="en-US" sz="1600" dirty="0">
                <a:solidFill>
                  <a:srgbClr val="21242C"/>
                </a:solidFill>
                <a:latin typeface="+mj-lt"/>
              </a:rPr>
              <a:t> of the microscope and the better the clarity and detail of the image. </a:t>
            </a:r>
            <a:endParaRPr lang="en-GB" altLang="en-US" sz="1600" dirty="0">
              <a:latin typeface="+mj-lt"/>
            </a:endParaRPr>
          </a:p>
        </p:txBody>
      </p:sp>
      <p:sp>
        <p:nvSpPr>
          <p:cNvPr id="12293" name="Text Box 18">
            <a:extLst>
              <a:ext uri="{FF2B5EF4-FFF2-40B4-BE49-F238E27FC236}">
                <a16:creationId xmlns:a16="http://schemas.microsoft.com/office/drawing/2014/main" id="{08F44F65-E63F-6C53-A95E-3BE8300092B0}"/>
              </a:ext>
            </a:extLst>
          </p:cNvPr>
          <p:cNvSpPr txBox="1">
            <a:spLocks noChangeArrowheads="1"/>
          </p:cNvSpPr>
          <p:nvPr/>
        </p:nvSpPr>
        <p:spPr bwMode="auto">
          <a:xfrm>
            <a:off x="2160588" y="6338888"/>
            <a:ext cx="4822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000"/>
              <a:t>Picture taken from http://microscopy.fsu.edu/primer/anatomy/numaperture.html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5">
            <a:extLst>
              <a:ext uri="{FF2B5EF4-FFF2-40B4-BE49-F238E27FC236}">
                <a16:creationId xmlns:a16="http://schemas.microsoft.com/office/drawing/2014/main" id="{B89A2C35-6C39-7829-708E-FF8431D9AB87}"/>
              </a:ext>
            </a:extLst>
          </p:cNvPr>
          <p:cNvSpPr txBox="1">
            <a:spLocks noChangeArrowheads="1"/>
          </p:cNvSpPr>
          <p:nvPr/>
        </p:nvSpPr>
        <p:spPr bwMode="auto">
          <a:xfrm>
            <a:off x="1803400" y="4851400"/>
            <a:ext cx="38893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4000"/>
              <a:t>   NA = </a:t>
            </a:r>
            <a:r>
              <a:rPr lang="en-GB" altLang="en-US" sz="4000" b="1">
                <a:solidFill>
                  <a:srgbClr val="FF3300"/>
                </a:solidFill>
              </a:rPr>
              <a:t>n</a:t>
            </a:r>
            <a:r>
              <a:rPr lang="en-GB" altLang="en-US" sz="4000"/>
              <a:t> sin </a:t>
            </a:r>
            <a:r>
              <a:rPr lang="en-GB" altLang="en-US" sz="4000" b="1">
                <a:solidFill>
                  <a:srgbClr val="0D02F2"/>
                </a:solidFill>
                <a:latin typeface="Symbol" panose="05050102010706020507" pitchFamily="18" charset="2"/>
                <a:sym typeface="Symbol" panose="05050102010706020507" pitchFamily="18" charset="2"/>
              </a:rPr>
              <a:t></a:t>
            </a:r>
            <a:endParaRPr lang="en-GB" altLang="en-US" sz="4000">
              <a:solidFill>
                <a:srgbClr val="0D02F2"/>
              </a:solidFill>
              <a:latin typeface="Symbol" panose="05050102010706020507" pitchFamily="18" charset="2"/>
              <a:sym typeface="Symbol" panose="05050102010706020507" pitchFamily="18" charset="2"/>
            </a:endParaRPr>
          </a:p>
        </p:txBody>
      </p:sp>
      <p:sp>
        <p:nvSpPr>
          <p:cNvPr id="13315" name="Rectangle 60">
            <a:extLst>
              <a:ext uri="{FF2B5EF4-FFF2-40B4-BE49-F238E27FC236}">
                <a16:creationId xmlns:a16="http://schemas.microsoft.com/office/drawing/2014/main" id="{E704E8DC-CDEE-97DF-D4E3-2F0E1AA48657}"/>
              </a:ext>
            </a:extLst>
          </p:cNvPr>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3600">
                <a:solidFill>
                  <a:schemeClr val="tx2"/>
                </a:solidFill>
              </a:rPr>
              <a:t>What is the numerical aperture?</a:t>
            </a:r>
          </a:p>
        </p:txBody>
      </p:sp>
      <p:sp>
        <p:nvSpPr>
          <p:cNvPr id="13316" name="Rectangle 61">
            <a:extLst>
              <a:ext uri="{FF2B5EF4-FFF2-40B4-BE49-F238E27FC236}">
                <a16:creationId xmlns:a16="http://schemas.microsoft.com/office/drawing/2014/main" id="{59DA3045-FBAC-0C40-FEEB-68523498119F}"/>
              </a:ext>
            </a:extLst>
          </p:cNvPr>
          <p:cNvSpPr>
            <a:spLocks noChangeArrowheads="1"/>
          </p:cNvSpPr>
          <p:nvPr/>
        </p:nvSpPr>
        <p:spPr bwMode="auto">
          <a:xfrm>
            <a:off x="539750" y="1268413"/>
            <a:ext cx="820896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800"/>
              <a:t>NA is an estimate of how much light from the sample is collected by the objective</a:t>
            </a:r>
          </a:p>
        </p:txBody>
      </p:sp>
      <p:grpSp>
        <p:nvGrpSpPr>
          <p:cNvPr id="13317" name="Group 64">
            <a:extLst>
              <a:ext uri="{FF2B5EF4-FFF2-40B4-BE49-F238E27FC236}">
                <a16:creationId xmlns:a16="http://schemas.microsoft.com/office/drawing/2014/main" id="{7F9793AA-8F6D-03BE-2FD8-9B7798EDE036}"/>
              </a:ext>
            </a:extLst>
          </p:cNvPr>
          <p:cNvGrpSpPr>
            <a:grpSpLocks/>
          </p:cNvGrpSpPr>
          <p:nvPr/>
        </p:nvGrpSpPr>
        <p:grpSpPr bwMode="auto">
          <a:xfrm>
            <a:off x="539750" y="1736725"/>
            <a:ext cx="7200900" cy="3168650"/>
            <a:chOff x="385" y="1616"/>
            <a:chExt cx="4536" cy="1996"/>
          </a:xfrm>
        </p:grpSpPr>
        <p:sp>
          <p:nvSpPr>
            <p:cNvPr id="13320" name="Rectangle 7">
              <a:extLst>
                <a:ext uri="{FF2B5EF4-FFF2-40B4-BE49-F238E27FC236}">
                  <a16:creationId xmlns:a16="http://schemas.microsoft.com/office/drawing/2014/main" id="{1B876325-1A4C-34F7-0ECB-AFD810BBA7D4}"/>
                </a:ext>
              </a:extLst>
            </p:cNvPr>
            <p:cNvSpPr>
              <a:spLocks noChangeArrowheads="1"/>
            </p:cNvSpPr>
            <p:nvPr/>
          </p:nvSpPr>
          <p:spPr bwMode="auto">
            <a:xfrm>
              <a:off x="1428" y="3204"/>
              <a:ext cx="1406" cy="9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21" name="AutoShape 10">
              <a:extLst>
                <a:ext uri="{FF2B5EF4-FFF2-40B4-BE49-F238E27FC236}">
                  <a16:creationId xmlns:a16="http://schemas.microsoft.com/office/drawing/2014/main" id="{7BFD7359-70CB-37FE-6E75-76C33BFE6EC9}"/>
                </a:ext>
              </a:extLst>
            </p:cNvPr>
            <p:cNvSpPr>
              <a:spLocks noChangeArrowheads="1"/>
            </p:cNvSpPr>
            <p:nvPr/>
          </p:nvSpPr>
          <p:spPr bwMode="auto">
            <a:xfrm rot="-5400000">
              <a:off x="1654" y="2071"/>
              <a:ext cx="817" cy="1270"/>
            </a:xfrm>
            <a:prstGeom prst="flowChartDelay">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22" name="Rectangle 11">
              <a:extLst>
                <a:ext uri="{FF2B5EF4-FFF2-40B4-BE49-F238E27FC236}">
                  <a16:creationId xmlns:a16="http://schemas.microsoft.com/office/drawing/2014/main" id="{E68CBE45-4C12-DE9C-E0C2-779B405042C9}"/>
                </a:ext>
              </a:extLst>
            </p:cNvPr>
            <p:cNvSpPr>
              <a:spLocks noChangeArrowheads="1"/>
            </p:cNvSpPr>
            <p:nvPr/>
          </p:nvSpPr>
          <p:spPr bwMode="auto">
            <a:xfrm>
              <a:off x="839" y="3298"/>
              <a:ext cx="2585"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23" name="Oval 8">
              <a:extLst>
                <a:ext uri="{FF2B5EF4-FFF2-40B4-BE49-F238E27FC236}">
                  <a16:creationId xmlns:a16="http://schemas.microsoft.com/office/drawing/2014/main" id="{E99F234D-59FD-EE8C-D2D3-664BB232846E}"/>
                </a:ext>
              </a:extLst>
            </p:cNvPr>
            <p:cNvSpPr>
              <a:spLocks noChangeArrowheads="1"/>
            </p:cNvSpPr>
            <p:nvPr/>
          </p:nvSpPr>
          <p:spPr bwMode="auto">
            <a:xfrm>
              <a:off x="2063" y="3249"/>
              <a:ext cx="91" cy="9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24" name="AutoShape 13">
              <a:extLst>
                <a:ext uri="{FF2B5EF4-FFF2-40B4-BE49-F238E27FC236}">
                  <a16:creationId xmlns:a16="http://schemas.microsoft.com/office/drawing/2014/main" id="{5ED3D5C6-7454-2F5C-CE9D-26009838941C}"/>
                </a:ext>
              </a:extLst>
            </p:cNvPr>
            <p:cNvSpPr>
              <a:spLocks noChangeArrowheads="1"/>
            </p:cNvSpPr>
            <p:nvPr/>
          </p:nvSpPr>
          <p:spPr bwMode="auto">
            <a:xfrm rot="-5400000">
              <a:off x="2570" y="2991"/>
              <a:ext cx="90" cy="181"/>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25" name="Line 18">
              <a:extLst>
                <a:ext uri="{FF2B5EF4-FFF2-40B4-BE49-F238E27FC236}">
                  <a16:creationId xmlns:a16="http://schemas.microsoft.com/office/drawing/2014/main" id="{93E39E4B-65E0-ED68-BF8C-77034FDC59B3}"/>
                </a:ext>
              </a:extLst>
            </p:cNvPr>
            <p:cNvSpPr>
              <a:spLocks noChangeShapeType="1"/>
            </p:cNvSpPr>
            <p:nvPr/>
          </p:nvSpPr>
          <p:spPr bwMode="auto">
            <a:xfrm flipV="1">
              <a:off x="2109" y="3040"/>
              <a:ext cx="595" cy="25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26" name="AutoShape 19">
              <a:extLst>
                <a:ext uri="{FF2B5EF4-FFF2-40B4-BE49-F238E27FC236}">
                  <a16:creationId xmlns:a16="http://schemas.microsoft.com/office/drawing/2014/main" id="{DC2335F8-5E1B-180D-9ACB-25B5472A73BF}"/>
                </a:ext>
              </a:extLst>
            </p:cNvPr>
            <p:cNvSpPr>
              <a:spLocks noChangeArrowheads="1"/>
            </p:cNvSpPr>
            <p:nvPr/>
          </p:nvSpPr>
          <p:spPr bwMode="auto">
            <a:xfrm rot="5400000" flipH="1">
              <a:off x="1467" y="2991"/>
              <a:ext cx="90" cy="181"/>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27" name="Line 20">
              <a:extLst>
                <a:ext uri="{FF2B5EF4-FFF2-40B4-BE49-F238E27FC236}">
                  <a16:creationId xmlns:a16="http://schemas.microsoft.com/office/drawing/2014/main" id="{F2CE600C-B2D1-7B62-BAB8-A7B66E7A7671}"/>
                </a:ext>
              </a:extLst>
            </p:cNvPr>
            <p:cNvSpPr>
              <a:spLocks noChangeShapeType="1"/>
            </p:cNvSpPr>
            <p:nvPr/>
          </p:nvSpPr>
          <p:spPr bwMode="auto">
            <a:xfrm flipV="1">
              <a:off x="2698" y="2642"/>
              <a:ext cx="136" cy="409"/>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28" name="Line 21">
              <a:extLst>
                <a:ext uri="{FF2B5EF4-FFF2-40B4-BE49-F238E27FC236}">
                  <a16:creationId xmlns:a16="http://schemas.microsoft.com/office/drawing/2014/main" id="{870B487F-2021-43C8-7AEE-0FC909FB89D9}"/>
                </a:ext>
              </a:extLst>
            </p:cNvPr>
            <p:cNvSpPr>
              <a:spLocks noChangeShapeType="1"/>
            </p:cNvSpPr>
            <p:nvPr/>
          </p:nvSpPr>
          <p:spPr bwMode="auto">
            <a:xfrm flipV="1">
              <a:off x="2698" y="2977"/>
              <a:ext cx="0"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29" name="Line 22">
              <a:extLst>
                <a:ext uri="{FF2B5EF4-FFF2-40B4-BE49-F238E27FC236}">
                  <a16:creationId xmlns:a16="http://schemas.microsoft.com/office/drawing/2014/main" id="{5D8B95F4-8414-CF5D-721B-86C8B90F7381}"/>
                </a:ext>
              </a:extLst>
            </p:cNvPr>
            <p:cNvSpPr>
              <a:spLocks noChangeShapeType="1"/>
            </p:cNvSpPr>
            <p:nvPr/>
          </p:nvSpPr>
          <p:spPr bwMode="auto">
            <a:xfrm flipV="1">
              <a:off x="2691" y="2750"/>
              <a:ext cx="688" cy="29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30" name="Line 9">
              <a:extLst>
                <a:ext uri="{FF2B5EF4-FFF2-40B4-BE49-F238E27FC236}">
                  <a16:creationId xmlns:a16="http://schemas.microsoft.com/office/drawing/2014/main" id="{1A4A4370-FBDB-09FD-3C25-E300E2E6AEFE}"/>
                </a:ext>
              </a:extLst>
            </p:cNvPr>
            <p:cNvSpPr>
              <a:spLocks noChangeShapeType="1"/>
            </p:cNvSpPr>
            <p:nvPr/>
          </p:nvSpPr>
          <p:spPr bwMode="auto">
            <a:xfrm flipH="1" flipV="1">
              <a:off x="2108" y="1616"/>
              <a:ext cx="1" cy="1996"/>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31" name="Arc 25">
              <a:extLst>
                <a:ext uri="{FF2B5EF4-FFF2-40B4-BE49-F238E27FC236}">
                  <a16:creationId xmlns:a16="http://schemas.microsoft.com/office/drawing/2014/main" id="{BE7C1207-929C-4D36-8019-A2DA2E84D318}"/>
                </a:ext>
              </a:extLst>
            </p:cNvPr>
            <p:cNvSpPr>
              <a:spLocks/>
            </p:cNvSpPr>
            <p:nvPr/>
          </p:nvSpPr>
          <p:spPr bwMode="auto">
            <a:xfrm>
              <a:off x="1666" y="1934"/>
              <a:ext cx="1486" cy="907"/>
            </a:xfrm>
            <a:custGeom>
              <a:avLst/>
              <a:gdLst>
                <a:gd name="T0" fmla="*/ 0 w 30778"/>
                <a:gd name="T1" fmla="*/ 0 h 21600"/>
                <a:gd name="T2" fmla="*/ 3 w 30778"/>
                <a:gd name="T3" fmla="*/ 2 h 21600"/>
                <a:gd name="T4" fmla="*/ 1 w 30778"/>
                <a:gd name="T5" fmla="*/ 2 h 21600"/>
                <a:gd name="T6" fmla="*/ 0 60000 65536"/>
                <a:gd name="T7" fmla="*/ 0 60000 65536"/>
                <a:gd name="T8" fmla="*/ 0 60000 65536"/>
              </a:gdLst>
              <a:ahLst/>
              <a:cxnLst>
                <a:cxn ang="T6">
                  <a:pos x="T0" y="T1"/>
                </a:cxn>
                <a:cxn ang="T7">
                  <a:pos x="T2" y="T3"/>
                </a:cxn>
                <a:cxn ang="T8">
                  <a:pos x="T4" y="T5"/>
                </a:cxn>
              </a:cxnLst>
              <a:rect l="0" t="0" r="r" b="b"/>
              <a:pathLst>
                <a:path w="30778" h="21600" fill="none" extrusionOk="0">
                  <a:moveTo>
                    <a:pt x="-1" y="2046"/>
                  </a:moveTo>
                  <a:cubicBezTo>
                    <a:pt x="2871" y="698"/>
                    <a:pt x="6005" y="0"/>
                    <a:pt x="9178" y="0"/>
                  </a:cubicBezTo>
                  <a:cubicBezTo>
                    <a:pt x="21107" y="0"/>
                    <a:pt x="30778" y="9670"/>
                    <a:pt x="30778" y="21600"/>
                  </a:cubicBezTo>
                </a:path>
                <a:path w="30778" h="21600" stroke="0" extrusionOk="0">
                  <a:moveTo>
                    <a:pt x="-1" y="2046"/>
                  </a:moveTo>
                  <a:cubicBezTo>
                    <a:pt x="2871" y="698"/>
                    <a:pt x="6005" y="0"/>
                    <a:pt x="9178" y="0"/>
                  </a:cubicBezTo>
                  <a:cubicBezTo>
                    <a:pt x="21107" y="0"/>
                    <a:pt x="30778" y="9670"/>
                    <a:pt x="30778" y="21600"/>
                  </a:cubicBezTo>
                  <a:lnTo>
                    <a:pt x="9178" y="21600"/>
                  </a:lnTo>
                  <a:lnTo>
                    <a:pt x="-1" y="2046"/>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332" name="Line 26">
              <a:extLst>
                <a:ext uri="{FF2B5EF4-FFF2-40B4-BE49-F238E27FC236}">
                  <a16:creationId xmlns:a16="http://schemas.microsoft.com/office/drawing/2014/main" id="{61B86C2D-9A73-3E38-5AB7-9F7C894E8A05}"/>
                </a:ext>
              </a:extLst>
            </p:cNvPr>
            <p:cNvSpPr>
              <a:spLocks noChangeShapeType="1"/>
            </p:cNvSpPr>
            <p:nvPr/>
          </p:nvSpPr>
          <p:spPr bwMode="auto">
            <a:xfrm flipH="1" flipV="1">
              <a:off x="2018" y="3204"/>
              <a:ext cx="91" cy="91"/>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33" name="Line 27">
              <a:extLst>
                <a:ext uri="{FF2B5EF4-FFF2-40B4-BE49-F238E27FC236}">
                  <a16:creationId xmlns:a16="http://schemas.microsoft.com/office/drawing/2014/main" id="{097BCB57-DBD2-6057-9D33-07A6445DDAB9}"/>
                </a:ext>
              </a:extLst>
            </p:cNvPr>
            <p:cNvSpPr>
              <a:spLocks noChangeShapeType="1"/>
            </p:cNvSpPr>
            <p:nvPr/>
          </p:nvSpPr>
          <p:spPr bwMode="auto">
            <a:xfrm flipH="1">
              <a:off x="1791" y="3204"/>
              <a:ext cx="227" cy="227"/>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34" name="Line 28">
              <a:extLst>
                <a:ext uri="{FF2B5EF4-FFF2-40B4-BE49-F238E27FC236}">
                  <a16:creationId xmlns:a16="http://schemas.microsoft.com/office/drawing/2014/main" id="{238C83F7-A09C-56A4-FA1E-DE3046A14508}"/>
                </a:ext>
              </a:extLst>
            </p:cNvPr>
            <p:cNvSpPr>
              <a:spLocks noChangeShapeType="1"/>
            </p:cNvSpPr>
            <p:nvPr/>
          </p:nvSpPr>
          <p:spPr bwMode="auto">
            <a:xfrm flipH="1" flipV="1">
              <a:off x="1973" y="3204"/>
              <a:ext cx="136" cy="91"/>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35" name="Line 29">
              <a:extLst>
                <a:ext uri="{FF2B5EF4-FFF2-40B4-BE49-F238E27FC236}">
                  <a16:creationId xmlns:a16="http://schemas.microsoft.com/office/drawing/2014/main" id="{12E9ED9C-5E66-2FA1-44C9-CAAB2B58347F}"/>
                </a:ext>
              </a:extLst>
            </p:cNvPr>
            <p:cNvSpPr>
              <a:spLocks noChangeShapeType="1"/>
            </p:cNvSpPr>
            <p:nvPr/>
          </p:nvSpPr>
          <p:spPr bwMode="auto">
            <a:xfrm flipH="1">
              <a:off x="1610" y="3204"/>
              <a:ext cx="363" cy="227"/>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36" name="Line 30">
              <a:extLst>
                <a:ext uri="{FF2B5EF4-FFF2-40B4-BE49-F238E27FC236}">
                  <a16:creationId xmlns:a16="http://schemas.microsoft.com/office/drawing/2014/main" id="{CA41208D-9D3F-5A41-A10F-464E44739D4A}"/>
                </a:ext>
              </a:extLst>
            </p:cNvPr>
            <p:cNvSpPr>
              <a:spLocks noChangeShapeType="1"/>
            </p:cNvSpPr>
            <p:nvPr/>
          </p:nvSpPr>
          <p:spPr bwMode="auto">
            <a:xfrm flipH="1" flipV="1">
              <a:off x="1973" y="3113"/>
              <a:ext cx="136" cy="18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37" name="Line 31">
              <a:extLst>
                <a:ext uri="{FF2B5EF4-FFF2-40B4-BE49-F238E27FC236}">
                  <a16:creationId xmlns:a16="http://schemas.microsoft.com/office/drawing/2014/main" id="{BAC0D0EF-2E28-1484-E073-408332AC297C}"/>
                </a:ext>
              </a:extLst>
            </p:cNvPr>
            <p:cNvSpPr>
              <a:spLocks noChangeShapeType="1"/>
            </p:cNvSpPr>
            <p:nvPr/>
          </p:nvSpPr>
          <p:spPr bwMode="auto">
            <a:xfrm flipH="1" flipV="1">
              <a:off x="1746" y="2342"/>
              <a:ext cx="227" cy="771"/>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38" name="Line 32">
              <a:extLst>
                <a:ext uri="{FF2B5EF4-FFF2-40B4-BE49-F238E27FC236}">
                  <a16:creationId xmlns:a16="http://schemas.microsoft.com/office/drawing/2014/main" id="{FF1447A9-712F-3A24-5735-4871620216CD}"/>
                </a:ext>
              </a:extLst>
            </p:cNvPr>
            <p:cNvSpPr>
              <a:spLocks noChangeShapeType="1"/>
            </p:cNvSpPr>
            <p:nvPr/>
          </p:nvSpPr>
          <p:spPr bwMode="auto">
            <a:xfrm flipV="1">
              <a:off x="1746" y="2161"/>
              <a:ext cx="0" cy="181"/>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39" name="Line 34">
              <a:extLst>
                <a:ext uri="{FF2B5EF4-FFF2-40B4-BE49-F238E27FC236}">
                  <a16:creationId xmlns:a16="http://schemas.microsoft.com/office/drawing/2014/main" id="{3A90828D-9AB5-4EB7-8528-EEA85E37805A}"/>
                </a:ext>
              </a:extLst>
            </p:cNvPr>
            <p:cNvSpPr>
              <a:spLocks noChangeShapeType="1"/>
            </p:cNvSpPr>
            <p:nvPr/>
          </p:nvSpPr>
          <p:spPr bwMode="auto">
            <a:xfrm flipH="1" flipV="1">
              <a:off x="1564" y="1752"/>
              <a:ext cx="182" cy="59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40" name="Arc 36">
              <a:extLst>
                <a:ext uri="{FF2B5EF4-FFF2-40B4-BE49-F238E27FC236}">
                  <a16:creationId xmlns:a16="http://schemas.microsoft.com/office/drawing/2014/main" id="{50113825-9BAB-160A-DA01-E18B69186382}"/>
                </a:ext>
              </a:extLst>
            </p:cNvPr>
            <p:cNvSpPr>
              <a:spLocks/>
            </p:cNvSpPr>
            <p:nvPr/>
          </p:nvSpPr>
          <p:spPr bwMode="auto">
            <a:xfrm flipH="1" flipV="1">
              <a:off x="2517" y="3113"/>
              <a:ext cx="136" cy="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341" name="Rectangle 37">
              <a:extLst>
                <a:ext uri="{FF2B5EF4-FFF2-40B4-BE49-F238E27FC236}">
                  <a16:creationId xmlns:a16="http://schemas.microsoft.com/office/drawing/2014/main" id="{01C93645-7CEE-21B6-9CA9-B67937EEA4A6}"/>
                </a:ext>
              </a:extLst>
            </p:cNvPr>
            <p:cNvSpPr>
              <a:spLocks noChangeArrowheads="1"/>
            </p:cNvSpPr>
            <p:nvPr/>
          </p:nvSpPr>
          <p:spPr bwMode="auto">
            <a:xfrm>
              <a:off x="2109" y="3113"/>
              <a:ext cx="499" cy="91"/>
            </a:xfrm>
            <a:prstGeom prst="rect">
              <a:avLst/>
            </a:prstGeom>
            <a:solidFill>
              <a:srgbClr val="FF6600">
                <a:alpha val="2784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42" name="Oval 38">
              <a:extLst>
                <a:ext uri="{FF2B5EF4-FFF2-40B4-BE49-F238E27FC236}">
                  <a16:creationId xmlns:a16="http://schemas.microsoft.com/office/drawing/2014/main" id="{38BFB961-D9BA-BFC2-73BF-5FE34BB87CF4}"/>
                </a:ext>
              </a:extLst>
            </p:cNvPr>
            <p:cNvSpPr>
              <a:spLocks noChangeArrowheads="1"/>
            </p:cNvSpPr>
            <p:nvPr/>
          </p:nvSpPr>
          <p:spPr bwMode="auto">
            <a:xfrm>
              <a:off x="2541" y="3096"/>
              <a:ext cx="181" cy="91"/>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43" name="Text Box 40">
              <a:extLst>
                <a:ext uri="{FF2B5EF4-FFF2-40B4-BE49-F238E27FC236}">
                  <a16:creationId xmlns:a16="http://schemas.microsoft.com/office/drawing/2014/main" id="{EB8A76EF-2255-03F7-7266-67287C36F4C0}"/>
                </a:ext>
              </a:extLst>
            </p:cNvPr>
            <p:cNvSpPr txBox="1">
              <a:spLocks noChangeArrowheads="1"/>
            </p:cNvSpPr>
            <p:nvPr/>
          </p:nvSpPr>
          <p:spPr bwMode="auto">
            <a:xfrm>
              <a:off x="2562" y="2161"/>
              <a:ext cx="1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1800" b="1">
                  <a:solidFill>
                    <a:srgbClr val="0000FF"/>
                  </a:solidFill>
                  <a:cs typeface="Arial" panose="020B0604020202020204" pitchFamily="34" charset="0"/>
                </a:rPr>
                <a:t>α</a:t>
              </a:r>
              <a:r>
                <a:rPr lang="en-GB" altLang="en-US" sz="1200" b="1">
                  <a:solidFill>
                    <a:srgbClr val="0000FF"/>
                  </a:solidFill>
                </a:rPr>
                <a:t>1</a:t>
              </a:r>
            </a:p>
          </p:txBody>
        </p:sp>
        <p:sp>
          <p:nvSpPr>
            <p:cNvPr id="13344" name="Text Box 41">
              <a:extLst>
                <a:ext uri="{FF2B5EF4-FFF2-40B4-BE49-F238E27FC236}">
                  <a16:creationId xmlns:a16="http://schemas.microsoft.com/office/drawing/2014/main" id="{31BD9F8F-F907-873C-45FD-C3C96CDABB41}"/>
                </a:ext>
              </a:extLst>
            </p:cNvPr>
            <p:cNvSpPr txBox="1">
              <a:spLocks noChangeArrowheads="1"/>
            </p:cNvSpPr>
            <p:nvPr/>
          </p:nvSpPr>
          <p:spPr bwMode="auto">
            <a:xfrm>
              <a:off x="1836" y="2070"/>
              <a:ext cx="18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1800" b="1">
                  <a:solidFill>
                    <a:srgbClr val="0000FF"/>
                  </a:solidFill>
                  <a:cs typeface="Arial" panose="020B0604020202020204" pitchFamily="34" charset="0"/>
                </a:rPr>
                <a:t>α</a:t>
              </a:r>
              <a:r>
                <a:rPr lang="en-GB" altLang="en-US" sz="1200" b="1">
                  <a:solidFill>
                    <a:srgbClr val="0000FF"/>
                  </a:solidFill>
                </a:rPr>
                <a:t>2</a:t>
              </a:r>
            </a:p>
          </p:txBody>
        </p:sp>
        <p:sp>
          <p:nvSpPr>
            <p:cNvPr id="13345" name="Line 42">
              <a:extLst>
                <a:ext uri="{FF2B5EF4-FFF2-40B4-BE49-F238E27FC236}">
                  <a16:creationId xmlns:a16="http://schemas.microsoft.com/office/drawing/2014/main" id="{5F3F40ED-2154-9847-F04B-90B2A2DBEF7E}"/>
                </a:ext>
              </a:extLst>
            </p:cNvPr>
            <p:cNvSpPr>
              <a:spLocks noChangeShapeType="1"/>
            </p:cNvSpPr>
            <p:nvPr/>
          </p:nvSpPr>
          <p:spPr bwMode="auto">
            <a:xfrm flipV="1">
              <a:off x="2834" y="3158"/>
              <a:ext cx="59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46" name="Text Box 44">
              <a:extLst>
                <a:ext uri="{FF2B5EF4-FFF2-40B4-BE49-F238E27FC236}">
                  <a16:creationId xmlns:a16="http://schemas.microsoft.com/office/drawing/2014/main" id="{8A32EF14-13D2-5F31-95D7-5482879958A9}"/>
                </a:ext>
              </a:extLst>
            </p:cNvPr>
            <p:cNvSpPr txBox="1">
              <a:spLocks noChangeArrowheads="1"/>
            </p:cNvSpPr>
            <p:nvPr/>
          </p:nvSpPr>
          <p:spPr bwMode="auto">
            <a:xfrm>
              <a:off x="3469" y="3067"/>
              <a:ext cx="108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cs typeface="Arial" panose="020B0604020202020204" pitchFamily="34" charset="0"/>
                </a:rPr>
                <a:t>Coverslip (</a:t>
              </a:r>
              <a:r>
                <a:rPr lang="en-GB" altLang="en-US" sz="1600">
                  <a:solidFill>
                    <a:srgbClr val="FF0000"/>
                  </a:solidFill>
                  <a:cs typeface="Arial" panose="020B0604020202020204" pitchFamily="34" charset="0"/>
                </a:rPr>
                <a:t>n = 1.5</a:t>
              </a:r>
              <a:r>
                <a:rPr lang="en-GB" altLang="en-US" sz="1600">
                  <a:cs typeface="Arial" panose="020B0604020202020204" pitchFamily="34" charset="0"/>
                </a:rPr>
                <a:t>)</a:t>
              </a:r>
              <a:endParaRPr lang="en-GB" altLang="en-US" sz="1600"/>
            </a:p>
          </p:txBody>
        </p:sp>
        <p:sp>
          <p:nvSpPr>
            <p:cNvPr id="13347" name="Text Box 45">
              <a:extLst>
                <a:ext uri="{FF2B5EF4-FFF2-40B4-BE49-F238E27FC236}">
                  <a16:creationId xmlns:a16="http://schemas.microsoft.com/office/drawing/2014/main" id="{E13CE050-8A41-8F76-7FD4-66AFF0089AD6}"/>
                </a:ext>
              </a:extLst>
            </p:cNvPr>
            <p:cNvSpPr txBox="1">
              <a:spLocks noChangeArrowheads="1"/>
            </p:cNvSpPr>
            <p:nvPr/>
          </p:nvSpPr>
          <p:spPr bwMode="auto">
            <a:xfrm>
              <a:off x="3696" y="3284"/>
              <a:ext cx="12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cs typeface="Arial" panose="020B0604020202020204" pitchFamily="34" charset="0"/>
                </a:rPr>
                <a:t>Glass slide (</a:t>
              </a:r>
              <a:r>
                <a:rPr lang="en-GB" altLang="en-US" sz="1600">
                  <a:solidFill>
                    <a:srgbClr val="FF0000"/>
                  </a:solidFill>
                  <a:cs typeface="Arial" panose="020B0604020202020204" pitchFamily="34" charset="0"/>
                </a:rPr>
                <a:t>n = 1.5</a:t>
              </a:r>
              <a:r>
                <a:rPr lang="en-GB" altLang="en-US" sz="1600">
                  <a:cs typeface="Arial" panose="020B0604020202020204" pitchFamily="34" charset="0"/>
                </a:rPr>
                <a:t>)</a:t>
              </a:r>
              <a:endParaRPr lang="en-GB" altLang="en-US" sz="1600"/>
            </a:p>
          </p:txBody>
        </p:sp>
        <p:sp>
          <p:nvSpPr>
            <p:cNvPr id="13348" name="Line 46">
              <a:extLst>
                <a:ext uri="{FF2B5EF4-FFF2-40B4-BE49-F238E27FC236}">
                  <a16:creationId xmlns:a16="http://schemas.microsoft.com/office/drawing/2014/main" id="{0661244E-F463-6F9D-9661-9A752AC34D7C}"/>
                </a:ext>
              </a:extLst>
            </p:cNvPr>
            <p:cNvSpPr>
              <a:spLocks noChangeShapeType="1"/>
            </p:cNvSpPr>
            <p:nvPr/>
          </p:nvSpPr>
          <p:spPr bwMode="auto">
            <a:xfrm>
              <a:off x="3424" y="3361"/>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49" name="Line 47">
              <a:extLst>
                <a:ext uri="{FF2B5EF4-FFF2-40B4-BE49-F238E27FC236}">
                  <a16:creationId xmlns:a16="http://schemas.microsoft.com/office/drawing/2014/main" id="{8CD6CADD-0520-A92D-7678-F48835B422AD}"/>
                </a:ext>
              </a:extLst>
            </p:cNvPr>
            <p:cNvSpPr>
              <a:spLocks noChangeShapeType="1"/>
            </p:cNvSpPr>
            <p:nvPr/>
          </p:nvSpPr>
          <p:spPr bwMode="auto">
            <a:xfrm flipV="1">
              <a:off x="2562" y="2931"/>
              <a:ext cx="862" cy="2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50" name="Text Box 48">
              <a:extLst>
                <a:ext uri="{FF2B5EF4-FFF2-40B4-BE49-F238E27FC236}">
                  <a16:creationId xmlns:a16="http://schemas.microsoft.com/office/drawing/2014/main" id="{BFC2CA85-48FA-CA00-70EF-68D572ED3D3F}"/>
                </a:ext>
              </a:extLst>
            </p:cNvPr>
            <p:cNvSpPr txBox="1">
              <a:spLocks noChangeArrowheads="1"/>
            </p:cNvSpPr>
            <p:nvPr/>
          </p:nvSpPr>
          <p:spPr bwMode="auto">
            <a:xfrm>
              <a:off x="3424" y="2795"/>
              <a:ext cx="77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cs typeface="Arial" panose="020B0604020202020204" pitchFamily="34" charset="0"/>
                </a:rPr>
                <a:t>Oil (</a:t>
              </a:r>
              <a:r>
                <a:rPr lang="en-GB" altLang="en-US" sz="1600">
                  <a:solidFill>
                    <a:srgbClr val="FF0000"/>
                  </a:solidFill>
                  <a:cs typeface="Arial" panose="020B0604020202020204" pitchFamily="34" charset="0"/>
                </a:rPr>
                <a:t>n = 1.5</a:t>
              </a:r>
              <a:r>
                <a:rPr lang="en-GB" altLang="en-US" sz="1600">
                  <a:cs typeface="Arial" panose="020B0604020202020204" pitchFamily="34" charset="0"/>
                </a:rPr>
                <a:t>)</a:t>
              </a:r>
              <a:endParaRPr lang="en-GB" altLang="en-US" sz="1600"/>
            </a:p>
          </p:txBody>
        </p:sp>
        <p:sp>
          <p:nvSpPr>
            <p:cNvPr id="13351" name="Line 49">
              <a:extLst>
                <a:ext uri="{FF2B5EF4-FFF2-40B4-BE49-F238E27FC236}">
                  <a16:creationId xmlns:a16="http://schemas.microsoft.com/office/drawing/2014/main" id="{564E6DEA-895D-4065-0D4F-354EE8FEEBC5}"/>
                </a:ext>
              </a:extLst>
            </p:cNvPr>
            <p:cNvSpPr>
              <a:spLocks noChangeShapeType="1"/>
            </p:cNvSpPr>
            <p:nvPr/>
          </p:nvSpPr>
          <p:spPr bwMode="auto">
            <a:xfrm flipH="1" flipV="1">
              <a:off x="1066" y="3022"/>
              <a:ext cx="499"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52" name="Text Box 50">
              <a:extLst>
                <a:ext uri="{FF2B5EF4-FFF2-40B4-BE49-F238E27FC236}">
                  <a16:creationId xmlns:a16="http://schemas.microsoft.com/office/drawing/2014/main" id="{7D2677B3-25D7-9410-9549-EAA741BB3FBE}"/>
                </a:ext>
              </a:extLst>
            </p:cNvPr>
            <p:cNvSpPr txBox="1">
              <a:spLocks noChangeArrowheads="1"/>
            </p:cNvSpPr>
            <p:nvPr/>
          </p:nvSpPr>
          <p:spPr bwMode="auto">
            <a:xfrm>
              <a:off x="385" y="2931"/>
              <a:ext cx="68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cs typeface="Arial" panose="020B0604020202020204" pitchFamily="34" charset="0"/>
                </a:rPr>
                <a:t>Air (</a:t>
              </a:r>
              <a:r>
                <a:rPr lang="en-GB" altLang="en-US" sz="1600">
                  <a:solidFill>
                    <a:srgbClr val="FF0000"/>
                  </a:solidFill>
                  <a:cs typeface="Arial" panose="020B0604020202020204" pitchFamily="34" charset="0"/>
                </a:rPr>
                <a:t>n = 1.0</a:t>
              </a:r>
              <a:r>
                <a:rPr lang="en-GB" altLang="en-US" sz="1600">
                  <a:cs typeface="Arial" panose="020B0604020202020204" pitchFamily="34" charset="0"/>
                </a:rPr>
                <a:t>)</a:t>
              </a:r>
              <a:endParaRPr lang="en-GB" altLang="en-US" sz="1600"/>
            </a:p>
          </p:txBody>
        </p:sp>
        <p:sp>
          <p:nvSpPr>
            <p:cNvPr id="13353" name="Line 62">
              <a:extLst>
                <a:ext uri="{FF2B5EF4-FFF2-40B4-BE49-F238E27FC236}">
                  <a16:creationId xmlns:a16="http://schemas.microsoft.com/office/drawing/2014/main" id="{F4E34B80-AB1A-FB7E-D78B-A8DE36AACB88}"/>
                </a:ext>
              </a:extLst>
            </p:cNvPr>
            <p:cNvSpPr>
              <a:spLocks noChangeShapeType="1"/>
            </p:cNvSpPr>
            <p:nvPr/>
          </p:nvSpPr>
          <p:spPr bwMode="auto">
            <a:xfrm>
              <a:off x="1429" y="3030"/>
              <a:ext cx="143" cy="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13318" name="Text Box 66">
            <a:extLst>
              <a:ext uri="{FF2B5EF4-FFF2-40B4-BE49-F238E27FC236}">
                <a16:creationId xmlns:a16="http://schemas.microsoft.com/office/drawing/2014/main" id="{C3A5AAE3-2011-E937-859B-77F8AD1BC732}"/>
              </a:ext>
            </a:extLst>
          </p:cNvPr>
          <p:cNvSpPr txBox="1">
            <a:spLocks noChangeArrowheads="1"/>
          </p:cNvSpPr>
          <p:nvPr/>
        </p:nvSpPr>
        <p:spPr bwMode="auto">
          <a:xfrm>
            <a:off x="2393950" y="5684838"/>
            <a:ext cx="3276600"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solidFill>
                  <a:srgbClr val="FF0000"/>
                </a:solidFill>
              </a:rPr>
              <a:t>n</a:t>
            </a:r>
            <a:r>
              <a:rPr lang="en-GB" altLang="en-US" sz="1800"/>
              <a:t> = refractive index</a:t>
            </a:r>
          </a:p>
          <a:p>
            <a:pPr eaLnBrk="1" hangingPunct="1">
              <a:spcBef>
                <a:spcPct val="50000"/>
              </a:spcBef>
              <a:buFontTx/>
              <a:buNone/>
            </a:pPr>
            <a:r>
              <a:rPr lang="el-GR" altLang="en-US" sz="1800">
                <a:solidFill>
                  <a:srgbClr val="0000FF"/>
                </a:solidFill>
                <a:cs typeface="Arial" panose="020B0604020202020204" pitchFamily="34" charset="0"/>
              </a:rPr>
              <a:t>α</a:t>
            </a:r>
            <a:r>
              <a:rPr lang="en-GB" altLang="en-US" sz="1800"/>
              <a:t> = angle of incident illumination</a:t>
            </a:r>
          </a:p>
        </p:txBody>
      </p:sp>
      <p:sp>
        <p:nvSpPr>
          <p:cNvPr id="13319" name="Text Box 67">
            <a:extLst>
              <a:ext uri="{FF2B5EF4-FFF2-40B4-BE49-F238E27FC236}">
                <a16:creationId xmlns:a16="http://schemas.microsoft.com/office/drawing/2014/main" id="{0617032F-2683-FBF1-2892-BD11A10A07D0}"/>
              </a:ext>
            </a:extLst>
          </p:cNvPr>
          <p:cNvSpPr txBox="1">
            <a:spLocks noChangeArrowheads="1"/>
          </p:cNvSpPr>
          <p:nvPr/>
        </p:nvSpPr>
        <p:spPr bwMode="auto">
          <a:xfrm>
            <a:off x="3059113" y="3709988"/>
            <a:ext cx="161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Objective lens</a:t>
            </a:r>
            <a:endParaRPr lang="en-US" altLang="en-US" sz="18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3773</TotalTime>
  <Words>1472</Words>
  <Application>Microsoft Office PowerPoint</Application>
  <PresentationFormat>On-screen Show (4:3)</PresentationFormat>
  <Paragraphs>190</Paragraphs>
  <Slides>49</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Times New Roman</vt:lpstr>
      <vt:lpstr>Lato</vt:lpstr>
      <vt:lpstr>Symbol</vt:lpstr>
      <vt:lpstr>Verdana</vt:lpstr>
      <vt:lpstr>Roboto</vt:lpstr>
      <vt:lpstr>Default Design</vt:lpstr>
      <vt:lpstr>What is light?</vt:lpstr>
      <vt:lpstr>What is a microscope?</vt:lpstr>
      <vt:lpstr>PowerPoint Presentation</vt:lpstr>
      <vt:lpstr>PowerPoint Presentation</vt:lpstr>
      <vt:lpstr>What is a microscope?</vt:lpstr>
      <vt:lpstr>Your friend - the objective</vt:lpstr>
      <vt:lpstr>What is magnification?</vt:lpstr>
      <vt:lpstr>What is resolution?</vt:lpstr>
      <vt:lpstr>PowerPoint Presentation</vt:lpstr>
      <vt:lpstr>PowerPoint Presentation</vt:lpstr>
      <vt:lpstr>PowerPoint Presentation</vt:lpstr>
      <vt:lpstr>Microscopy</vt:lpstr>
      <vt:lpstr>Light (Optical) Microscopy</vt:lpstr>
      <vt:lpstr>Principle</vt:lpstr>
      <vt:lpstr>Types of Light Microscopes</vt:lpstr>
      <vt:lpstr>Contrasting techniques</vt:lpstr>
      <vt:lpstr>Brightfield</vt:lpstr>
      <vt:lpstr>PowerPoint Presentation</vt:lpstr>
      <vt:lpstr>PowerPoint Presentation</vt:lpstr>
      <vt:lpstr>Eyepiece</vt:lpstr>
      <vt:lpstr>PowerPoint Presentation</vt:lpstr>
      <vt:lpstr>Objective Lenses</vt:lpstr>
      <vt:lpstr>PowerPoint Presentation</vt:lpstr>
      <vt:lpstr>Nosepiece</vt:lpstr>
      <vt:lpstr>PowerPoint Presentation</vt:lpstr>
      <vt:lpstr>Arm</vt:lpstr>
      <vt:lpstr>PowerPoint Presentation</vt:lpstr>
      <vt:lpstr>Base</vt:lpstr>
      <vt:lpstr>PowerPoint Presentation</vt:lpstr>
      <vt:lpstr>Stage</vt:lpstr>
      <vt:lpstr>PowerPoint Presentation</vt:lpstr>
      <vt:lpstr>Stage Clip</vt:lpstr>
      <vt:lpstr>PowerPoint Presentation</vt:lpstr>
      <vt:lpstr>Light Source</vt:lpstr>
      <vt:lpstr>PowerPoint Presentation</vt:lpstr>
      <vt:lpstr>Diaphragm</vt:lpstr>
      <vt:lpstr>PowerPoint Presentation</vt:lpstr>
      <vt:lpstr>Coarse Adjustment Knob</vt:lpstr>
      <vt:lpstr>PowerPoint Presentation</vt:lpstr>
      <vt:lpstr>Fine Adjustment Knob</vt:lpstr>
      <vt:lpstr>PowerPoint Presentation</vt:lpstr>
      <vt:lpstr>Phase contrast</vt:lpstr>
      <vt:lpstr>Phase contrast</vt:lpstr>
      <vt:lpstr>Applications </vt:lpstr>
      <vt:lpstr>Fluorescence</vt:lpstr>
      <vt:lpstr>Applications</vt:lpstr>
      <vt:lpstr>Confocal Microscope</vt:lpstr>
      <vt:lpstr>Darkfield</vt:lpstr>
      <vt:lpstr>Applications</vt:lpstr>
    </vt:vector>
  </TitlesOfParts>
  <Company>BICR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general introduction to Microscopy</dc:title>
  <dc:creator>install</dc:creator>
  <cp:lastModifiedBy>Vishal Chand</cp:lastModifiedBy>
  <cp:revision>79</cp:revision>
  <dcterms:created xsi:type="dcterms:W3CDTF">2007-03-06T12:36:36Z</dcterms:created>
  <dcterms:modified xsi:type="dcterms:W3CDTF">2023-02-10T04:03:26Z</dcterms:modified>
</cp:coreProperties>
</file>