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6" r:id="rId5"/>
    <p:sldId id="257" r:id="rId6"/>
    <p:sldId id="258" r:id="rId7"/>
    <p:sldId id="259" r:id="rId8"/>
    <p:sldId id="260" r:id="rId9"/>
    <p:sldId id="261" r:id="rId10"/>
    <p:sldId id="272" r:id="rId11"/>
    <p:sldId id="262" r:id="rId12"/>
    <p:sldId id="263" r:id="rId13"/>
    <p:sldId id="265" r:id="rId14"/>
    <p:sldId id="266" r:id="rId15"/>
    <p:sldId id="275"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BF175-1923-46A0-B66C-8272CB0D5FDC}"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BF175-1923-46A0-B66C-8272CB0D5FDC}" type="datetimeFigureOut">
              <a:rPr lang="en-US" smtClean="0"/>
              <a:pPr/>
              <a:t>5/11/2023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BF175-1923-46A0-B66C-8272CB0D5FDC}"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BF175-1923-46A0-B66C-8272CB0D5FDC}" type="datetimeFigureOut">
              <a:rPr lang="en-US" smtClean="0"/>
              <a:pPr/>
              <a:t>5/11/2023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BF175-1923-46A0-B66C-8272CB0D5FDC}" type="datetimeFigureOut">
              <a:rPr lang="en-US" smtClean="0"/>
              <a:pPr/>
              <a:t>5/11/2023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BF175-1923-46A0-B66C-8272CB0D5FDC}" type="datetimeFigureOut">
              <a:rPr lang="en-US" smtClean="0"/>
              <a:pPr/>
              <a:t>5/11/2023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BF175-1923-46A0-B66C-8272CB0D5FDC}"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BF175-1923-46A0-B66C-8272CB0D5FDC}" type="datetimeFigureOut">
              <a:rPr lang="en-US" smtClean="0"/>
              <a:pPr/>
              <a:t>5/11/2023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201D1-4958-4E84-A2D0-AEBDCB45D5B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BF175-1923-46A0-B66C-8272CB0D5FDC}" type="datetimeFigureOut">
              <a:rPr lang="en-US" smtClean="0"/>
              <a:pPr/>
              <a:t>5/11/2023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201D1-4958-4E84-A2D0-AEBDCB45D5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lasmid" TargetMode="External"/><Relationship Id="rId2" Type="http://schemas.openxmlformats.org/officeDocument/2006/relationships/hyperlink" Target="https://en.wikipedia.org/wiki/Vector_(molecular_biology)" TargetMode="Externa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0" y="381000"/>
            <a:ext cx="3019737" cy="584775"/>
          </a:xfrm>
          <a:prstGeom prst="rect">
            <a:avLst/>
          </a:prstGeom>
          <a:noFill/>
        </p:spPr>
        <p:txBody>
          <a:bodyPr wrap="none" rtlCol="0">
            <a:spAutoFit/>
          </a:bodyPr>
          <a:lstStyle/>
          <a:p>
            <a:pPr algn="ctr"/>
            <a:r>
              <a:rPr lang="en-US" sz="3200" b="1" u="sng" dirty="0" smtClean="0"/>
              <a:t>Cloning in Yeasts</a:t>
            </a:r>
            <a:endParaRPr lang="en-US" sz="3200" b="1" u="sng" dirty="0"/>
          </a:p>
        </p:txBody>
      </p:sp>
      <p:sp>
        <p:nvSpPr>
          <p:cNvPr id="5" name="TextBox 4"/>
          <p:cNvSpPr txBox="1"/>
          <p:nvPr/>
        </p:nvSpPr>
        <p:spPr>
          <a:xfrm>
            <a:off x="762000" y="1371600"/>
            <a:ext cx="7523406" cy="1477328"/>
          </a:xfrm>
          <a:prstGeom prst="rect">
            <a:avLst/>
          </a:prstGeom>
          <a:noFill/>
        </p:spPr>
        <p:txBody>
          <a:bodyPr wrap="none" rtlCol="0">
            <a:spAutoFit/>
          </a:bodyPr>
          <a:lstStyle/>
          <a:p>
            <a:pPr marL="342900" indent="-342900">
              <a:buAutoNum type="arabicPeriod"/>
            </a:pPr>
            <a:r>
              <a:rPr lang="en-US" b="1" dirty="0" smtClean="0"/>
              <a:t>Preferred organisms for functional expression of eukaryotic genes.</a:t>
            </a:r>
          </a:p>
          <a:p>
            <a:pPr marL="342900" indent="-342900">
              <a:buAutoNum type="arabicPeriod"/>
            </a:pPr>
            <a:r>
              <a:rPr lang="en-US" b="1" dirty="0" smtClean="0"/>
              <a:t>Single celled, and easy to grow like bacteria</a:t>
            </a:r>
          </a:p>
          <a:p>
            <a:pPr marL="342900" indent="-342900">
              <a:buAutoNum type="arabicPeriod"/>
            </a:pPr>
            <a:r>
              <a:rPr lang="en-US" b="1" dirty="0" smtClean="0"/>
              <a:t>Yeast strains are genetically well characterized. Detailed genetic maps are</a:t>
            </a:r>
          </a:p>
          <a:p>
            <a:pPr marL="342900" indent="-342900"/>
            <a:r>
              <a:rPr lang="en-US" b="1" dirty="0" smtClean="0"/>
              <a:t>	available for </a:t>
            </a:r>
            <a:r>
              <a:rPr lang="en-US" b="1" i="1" dirty="0" smtClean="0"/>
              <a:t>Saccharomyces</a:t>
            </a:r>
            <a:r>
              <a:rPr lang="en-US" b="1" dirty="0" smtClean="0"/>
              <a:t> </a:t>
            </a:r>
            <a:r>
              <a:rPr lang="en-US" b="1" i="1" dirty="0" err="1" smtClean="0"/>
              <a:t>cerevisiae</a:t>
            </a:r>
            <a:r>
              <a:rPr lang="en-US" b="1" dirty="0" smtClean="0"/>
              <a:t> and </a:t>
            </a:r>
            <a:r>
              <a:rPr lang="en-US" b="1" i="1" dirty="0" err="1" smtClean="0"/>
              <a:t>Schizosaccharomyces</a:t>
            </a:r>
            <a:r>
              <a:rPr lang="en-US" b="1" i="1" dirty="0" smtClean="0"/>
              <a:t> </a:t>
            </a:r>
            <a:r>
              <a:rPr lang="en-US" b="1" i="1" dirty="0" err="1" smtClean="0"/>
              <a:t>pombe</a:t>
            </a:r>
            <a:endParaRPr lang="en-US" b="1" i="1" dirty="0" smtClean="0"/>
          </a:p>
          <a:p>
            <a:pPr marL="342900" indent="-342900"/>
            <a:r>
              <a:rPr lang="en-US" b="1" dirty="0" smtClean="0"/>
              <a:t>4.  	Powerful transformation techniques are available</a:t>
            </a:r>
            <a:endParaRPr lang="en-US" b="1" dirty="0"/>
          </a:p>
        </p:txBody>
      </p:sp>
      <p:sp>
        <p:nvSpPr>
          <p:cNvPr id="6" name="TextBox 5"/>
          <p:cNvSpPr txBox="1"/>
          <p:nvPr/>
        </p:nvSpPr>
        <p:spPr>
          <a:xfrm>
            <a:off x="609600" y="5477470"/>
            <a:ext cx="7988021" cy="923330"/>
          </a:xfrm>
          <a:prstGeom prst="rect">
            <a:avLst/>
          </a:prstGeom>
          <a:noFill/>
        </p:spPr>
        <p:txBody>
          <a:bodyPr wrap="none" rtlCol="0">
            <a:spAutoFit/>
          </a:bodyPr>
          <a:lstStyle/>
          <a:p>
            <a:r>
              <a:rPr lang="en-US" b="1" dirty="0" smtClean="0">
                <a:solidFill>
                  <a:srgbClr val="FF0000"/>
                </a:solidFill>
              </a:rPr>
              <a:t>Many yeast genes are expressed in </a:t>
            </a:r>
            <a:r>
              <a:rPr lang="en-US" b="1" i="1" dirty="0" smtClean="0">
                <a:solidFill>
                  <a:srgbClr val="FF0000"/>
                </a:solidFill>
              </a:rPr>
              <a:t>E. coli. </a:t>
            </a:r>
            <a:r>
              <a:rPr lang="en-US" b="1" dirty="0" smtClean="0">
                <a:solidFill>
                  <a:srgbClr val="FF0000"/>
                </a:solidFill>
              </a:rPr>
              <a:t>This allows the isolation of a number of</a:t>
            </a:r>
          </a:p>
          <a:p>
            <a:r>
              <a:rPr lang="en-US" b="1" dirty="0" smtClean="0">
                <a:solidFill>
                  <a:srgbClr val="FF0000"/>
                </a:solidFill>
              </a:rPr>
              <a:t>Yeast genes for metabolically important genes by their ability to complement </a:t>
            </a:r>
          </a:p>
          <a:p>
            <a:r>
              <a:rPr lang="en-US" b="1" dirty="0" smtClean="0">
                <a:solidFill>
                  <a:srgbClr val="FF0000"/>
                </a:solidFill>
              </a:rPr>
              <a:t>cognate genetic defects in </a:t>
            </a:r>
            <a:r>
              <a:rPr lang="en-US" b="1" i="1" dirty="0" smtClean="0">
                <a:solidFill>
                  <a:srgbClr val="FF0000"/>
                </a:solidFill>
              </a:rPr>
              <a:t>E. coli </a:t>
            </a:r>
            <a:r>
              <a:rPr lang="en-US" b="1" dirty="0" smtClean="0">
                <a:solidFill>
                  <a:srgbClr val="FF0000"/>
                </a:solidFill>
              </a:rPr>
              <a:t>mutants.</a:t>
            </a:r>
            <a:endParaRPr lang="en-US" b="1" dirty="0">
              <a:solidFill>
                <a:srgbClr val="FF0000"/>
              </a:solidFill>
            </a:endParaRPr>
          </a:p>
        </p:txBody>
      </p:sp>
      <p:sp>
        <p:nvSpPr>
          <p:cNvPr id="25602" name="AutoShape 2" descr="Mysteries of the fission yeast genome bubble to the surface | Broad  Institu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5604" name="AutoShape 4" descr="Use of temperature-sensitive mutant in S. pombe fission yeast for live-cell  imaging - Elveflow"/>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5606" name="Picture 6" descr="Difference Between Budding Yeast and Fission Yeast"/>
          <p:cNvPicPr>
            <a:picLocks noChangeAspect="1" noChangeArrowheads="1"/>
          </p:cNvPicPr>
          <p:nvPr/>
        </p:nvPicPr>
        <p:blipFill>
          <a:blip r:embed="rId2"/>
          <a:srcRect/>
          <a:stretch>
            <a:fillRect/>
          </a:stretch>
        </p:blipFill>
        <p:spPr bwMode="auto">
          <a:xfrm>
            <a:off x="1479997" y="3001587"/>
            <a:ext cx="2787203" cy="1799013"/>
          </a:xfrm>
          <a:prstGeom prst="rect">
            <a:avLst/>
          </a:prstGeom>
          <a:noFill/>
        </p:spPr>
      </p:pic>
      <p:pic>
        <p:nvPicPr>
          <p:cNvPr id="25608" name="Picture 8" descr="Key Difference - Budding Yeast vs Fission Yeast"/>
          <p:cNvPicPr>
            <a:picLocks noChangeAspect="1" noChangeArrowheads="1"/>
          </p:cNvPicPr>
          <p:nvPr/>
        </p:nvPicPr>
        <p:blipFill>
          <a:blip r:embed="rId3"/>
          <a:srcRect/>
          <a:stretch>
            <a:fillRect/>
          </a:stretch>
        </p:blipFill>
        <p:spPr bwMode="auto">
          <a:xfrm>
            <a:off x="5334000" y="2971800"/>
            <a:ext cx="2895600" cy="1828800"/>
          </a:xfrm>
          <a:prstGeom prst="rect">
            <a:avLst/>
          </a:prstGeom>
          <a:noFill/>
        </p:spPr>
      </p:pic>
      <p:sp>
        <p:nvSpPr>
          <p:cNvPr id="2" name="TextBox 1"/>
          <p:cNvSpPr txBox="1"/>
          <p:nvPr/>
        </p:nvSpPr>
        <p:spPr>
          <a:xfrm>
            <a:off x="1524000" y="4964668"/>
            <a:ext cx="6546857" cy="646331"/>
          </a:xfrm>
          <a:prstGeom prst="rect">
            <a:avLst/>
          </a:prstGeom>
          <a:noFill/>
        </p:spPr>
        <p:txBody>
          <a:bodyPr wrap="none" rtlCol="0">
            <a:spAutoFit/>
          </a:bodyPr>
          <a:lstStyle/>
          <a:p>
            <a:r>
              <a:rPr lang="en-US" dirty="0" smtClean="0"/>
              <a:t>Budding Yeast  (</a:t>
            </a:r>
            <a:r>
              <a:rPr lang="en-US" b="1" i="1" dirty="0" smtClean="0"/>
              <a:t>S. </a:t>
            </a:r>
            <a:r>
              <a:rPr lang="en-US" b="1" i="1" dirty="0" err="1" smtClean="0"/>
              <a:t>cerevisiae</a:t>
            </a:r>
            <a:r>
              <a:rPr lang="en-US" b="1" i="1" dirty="0" smtClean="0"/>
              <a:t>)</a:t>
            </a:r>
            <a:r>
              <a:rPr lang="en-US" dirty="0" smtClean="0"/>
              <a:t>                         Fission Yeast (</a:t>
            </a:r>
            <a:r>
              <a:rPr lang="en-US" b="1" i="1" dirty="0" smtClean="0"/>
              <a:t>S.  </a:t>
            </a:r>
            <a:r>
              <a:rPr lang="en-US" b="1" i="1" dirty="0" err="1" smtClean="0"/>
              <a:t>Pombe</a:t>
            </a:r>
            <a:r>
              <a:rPr lang="en-US" b="1" i="1" dirty="0" smtClean="0"/>
              <a:t>)</a:t>
            </a:r>
            <a:endParaRPr lang="en-US" b="1" i="1" dirty="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457200"/>
            <a:ext cx="8458200" cy="3046988"/>
          </a:xfrm>
          <a:prstGeom prst="rect">
            <a:avLst/>
          </a:prstGeom>
        </p:spPr>
        <p:txBody>
          <a:bodyPr wrap="square">
            <a:spAutoFit/>
          </a:bodyPr>
          <a:lstStyle/>
          <a:p>
            <a:r>
              <a:rPr lang="en-US" sz="2400" i="1" dirty="0" smtClean="0"/>
              <a:t>iv) Yeast </a:t>
            </a:r>
            <a:r>
              <a:rPr lang="en-US" sz="2400" i="1" dirty="0" err="1" smtClean="0"/>
              <a:t>centromeric</a:t>
            </a:r>
            <a:r>
              <a:rPr lang="en-US" sz="2400" i="1" dirty="0" smtClean="0"/>
              <a:t> plasmids (</a:t>
            </a:r>
            <a:r>
              <a:rPr lang="en-US" sz="2400" i="1" dirty="0" err="1" smtClean="0"/>
              <a:t>YCps</a:t>
            </a:r>
            <a:r>
              <a:rPr lang="en-US" sz="2400" i="1" dirty="0" smtClean="0"/>
              <a:t>) </a:t>
            </a:r>
          </a:p>
          <a:p>
            <a:r>
              <a:rPr lang="en-US" sz="2400" dirty="0" smtClean="0"/>
              <a:t>These are shuttle vectors that behave as small chromosomes and replicate only once during each cell </a:t>
            </a:r>
            <a:r>
              <a:rPr lang="en-US" sz="2400" dirty="0" err="1" smtClean="0"/>
              <a:t>divison</a:t>
            </a:r>
            <a:r>
              <a:rPr lang="en-US" sz="2400" dirty="0" smtClean="0"/>
              <a:t>. They contain </a:t>
            </a:r>
            <a:r>
              <a:rPr lang="en-US" sz="2400" dirty="0" err="1" smtClean="0"/>
              <a:t>i</a:t>
            </a:r>
            <a:r>
              <a:rPr lang="en-US" sz="2400" dirty="0" smtClean="0"/>
              <a:t>) origin of replication called ARS sequence , ii) CEN sequence (for proper segregation of chromosomes) and iii) a selectable marker such as </a:t>
            </a:r>
            <a:r>
              <a:rPr lang="en-US" sz="2400" i="1" dirty="0" smtClean="0"/>
              <a:t>leu2 from yeast and sequences from bacterial plasmid having </a:t>
            </a:r>
            <a:r>
              <a:rPr lang="en-US" sz="2400" i="1" dirty="0" err="1" smtClean="0"/>
              <a:t>ori</a:t>
            </a:r>
            <a:r>
              <a:rPr lang="en-US" sz="2400" i="1" dirty="0" smtClean="0"/>
              <a:t> region and selectable marker (Ap</a:t>
            </a:r>
            <a:r>
              <a:rPr lang="en-US" sz="2400" i="1" baseline="30000" dirty="0" smtClean="0"/>
              <a:t>r</a:t>
            </a:r>
            <a:r>
              <a:rPr lang="en-US" sz="2400" i="1" dirty="0" smtClean="0"/>
              <a:t>). They are stably maintained at one copy per cell. </a:t>
            </a:r>
            <a:endParaRPr lang="en-US" sz="2400" dirty="0"/>
          </a:p>
        </p:txBody>
      </p:sp>
      <p:pic>
        <p:nvPicPr>
          <p:cNvPr id="29698" name="Picture 2" descr="PDF] Trans-kingdom plasmid transfer from bacteria to yeast | Semantic  Scholar"/>
          <p:cNvPicPr>
            <a:picLocks noChangeAspect="1" noChangeArrowheads="1"/>
          </p:cNvPicPr>
          <p:nvPr/>
        </p:nvPicPr>
        <p:blipFill>
          <a:blip r:embed="rId2"/>
          <a:srcRect r="12974"/>
          <a:stretch>
            <a:fillRect/>
          </a:stretch>
        </p:blipFill>
        <p:spPr bwMode="auto">
          <a:xfrm>
            <a:off x="4876800" y="3124200"/>
            <a:ext cx="3536928" cy="355758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543800" cy="5632311"/>
          </a:xfrm>
          <a:prstGeom prst="rect">
            <a:avLst/>
          </a:prstGeom>
        </p:spPr>
        <p:txBody>
          <a:bodyPr wrap="square">
            <a:spAutoFit/>
          </a:bodyPr>
          <a:lstStyle/>
          <a:p>
            <a:r>
              <a:rPr lang="en-US" sz="2400" i="1" dirty="0" smtClean="0"/>
              <a:t>v) Yeast Artificial Chromosomes (YACs) </a:t>
            </a:r>
          </a:p>
          <a:p>
            <a:r>
              <a:rPr lang="en-US" sz="2400" dirty="0" smtClean="0"/>
              <a:t>YACs are artificial chromosomes that replicate in yeast cells. Main features of these vectors are: </a:t>
            </a:r>
          </a:p>
          <a:p>
            <a:r>
              <a:rPr lang="en-US" sz="2400" dirty="0" smtClean="0"/>
              <a:t>1. Autonomously replicating sequence (ARS) necessary for the replication in yeast cells. </a:t>
            </a:r>
          </a:p>
          <a:p>
            <a:r>
              <a:rPr lang="en-US" sz="2400" dirty="0" smtClean="0"/>
              <a:t>2. Telomeres (TEL), which are ends of chromosomes involved in the replication and stability of chromosomes. </a:t>
            </a:r>
          </a:p>
          <a:p>
            <a:r>
              <a:rPr lang="en-US" sz="2400" dirty="0" smtClean="0"/>
              <a:t>3. A yeast </a:t>
            </a:r>
            <a:r>
              <a:rPr lang="en-US" sz="2400" dirty="0" err="1" smtClean="0"/>
              <a:t>centromere</a:t>
            </a:r>
            <a:r>
              <a:rPr lang="en-US" sz="2400" dirty="0" smtClean="0"/>
              <a:t> (CEN), required for proper segregation of chromosomes </a:t>
            </a:r>
          </a:p>
          <a:p>
            <a:r>
              <a:rPr lang="en-US" sz="2400" dirty="0" smtClean="0"/>
              <a:t>4. Selectable markers that allow the easy isolation of yeast cells that have taken up the artificial chromosome. </a:t>
            </a:r>
          </a:p>
          <a:p>
            <a:r>
              <a:rPr lang="en-US" sz="2400" dirty="0" smtClean="0"/>
              <a:t>5. Unique RE sites. </a:t>
            </a:r>
          </a:p>
          <a:p>
            <a:endParaRPr lang="en-US" sz="2400" dirty="0" smtClean="0"/>
          </a:p>
          <a:p>
            <a:r>
              <a:rPr lang="en-US" sz="2400" dirty="0" smtClean="0"/>
              <a:t>YACs are capable of carrying a large DNA fragment (up to 3000 kb), but their transformation efficiency is very low.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133475" y="700088"/>
            <a:ext cx="6877050" cy="545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srcRect/>
          <a:stretch>
            <a:fillRect/>
          </a:stretch>
        </p:blipFill>
        <p:spPr bwMode="auto">
          <a:xfrm>
            <a:off x="1295400" y="381000"/>
            <a:ext cx="7010400" cy="5943600"/>
          </a:xfrm>
          <a:prstGeom prst="rect">
            <a:avLst/>
          </a:prstGeom>
          <a:noFill/>
          <a:ln w="9525">
            <a:noFill/>
            <a:miter lim="800000"/>
            <a:headEnd/>
            <a:tailEnd/>
          </a:ln>
          <a:effectLst/>
        </p:spPr>
      </p:pic>
      <p:sp>
        <p:nvSpPr>
          <p:cNvPr id="3" name="TextBox 2"/>
          <p:cNvSpPr txBox="1"/>
          <p:nvPr/>
        </p:nvSpPr>
        <p:spPr>
          <a:xfrm>
            <a:off x="7696200" y="914400"/>
            <a:ext cx="10668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153400" cy="4832092"/>
          </a:xfrm>
          <a:prstGeom prst="rect">
            <a:avLst/>
          </a:prstGeom>
        </p:spPr>
        <p:txBody>
          <a:bodyPr wrap="square">
            <a:spAutoFit/>
          </a:bodyPr>
          <a:lstStyle/>
          <a:p>
            <a:r>
              <a:rPr lang="en-US" b="1" dirty="0" smtClean="0"/>
              <a:t>Working with a YAC</a:t>
            </a:r>
          </a:p>
          <a:p>
            <a:r>
              <a:rPr lang="en-US" sz="2000" dirty="0" smtClean="0"/>
              <a:t>(</a:t>
            </a:r>
            <a:r>
              <a:rPr lang="en-US" b="1" dirty="0" smtClean="0"/>
              <a:t>A) The cloning vector pYAC3. (B) To clone with pYAC3, the circular vector is digested with </a:t>
            </a:r>
            <a:r>
              <a:rPr lang="en-US" b="1" i="1" dirty="0" err="1" smtClean="0"/>
              <a:t>Bam</a:t>
            </a:r>
            <a:r>
              <a:rPr lang="en-US" b="1" dirty="0" err="1" smtClean="0"/>
              <a:t>HI</a:t>
            </a:r>
            <a:r>
              <a:rPr lang="en-US" b="1" dirty="0" smtClean="0"/>
              <a:t> and </a:t>
            </a:r>
            <a:r>
              <a:rPr lang="en-US" b="1" i="1" dirty="0" err="1" smtClean="0"/>
              <a:t>Sna</a:t>
            </a:r>
            <a:r>
              <a:rPr lang="en-US" b="1" dirty="0" err="1" smtClean="0"/>
              <a:t>BI</a:t>
            </a:r>
            <a:r>
              <a:rPr lang="en-US" b="1" dirty="0" smtClean="0"/>
              <a:t>. </a:t>
            </a:r>
            <a:r>
              <a:rPr lang="en-US" b="1" i="1" dirty="0" err="1" smtClean="0"/>
              <a:t>Bam</a:t>
            </a:r>
            <a:r>
              <a:rPr lang="en-US" b="1" dirty="0" err="1" smtClean="0"/>
              <a:t>HI</a:t>
            </a:r>
            <a:r>
              <a:rPr lang="en-US" b="1" dirty="0" smtClean="0"/>
              <a:t> restriction removes the stuffer fragment held between the two telomeres in the circular molecule. </a:t>
            </a:r>
            <a:r>
              <a:rPr lang="en-US" b="1" i="1" dirty="0" err="1" smtClean="0"/>
              <a:t>Sna</a:t>
            </a:r>
            <a:r>
              <a:rPr lang="en-US" b="1" dirty="0" err="1" smtClean="0"/>
              <a:t>BI</a:t>
            </a:r>
            <a:r>
              <a:rPr lang="en-US" b="1" dirty="0" smtClean="0"/>
              <a:t> cuts within the </a:t>
            </a:r>
            <a:r>
              <a:rPr lang="en-US" b="1" i="1" dirty="0" smtClean="0"/>
              <a:t>SUP4</a:t>
            </a:r>
            <a:r>
              <a:rPr lang="en-US" b="1" dirty="0" smtClean="0"/>
              <a:t> gene and provides the site into which new DNA will be inserted. Ligation of the two vector arms with new DNA produces the structure shown at the bottom. This structure carries functional copies of the </a:t>
            </a:r>
            <a:r>
              <a:rPr lang="en-US" b="1" i="1" dirty="0" smtClean="0"/>
              <a:t>TRP1</a:t>
            </a:r>
            <a:r>
              <a:rPr lang="en-US" b="1" dirty="0" smtClean="0"/>
              <a:t> and </a:t>
            </a:r>
            <a:r>
              <a:rPr lang="en-US" b="1" i="1" dirty="0" smtClean="0"/>
              <a:t>URA3</a:t>
            </a:r>
            <a:r>
              <a:rPr lang="en-US" b="1" dirty="0" smtClean="0"/>
              <a:t> selectable markers. The host strain has inactivated copies of these genes, which means that it requires tryptophan and </a:t>
            </a:r>
            <a:r>
              <a:rPr lang="en-US" b="1" dirty="0" err="1" smtClean="0"/>
              <a:t>uracil</a:t>
            </a:r>
            <a:r>
              <a:rPr lang="en-US" b="1" dirty="0" smtClean="0"/>
              <a:t> as nutrients. After transformation, cells are plated onto a minimal medium, lacking tryptophan and </a:t>
            </a:r>
            <a:r>
              <a:rPr lang="en-US" b="1" dirty="0" err="1" smtClean="0"/>
              <a:t>uracil</a:t>
            </a:r>
            <a:r>
              <a:rPr lang="en-US" b="1" dirty="0" smtClean="0"/>
              <a:t>. Only cells that contain the vector, and so can synthesize tryptophan and </a:t>
            </a:r>
            <a:r>
              <a:rPr lang="en-US" b="1" dirty="0" err="1" smtClean="0"/>
              <a:t>uracil</a:t>
            </a:r>
            <a:r>
              <a:rPr lang="en-US" b="1" dirty="0" smtClean="0"/>
              <a:t>, are able to survive on this medium and produce colonies. Note that if a vector comprises two right arms, or two left arms, then it will not give rise to colonies because the transformed cells will still require one of the nutrients. The presence of insert DNA in the cloned vector molecules is checked by testing for inactivation of </a:t>
            </a:r>
            <a:r>
              <a:rPr lang="en-US" b="1" i="1" dirty="0" smtClean="0"/>
              <a:t>SUP4.</a:t>
            </a:r>
            <a:r>
              <a:rPr lang="en-US" b="1" dirty="0" smtClean="0"/>
              <a:t> This is done by a color test: on the appropriate medium, colonies containing recombinant vectors (i.e. with an insert) are RED; non-recombinants (vector but no insert) are WHITE.</a:t>
            </a:r>
            <a:endParaRPr lang="en-US" b="1" dirty="0"/>
          </a:p>
        </p:txBody>
      </p:sp>
      <p:sp>
        <p:nvSpPr>
          <p:cNvPr id="3" name="Rectangle 2"/>
          <p:cNvSpPr/>
          <p:nvPr/>
        </p:nvSpPr>
        <p:spPr>
          <a:xfrm>
            <a:off x="76200" y="5200471"/>
            <a:ext cx="6858000" cy="1200329"/>
          </a:xfrm>
          <a:prstGeom prst="rect">
            <a:avLst/>
          </a:prstGeom>
        </p:spPr>
        <p:txBody>
          <a:bodyPr wrap="square">
            <a:spAutoFit/>
          </a:bodyPr>
          <a:lstStyle/>
          <a:p>
            <a:r>
              <a:rPr lang="en-US" b="1" dirty="0" err="1" smtClean="0">
                <a:solidFill>
                  <a:srgbClr val="FF0000"/>
                </a:solidFill>
              </a:rPr>
              <a:t>Transformant</a:t>
            </a:r>
            <a:r>
              <a:rPr lang="en-US" b="1" dirty="0" smtClean="0">
                <a:solidFill>
                  <a:srgbClr val="FF0000"/>
                </a:solidFill>
              </a:rPr>
              <a:t> colonies containing the exogenous DNA insert within the SUP4 gene are detected by their red </a:t>
            </a:r>
            <a:r>
              <a:rPr lang="en-US" b="1" dirty="0" err="1" smtClean="0">
                <a:solidFill>
                  <a:srgbClr val="FF0000"/>
                </a:solidFill>
              </a:rPr>
              <a:t>colour</a:t>
            </a:r>
            <a:r>
              <a:rPr lang="en-US" b="1" dirty="0" smtClean="0">
                <a:solidFill>
                  <a:srgbClr val="FF0000"/>
                </a:solidFill>
              </a:rPr>
              <a:t>, due to the inactivation of the suppressor activity and the consequent accumulation of a red metabolic precursor.</a:t>
            </a:r>
            <a:endParaRPr lang="en-US" b="1" dirty="0">
              <a:solidFill>
                <a:srgbClr val="FF0000"/>
              </a:solidFill>
            </a:endParaRPr>
          </a:p>
        </p:txBody>
      </p:sp>
      <p:pic>
        <p:nvPicPr>
          <p:cNvPr id="4" name="Picture 2" descr="Relevance of individual tRNA modifications for ochre suppression by SUP4. (a) Schematic representation of SUP4 tRNA. Modifications are indicated according to 36 together with proteins essential for their formation. (b) Red pigmentation of yeast strains of the indicated genetic background as an indicator for ade2-1 suppression. Strains were streaked on YPD, grown for 4 days, followed by incubation at 4 ?C for an additional 4 days prior to documentation. (c) Plate assays of ade2-1 and can1-100 suppression by SUP4. Strains of the indicated genetic backgrounds were spotted on YPD, ?Ade or ?Arg/+Can media and photographed after 40 h of incubation at 30 ?C (YPD and ?Arg/+Can) or at the indicated time points (?Ade)."/>
          <p:cNvPicPr>
            <a:picLocks noChangeAspect="1" noChangeArrowheads="1"/>
          </p:cNvPicPr>
          <p:nvPr/>
        </p:nvPicPr>
        <p:blipFill rotWithShape="1">
          <a:blip r:embed="rId2">
            <a:extLst>
              <a:ext uri="{28A0092B-C50C-407E-A947-70E740481C1C}">
                <a14:useLocalDpi xmlns:a14="http://schemas.microsoft.com/office/drawing/2010/main" val="0"/>
              </a:ext>
            </a:extLst>
          </a:blip>
          <a:srcRect l="64048" t="3078" r="13747" b="85327"/>
          <a:stretch/>
        </p:blipFill>
        <p:spPr bwMode="auto">
          <a:xfrm>
            <a:off x="6925159" y="5181600"/>
            <a:ext cx="1797804" cy="914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Yeast artificial chromosome - Wikipedia"/>
          <p:cNvPicPr>
            <a:picLocks noChangeAspect="1" noChangeArrowheads="1"/>
          </p:cNvPicPr>
          <p:nvPr/>
        </p:nvPicPr>
        <p:blipFill>
          <a:blip r:embed="rId2"/>
          <a:srcRect/>
          <a:stretch>
            <a:fillRect/>
          </a:stretch>
        </p:blipFill>
        <p:spPr bwMode="auto">
          <a:xfrm>
            <a:off x="1676400" y="533400"/>
            <a:ext cx="5943600" cy="586859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600" y="838200"/>
          <a:ext cx="8229600" cy="5486402"/>
        </p:xfrm>
        <a:graphic>
          <a:graphicData uri="http://schemas.openxmlformats.org/drawingml/2006/table">
            <a:tbl>
              <a:tblPr/>
              <a:tblGrid>
                <a:gridCol w="2743200"/>
                <a:gridCol w="2743200"/>
                <a:gridCol w="2743200"/>
              </a:tblGrid>
              <a:tr h="5286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Vector system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Host cell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rgbClr val="FF0000"/>
                          </a:solidFill>
                          <a:effectLst/>
                          <a:latin typeface="Tahoma" pitchFamily="34" charset="0"/>
                        </a:rPr>
                        <a:t>Insert capacity (kb)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Plasmid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0.1-10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Bacteriophage</a:t>
                      </a:r>
                      <a:r>
                        <a:rPr kumimoji="0" lang="en-US"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smtClean="0">
                          <a:ln>
                            <a:noFill/>
                          </a:ln>
                          <a:solidFill>
                            <a:schemeClr val="tx1"/>
                          </a:solidFill>
                          <a:effectLst/>
                          <a:latin typeface="Symbol" pitchFamily="18" charset="2"/>
                        </a:rPr>
                        <a:t>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err="1" smtClean="0">
                          <a:ln>
                            <a:noFill/>
                          </a:ln>
                          <a:solidFill>
                            <a:schemeClr val="tx1"/>
                          </a:solidFill>
                          <a:effectLst/>
                          <a:latin typeface="Tahoma" pitchFamily="34" charset="0"/>
                        </a:rPr>
                        <a:t>Cosmid</a:t>
                      </a: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35-45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Bacteriophage P1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80-100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BAC (bacterial artificial chromosome)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50-300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P1 </a:t>
                      </a:r>
                      <a:r>
                        <a:rPr kumimoji="0" lang="en-US" sz="2000" b="0" i="0" u="none" strike="noStrike" cap="none" normalizeH="0" baseline="0" dirty="0" err="1" smtClean="0">
                          <a:ln>
                            <a:noFill/>
                          </a:ln>
                          <a:solidFill>
                            <a:schemeClr val="tx1"/>
                          </a:solidFill>
                          <a:effectLst/>
                          <a:latin typeface="Tahoma" pitchFamily="34" charset="0"/>
                        </a:rPr>
                        <a:t>bacteriophage</a:t>
                      </a:r>
                      <a:r>
                        <a:rPr kumimoji="0" lang="en-US" sz="2000" b="0" i="0" u="none" strike="noStrike" cap="none" normalizeH="0" baseline="0" dirty="0" smtClean="0">
                          <a:ln>
                            <a:noFill/>
                          </a:ln>
                          <a:solidFill>
                            <a:schemeClr val="tx1"/>
                          </a:solidFill>
                          <a:effectLst/>
                          <a:latin typeface="Tahoma" pitchFamily="34" charset="0"/>
                        </a:rPr>
                        <a:t>-derived AC (PAC)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1" u="none" strike="noStrike" cap="none" normalizeH="0" baseline="0" dirty="0" smtClean="0">
                          <a:ln>
                            <a:noFill/>
                          </a:ln>
                          <a:solidFill>
                            <a:schemeClr val="tx1"/>
                          </a:solidFill>
                          <a:effectLst/>
                          <a:latin typeface="Tahoma" pitchFamily="34" charset="0"/>
                        </a:rPr>
                        <a:t>E. coli</a:t>
                      </a: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0" i="0" u="none" strike="noStrike" cap="none" normalizeH="0" baseline="0" dirty="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100-300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YAC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Yeast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200-500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7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Human AC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smtClean="0">
                          <a:ln>
                            <a:noFill/>
                          </a:ln>
                          <a:solidFill>
                            <a:schemeClr val="tx1"/>
                          </a:solidFill>
                          <a:effectLst/>
                          <a:latin typeface="Tahoma" pitchFamily="34" charset="0"/>
                        </a:rPr>
                        <a:t>Cultured human cells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&gt;2,000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TextBox 2"/>
          <p:cNvSpPr txBox="1"/>
          <p:nvPr/>
        </p:nvSpPr>
        <p:spPr>
          <a:xfrm>
            <a:off x="1676400" y="228600"/>
            <a:ext cx="5943600" cy="461665"/>
          </a:xfrm>
          <a:prstGeom prst="rect">
            <a:avLst/>
          </a:prstGeom>
          <a:noFill/>
        </p:spPr>
        <p:txBody>
          <a:bodyPr wrap="square" rtlCol="0">
            <a:spAutoFit/>
          </a:bodyPr>
          <a:lstStyle/>
          <a:p>
            <a:pPr algn="ctr"/>
            <a:r>
              <a:rPr lang="en-US" sz="2400" u="sng" dirty="0" smtClean="0"/>
              <a:t>Cloning vectors and their insert capacities</a:t>
            </a:r>
            <a:endParaRPr lang="en-US" sz="2400"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3240567" cy="461665"/>
          </a:xfrm>
          <a:prstGeom prst="rect">
            <a:avLst/>
          </a:prstGeom>
          <a:noFill/>
        </p:spPr>
        <p:txBody>
          <a:bodyPr wrap="none" rtlCol="0">
            <a:spAutoFit/>
          </a:bodyPr>
          <a:lstStyle/>
          <a:p>
            <a:r>
              <a:rPr lang="en-US" sz="2400" b="1" u="sng" dirty="0" smtClean="0">
                <a:solidFill>
                  <a:srgbClr val="FF0000"/>
                </a:solidFill>
              </a:rPr>
              <a:t>Yeast Selectable Marker</a:t>
            </a:r>
            <a:endParaRPr lang="en-US" sz="2400" b="1" u="sng" dirty="0">
              <a:solidFill>
                <a:srgbClr val="FF0000"/>
              </a:solidFill>
            </a:endParaRPr>
          </a:p>
        </p:txBody>
      </p:sp>
      <p:sp>
        <p:nvSpPr>
          <p:cNvPr id="3" name="TextBox 2"/>
          <p:cNvSpPr txBox="1"/>
          <p:nvPr/>
        </p:nvSpPr>
        <p:spPr>
          <a:xfrm>
            <a:off x="685800" y="1371600"/>
            <a:ext cx="8256363" cy="1754326"/>
          </a:xfrm>
          <a:prstGeom prst="rect">
            <a:avLst/>
          </a:prstGeom>
          <a:noFill/>
        </p:spPr>
        <p:txBody>
          <a:bodyPr wrap="none" rtlCol="0">
            <a:spAutoFit/>
          </a:bodyPr>
          <a:lstStyle/>
          <a:p>
            <a:r>
              <a:rPr lang="en-US" dirty="0" smtClean="0"/>
              <a:t>The most commonly used yeast selectable markers are genes which complement</a:t>
            </a:r>
          </a:p>
          <a:p>
            <a:r>
              <a:rPr lang="en-US" dirty="0" smtClean="0"/>
              <a:t>a specific </a:t>
            </a:r>
            <a:r>
              <a:rPr lang="en-US" dirty="0" err="1" smtClean="0"/>
              <a:t>auxotrophy</a:t>
            </a:r>
            <a:r>
              <a:rPr lang="en-US" dirty="0" smtClean="0"/>
              <a:t>  (</a:t>
            </a:r>
            <a:r>
              <a:rPr lang="en-US" dirty="0" err="1" smtClean="0"/>
              <a:t>Leu</a:t>
            </a:r>
            <a:r>
              <a:rPr lang="en-US" dirty="0" smtClean="0"/>
              <a:t>-, His-, </a:t>
            </a:r>
            <a:r>
              <a:rPr lang="en-US" dirty="0" err="1" smtClean="0"/>
              <a:t>Trp</a:t>
            </a:r>
            <a:r>
              <a:rPr lang="en-US" dirty="0" smtClean="0"/>
              <a:t>-, etc.).</a:t>
            </a:r>
          </a:p>
          <a:p>
            <a:endParaRPr lang="en-US" dirty="0"/>
          </a:p>
          <a:p>
            <a:r>
              <a:rPr lang="en-US" b="1" dirty="0" smtClean="0">
                <a:solidFill>
                  <a:srgbClr val="0070C0"/>
                </a:solidFill>
              </a:rPr>
              <a:t>The most commonly used </a:t>
            </a:r>
            <a:r>
              <a:rPr lang="en-US" b="1" dirty="0" err="1" smtClean="0">
                <a:solidFill>
                  <a:srgbClr val="0070C0"/>
                </a:solidFill>
              </a:rPr>
              <a:t>auxotrophic</a:t>
            </a:r>
            <a:r>
              <a:rPr lang="en-US" b="1" dirty="0" smtClean="0">
                <a:solidFill>
                  <a:srgbClr val="0070C0"/>
                </a:solidFill>
              </a:rPr>
              <a:t> selection markers for the selection of</a:t>
            </a:r>
          </a:p>
          <a:p>
            <a:r>
              <a:rPr lang="en-US" b="1" dirty="0" err="1" smtClean="0">
                <a:solidFill>
                  <a:srgbClr val="0070C0"/>
                </a:solidFill>
              </a:rPr>
              <a:t>Transformants</a:t>
            </a:r>
            <a:r>
              <a:rPr lang="en-US" b="1" dirty="0" smtClean="0">
                <a:solidFill>
                  <a:srgbClr val="0070C0"/>
                </a:solidFill>
              </a:rPr>
              <a:t> are LEU2, TRP1, URA3 and HIS3 used in corresponding mutant strains,</a:t>
            </a:r>
          </a:p>
          <a:p>
            <a:r>
              <a:rPr lang="en-US" b="1" dirty="0" smtClean="0">
                <a:solidFill>
                  <a:srgbClr val="0070C0"/>
                </a:solidFill>
              </a:rPr>
              <a:t>Which are </a:t>
            </a:r>
            <a:r>
              <a:rPr lang="en-US" b="1" dirty="0" err="1" smtClean="0">
                <a:solidFill>
                  <a:srgbClr val="0070C0"/>
                </a:solidFill>
              </a:rPr>
              <a:t>auxotrophic</a:t>
            </a:r>
            <a:r>
              <a:rPr lang="en-US" b="1" dirty="0" smtClean="0">
                <a:solidFill>
                  <a:srgbClr val="0070C0"/>
                </a:solidFill>
              </a:rPr>
              <a:t> for </a:t>
            </a:r>
            <a:r>
              <a:rPr lang="en-US" b="1" dirty="0" err="1" smtClean="0">
                <a:solidFill>
                  <a:srgbClr val="0070C0"/>
                </a:solidFill>
              </a:rPr>
              <a:t>leucine</a:t>
            </a:r>
            <a:r>
              <a:rPr lang="en-US" b="1" dirty="0" smtClean="0">
                <a:solidFill>
                  <a:srgbClr val="0070C0"/>
                </a:solidFill>
              </a:rPr>
              <a:t>, tryptophan, </a:t>
            </a:r>
            <a:r>
              <a:rPr lang="en-US" b="1" dirty="0" err="1" smtClean="0">
                <a:solidFill>
                  <a:srgbClr val="0070C0"/>
                </a:solidFill>
              </a:rPr>
              <a:t>uracil</a:t>
            </a:r>
            <a:r>
              <a:rPr lang="en-US" b="1" dirty="0" smtClean="0">
                <a:solidFill>
                  <a:srgbClr val="0070C0"/>
                </a:solidFill>
              </a:rPr>
              <a:t> and </a:t>
            </a:r>
            <a:r>
              <a:rPr lang="en-US" b="1" dirty="0" err="1" smtClean="0">
                <a:solidFill>
                  <a:srgbClr val="0070C0"/>
                </a:solidFill>
              </a:rPr>
              <a:t>histidine</a:t>
            </a:r>
            <a:r>
              <a:rPr lang="en-US" b="1" dirty="0" smtClean="0">
                <a:solidFill>
                  <a:srgbClr val="0070C0"/>
                </a:solidFill>
              </a:rPr>
              <a:t>, respectively.</a:t>
            </a:r>
            <a:endParaRPr lang="en-US" b="1" dirty="0">
              <a:solidFill>
                <a:srgbClr val="0070C0"/>
              </a:solidFill>
            </a:endParaRPr>
          </a:p>
        </p:txBody>
      </p:sp>
      <p:sp>
        <p:nvSpPr>
          <p:cNvPr id="4" name="TextBox 3"/>
          <p:cNvSpPr txBox="1"/>
          <p:nvPr/>
        </p:nvSpPr>
        <p:spPr>
          <a:xfrm>
            <a:off x="685800" y="3733800"/>
            <a:ext cx="3518143" cy="461665"/>
          </a:xfrm>
          <a:prstGeom prst="rect">
            <a:avLst/>
          </a:prstGeom>
          <a:noFill/>
        </p:spPr>
        <p:txBody>
          <a:bodyPr wrap="none" rtlCol="0">
            <a:spAutoFit/>
          </a:bodyPr>
          <a:lstStyle/>
          <a:p>
            <a:r>
              <a:rPr lang="en-US" sz="2400" b="1" dirty="0" smtClean="0">
                <a:solidFill>
                  <a:srgbClr val="7030A0"/>
                </a:solidFill>
              </a:rPr>
              <a:t>Complementation Cloning</a:t>
            </a:r>
            <a:endParaRPr lang="en-US" sz="2400" b="1" dirty="0">
              <a:solidFill>
                <a:srgbClr val="7030A0"/>
              </a:solidFill>
            </a:endParaRPr>
          </a:p>
        </p:txBody>
      </p:sp>
      <p:sp>
        <p:nvSpPr>
          <p:cNvPr id="5" name="TextBox 4"/>
          <p:cNvSpPr txBox="1"/>
          <p:nvPr/>
        </p:nvSpPr>
        <p:spPr>
          <a:xfrm>
            <a:off x="990600" y="4495800"/>
            <a:ext cx="6228693" cy="1754326"/>
          </a:xfrm>
          <a:prstGeom prst="rect">
            <a:avLst/>
          </a:prstGeom>
          <a:noFill/>
        </p:spPr>
        <p:txBody>
          <a:bodyPr wrap="none" rtlCol="0">
            <a:spAutoFit/>
          </a:bodyPr>
          <a:lstStyle/>
          <a:p>
            <a:r>
              <a:rPr lang="en-US" dirty="0" err="1" smtClean="0"/>
              <a:t>Yesat</a:t>
            </a:r>
            <a:r>
              <a:rPr lang="en-US" dirty="0" smtClean="0"/>
              <a:t> gene HIS3…………………complement………………</a:t>
            </a:r>
            <a:r>
              <a:rPr lang="en-US" i="1" dirty="0" err="1" smtClean="0"/>
              <a:t>hisB</a:t>
            </a:r>
            <a:r>
              <a:rPr lang="en-US" dirty="0" smtClean="0"/>
              <a:t> (</a:t>
            </a:r>
            <a:r>
              <a:rPr lang="en-US" i="1" dirty="0" smtClean="0"/>
              <a:t>E. coli</a:t>
            </a:r>
            <a:r>
              <a:rPr lang="en-US" dirty="0" smtClean="0"/>
              <a:t>)</a:t>
            </a:r>
          </a:p>
          <a:p>
            <a:r>
              <a:rPr lang="en-US" dirty="0" err="1" smtClean="0"/>
              <a:t>Yesat</a:t>
            </a:r>
            <a:r>
              <a:rPr lang="en-US" dirty="0" smtClean="0"/>
              <a:t> gene TRP5…………………complement………………</a:t>
            </a:r>
            <a:r>
              <a:rPr lang="en-US" i="1" dirty="0" err="1" smtClean="0"/>
              <a:t>trpAB</a:t>
            </a:r>
            <a:r>
              <a:rPr lang="en-US" dirty="0" smtClean="0"/>
              <a:t> (</a:t>
            </a:r>
            <a:r>
              <a:rPr lang="en-US" i="1" dirty="0" smtClean="0"/>
              <a:t>E. coli</a:t>
            </a:r>
            <a:r>
              <a:rPr lang="en-US" dirty="0" smtClean="0"/>
              <a:t>)</a:t>
            </a:r>
          </a:p>
          <a:p>
            <a:r>
              <a:rPr lang="en-US" dirty="0" err="1" smtClean="0"/>
              <a:t>Yesat</a:t>
            </a:r>
            <a:r>
              <a:rPr lang="en-US" dirty="0" smtClean="0"/>
              <a:t> gene LEU2…………………complement………………</a:t>
            </a:r>
            <a:r>
              <a:rPr lang="en-US" i="1" dirty="0" err="1" smtClean="0"/>
              <a:t>leuB</a:t>
            </a:r>
            <a:r>
              <a:rPr lang="en-US" dirty="0" smtClean="0"/>
              <a:t> (</a:t>
            </a:r>
            <a:r>
              <a:rPr lang="en-US" i="1" dirty="0" smtClean="0"/>
              <a:t>E. coli</a:t>
            </a:r>
            <a:r>
              <a:rPr lang="en-US" dirty="0" smtClean="0"/>
              <a:t>)</a:t>
            </a:r>
          </a:p>
          <a:p>
            <a:r>
              <a:rPr lang="en-US" dirty="0" err="1" smtClean="0"/>
              <a:t>Yesat</a:t>
            </a:r>
            <a:r>
              <a:rPr lang="en-US" dirty="0" smtClean="0"/>
              <a:t> gene URA3…………………complement………………</a:t>
            </a:r>
            <a:r>
              <a:rPr lang="en-US" i="1" dirty="0" err="1" smtClean="0"/>
              <a:t>pyr</a:t>
            </a:r>
            <a:r>
              <a:rPr lang="en-US" i="1" dirty="0" err="1"/>
              <a:t>F</a:t>
            </a:r>
            <a:r>
              <a:rPr lang="en-US" dirty="0" smtClean="0"/>
              <a:t> (</a:t>
            </a:r>
            <a:r>
              <a:rPr lang="en-US" i="1" dirty="0" smtClean="0"/>
              <a:t>E. coli</a:t>
            </a:r>
            <a:r>
              <a:rPr lang="en-US" dirty="0" smtClean="0"/>
              <a:t>)</a:t>
            </a:r>
          </a:p>
          <a:p>
            <a:r>
              <a:rPr lang="en-US" dirty="0" err="1" smtClean="0"/>
              <a:t>Yesat</a:t>
            </a:r>
            <a:r>
              <a:rPr lang="en-US" dirty="0" smtClean="0"/>
              <a:t> gene ARG4…………………complement………………</a:t>
            </a:r>
            <a:r>
              <a:rPr lang="en-US" i="1" dirty="0" err="1" smtClean="0"/>
              <a:t>argH</a:t>
            </a:r>
            <a:r>
              <a:rPr lang="en-US" dirty="0" smtClean="0"/>
              <a:t>(</a:t>
            </a:r>
            <a:r>
              <a:rPr lang="en-US" i="1" dirty="0" smtClean="0"/>
              <a:t>E. coli</a:t>
            </a:r>
            <a:r>
              <a:rPr lang="en-US" dirty="0" smtClean="0"/>
              <a:t>)</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Molecular Tools-II"/>
          <p:cNvPicPr>
            <a:picLocks noChangeAspect="1" noChangeArrowheads="1"/>
          </p:cNvPicPr>
          <p:nvPr/>
        </p:nvPicPr>
        <p:blipFill>
          <a:blip r:embed="rId2"/>
          <a:srcRect/>
          <a:stretch>
            <a:fillRect/>
          </a:stretch>
        </p:blipFill>
        <p:spPr bwMode="auto">
          <a:xfrm>
            <a:off x="2971800" y="457200"/>
            <a:ext cx="5467350" cy="596058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799344"/>
            <a:ext cx="7086600" cy="2677656"/>
          </a:xfrm>
          <a:prstGeom prst="rect">
            <a:avLst/>
          </a:prstGeom>
        </p:spPr>
        <p:txBody>
          <a:bodyPr wrap="square">
            <a:spAutoFit/>
          </a:bodyPr>
          <a:lstStyle/>
          <a:p>
            <a:pPr algn="just"/>
            <a:r>
              <a:rPr lang="en-US" sz="2400" dirty="0"/>
              <a:t>A </a:t>
            </a:r>
            <a:r>
              <a:rPr lang="en-US" sz="2400" b="1" dirty="0"/>
              <a:t>shuttle vector</a:t>
            </a:r>
            <a:r>
              <a:rPr lang="en-US" sz="2400" dirty="0"/>
              <a:t> is a </a:t>
            </a:r>
            <a:r>
              <a:rPr lang="en-US" sz="2400" dirty="0">
                <a:hlinkClick r:id="rId2" tooltip="Vector (molecular biology)"/>
              </a:rPr>
              <a:t>vector</a:t>
            </a:r>
            <a:r>
              <a:rPr lang="en-US" sz="2400" dirty="0"/>
              <a:t> (usually a </a:t>
            </a:r>
            <a:r>
              <a:rPr lang="en-US" sz="2400" dirty="0">
                <a:hlinkClick r:id="rId3" tooltip="Plasmid"/>
              </a:rPr>
              <a:t>plasmid</a:t>
            </a:r>
            <a:r>
              <a:rPr lang="en-US" sz="2400" dirty="0"/>
              <a:t>) constructed so that it can propagate in two different host </a:t>
            </a:r>
            <a:r>
              <a:rPr lang="en-US" sz="2400" dirty="0" smtClean="0"/>
              <a:t>species.</a:t>
            </a:r>
            <a:r>
              <a:rPr lang="en-US" sz="2400" baseline="30000" dirty="0"/>
              <a:t> </a:t>
            </a:r>
            <a:r>
              <a:rPr lang="en-US" sz="2400" dirty="0" smtClean="0"/>
              <a:t>Therefore</a:t>
            </a:r>
            <a:r>
              <a:rPr lang="en-US" sz="2400" dirty="0"/>
              <a:t>, DNA inserted into a shuttle vector can be tested or manipulated in two different cell types. The main advantage of these vectors is they can be manipulated in </a:t>
            </a:r>
            <a:r>
              <a:rPr lang="en-US" sz="2400" i="1" dirty="0"/>
              <a:t>E. coli</a:t>
            </a:r>
            <a:r>
              <a:rPr lang="en-US" sz="2400" dirty="0"/>
              <a:t>, then used in a system which is more difficult or slower to use (e.g. yeast).</a:t>
            </a:r>
            <a:endParaRPr lang="en-IN" sz="2400" dirty="0"/>
          </a:p>
        </p:txBody>
      </p:sp>
      <p:sp>
        <p:nvSpPr>
          <p:cNvPr id="3" name="AutoShape 2" descr="Identifying yeast - Agar | the-rowley-lab"/>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2052" name="Picture 4" descr="Identifying yeast - Agar | the-rowley-la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81001"/>
            <a:ext cx="4191000" cy="32629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77769" y="1600200"/>
            <a:ext cx="1489831" cy="369332"/>
          </a:xfrm>
          <a:prstGeom prst="rect">
            <a:avLst/>
          </a:prstGeom>
          <a:noFill/>
        </p:spPr>
        <p:txBody>
          <a:bodyPr wrap="none" rtlCol="0">
            <a:spAutoFit/>
          </a:bodyPr>
          <a:lstStyle/>
          <a:p>
            <a:r>
              <a:rPr lang="en-US" dirty="0" smtClean="0"/>
              <a:t>Yeast on Plate</a:t>
            </a:r>
            <a:endParaRPr lang="en-IN" dirty="0"/>
          </a:p>
        </p:txBody>
      </p:sp>
    </p:spTree>
    <p:extLst>
      <p:ext uri="{BB962C8B-B14F-4D97-AF65-F5344CB8AC3E}">
        <p14:creationId xmlns:p14="http://schemas.microsoft.com/office/powerpoint/2010/main" val="135846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82000" cy="5632311"/>
          </a:xfrm>
          <a:prstGeom prst="rect">
            <a:avLst/>
          </a:prstGeom>
        </p:spPr>
        <p:txBody>
          <a:bodyPr wrap="square">
            <a:spAutoFit/>
          </a:bodyPr>
          <a:lstStyle/>
          <a:p>
            <a:pPr algn="ctr"/>
            <a:r>
              <a:rPr lang="en-US" sz="2400" b="1" i="1" u="sng" dirty="0" smtClean="0"/>
              <a:t>Vectors for cloning in yeast </a:t>
            </a:r>
          </a:p>
          <a:p>
            <a:pPr algn="ctr"/>
            <a:endParaRPr lang="en-US" sz="2400" b="1" i="1" u="sng" dirty="0" smtClean="0"/>
          </a:p>
          <a:p>
            <a:r>
              <a:rPr lang="en-US" sz="2400" dirty="0" smtClean="0"/>
              <a:t>The discovery of a 2μm plasmid in most strains of </a:t>
            </a:r>
            <a:r>
              <a:rPr lang="en-US" sz="2400" i="1" dirty="0" err="1" smtClean="0"/>
              <a:t>Saccharomyces</a:t>
            </a:r>
            <a:r>
              <a:rPr lang="en-US" sz="2400" i="1" dirty="0" smtClean="0"/>
              <a:t> </a:t>
            </a:r>
            <a:r>
              <a:rPr lang="en-US" sz="2400" i="1" dirty="0" err="1" smtClean="0"/>
              <a:t>cerevisiae</a:t>
            </a:r>
            <a:r>
              <a:rPr lang="en-US" sz="2400" i="1" dirty="0" smtClean="0"/>
              <a:t> led to the development of cloning vectors in yeast. </a:t>
            </a:r>
          </a:p>
          <a:p>
            <a:endParaRPr lang="en-US" sz="2400" i="1" dirty="0" smtClean="0"/>
          </a:p>
          <a:p>
            <a:r>
              <a:rPr lang="en-US" sz="2400" i="1" dirty="0" smtClean="0"/>
              <a:t>The 2μm plasmid is 6.318 kb in size. It is present in 70-200 copies per cell. </a:t>
            </a:r>
          </a:p>
          <a:p>
            <a:endParaRPr lang="en-US" sz="2400" i="1" dirty="0"/>
          </a:p>
          <a:p>
            <a:r>
              <a:rPr lang="en-US" sz="2400" i="1" dirty="0" smtClean="0"/>
              <a:t>A number of </a:t>
            </a:r>
            <a:r>
              <a:rPr lang="en-US" sz="2400" b="1" i="1" dirty="0" smtClean="0">
                <a:solidFill>
                  <a:srgbClr val="7030A0"/>
                </a:solidFill>
              </a:rPr>
              <a:t>shuttle vectors </a:t>
            </a:r>
            <a:r>
              <a:rPr lang="en-US" sz="2400" i="1" dirty="0" smtClean="0"/>
              <a:t>based on 2μm plasmid and bacterial plasmids have been constructed which can replicate either in </a:t>
            </a:r>
            <a:r>
              <a:rPr lang="en-US" sz="2400" i="1" dirty="0" err="1" smtClean="0"/>
              <a:t>E.coli</a:t>
            </a:r>
            <a:r>
              <a:rPr lang="en-US" sz="2400" i="1" dirty="0" smtClean="0"/>
              <a:t> or yeast. Yeast plasmid vectors are of four types, yeast </a:t>
            </a:r>
            <a:r>
              <a:rPr lang="en-US" sz="2400" i="1" dirty="0" err="1" smtClean="0"/>
              <a:t>episomal</a:t>
            </a:r>
            <a:r>
              <a:rPr lang="en-US" sz="2400" i="1" dirty="0" smtClean="0"/>
              <a:t> plasmids (</a:t>
            </a:r>
            <a:r>
              <a:rPr lang="en-US" sz="2400" i="1" dirty="0" err="1" smtClean="0"/>
              <a:t>YEps</a:t>
            </a:r>
            <a:r>
              <a:rPr lang="en-US" sz="2400" i="1" dirty="0" smtClean="0"/>
              <a:t>), yeast integrative plasmids (</a:t>
            </a:r>
            <a:r>
              <a:rPr lang="en-US" sz="2400" i="1" dirty="0" err="1" smtClean="0"/>
              <a:t>YIps</a:t>
            </a:r>
            <a:r>
              <a:rPr lang="en-US" sz="2400" i="1" dirty="0" smtClean="0"/>
              <a:t>) yeast </a:t>
            </a:r>
            <a:r>
              <a:rPr lang="en-US" sz="2400" i="1" dirty="0" err="1" smtClean="0"/>
              <a:t>replicative</a:t>
            </a:r>
            <a:r>
              <a:rPr lang="en-US" sz="2400" i="1" dirty="0" smtClean="0"/>
              <a:t> plasmids (</a:t>
            </a:r>
            <a:r>
              <a:rPr lang="en-US" sz="2400" i="1" dirty="0" err="1" smtClean="0"/>
              <a:t>YRps</a:t>
            </a:r>
            <a:r>
              <a:rPr lang="en-US" sz="2400" i="1" dirty="0" smtClean="0"/>
              <a:t>) and yeast </a:t>
            </a:r>
            <a:r>
              <a:rPr lang="en-US" sz="2400" i="1" dirty="0" err="1" smtClean="0"/>
              <a:t>centromeric</a:t>
            </a:r>
            <a:r>
              <a:rPr lang="en-US" sz="2400" i="1" dirty="0" smtClean="0"/>
              <a:t> plasmids (</a:t>
            </a:r>
            <a:r>
              <a:rPr lang="en-US" sz="2400" i="1" dirty="0" err="1" smtClean="0"/>
              <a:t>YCps</a:t>
            </a:r>
            <a:r>
              <a:rPr lang="en-US" sz="2400" i="1" dirty="0" smtClean="0"/>
              <a:t>). In addition to plasmid vectors, yeast artificial chromosomes (YACs) are also used as vectors for cloning large pieces of DNA.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85800"/>
            <a:ext cx="8305800" cy="5847755"/>
          </a:xfrm>
          <a:prstGeom prst="rect">
            <a:avLst/>
          </a:prstGeom>
        </p:spPr>
        <p:txBody>
          <a:bodyPr wrap="square">
            <a:spAutoFit/>
          </a:bodyPr>
          <a:lstStyle/>
          <a:p>
            <a:pPr marL="571500" indent="-571500">
              <a:buAutoNum type="romanLcParenR"/>
            </a:pPr>
            <a:r>
              <a:rPr lang="en-US" sz="2800" i="1" dirty="0" smtClean="0"/>
              <a:t>Yeast </a:t>
            </a:r>
            <a:r>
              <a:rPr lang="en-US" sz="2800" i="1" dirty="0" err="1" smtClean="0"/>
              <a:t>episomal</a:t>
            </a:r>
            <a:r>
              <a:rPr lang="en-US" sz="2800" i="1" dirty="0" smtClean="0"/>
              <a:t> plasmids (</a:t>
            </a:r>
            <a:r>
              <a:rPr lang="en-US" sz="2800" i="1" dirty="0" err="1" smtClean="0"/>
              <a:t>YEps</a:t>
            </a:r>
            <a:r>
              <a:rPr lang="en-US" sz="2800" i="1" dirty="0" smtClean="0"/>
              <a:t>) </a:t>
            </a:r>
          </a:p>
          <a:p>
            <a:pPr marL="571500" indent="-571500"/>
            <a:endParaRPr lang="en-US" sz="2400" i="1" dirty="0" smtClean="0"/>
          </a:p>
          <a:p>
            <a:r>
              <a:rPr lang="en-US" sz="2400" b="1" dirty="0" smtClean="0"/>
              <a:t>These are derived from 2μm plasmid. Some </a:t>
            </a:r>
            <a:r>
              <a:rPr lang="en-US" sz="2400" b="1" dirty="0" err="1" smtClean="0"/>
              <a:t>YEps</a:t>
            </a:r>
            <a:r>
              <a:rPr lang="en-US" sz="2400" b="1" dirty="0" smtClean="0"/>
              <a:t> contain the entire 2μm plasmid; others include just the 2μm origin of replication. An example of latter type is YEp13.</a:t>
            </a:r>
            <a:r>
              <a:rPr lang="en-US" b="1" dirty="0" smtClean="0"/>
              <a:t> </a:t>
            </a:r>
          </a:p>
          <a:p>
            <a:endParaRPr lang="en-US" b="1" dirty="0" smtClean="0"/>
          </a:p>
          <a:p>
            <a:r>
              <a:rPr lang="en-US" sz="2400" dirty="0" smtClean="0"/>
              <a:t>It is a shuttle vector and can be replicated both in </a:t>
            </a:r>
            <a:r>
              <a:rPr lang="en-US" sz="2400" i="1" dirty="0" smtClean="0"/>
              <a:t>E. coli and yeast. It contains 2μm origin of replication, yeast gene leu2 as selectable marker and entire sequence of pBR322.The leu2 gene codes for an enzyme involved in biosynthesis of amino acid </a:t>
            </a:r>
            <a:r>
              <a:rPr lang="en-US" sz="2400" i="1" dirty="0" err="1" smtClean="0"/>
              <a:t>leucine</a:t>
            </a:r>
            <a:r>
              <a:rPr lang="en-US" sz="2400" i="1" dirty="0" smtClean="0"/>
              <a:t>. </a:t>
            </a:r>
          </a:p>
          <a:p>
            <a:r>
              <a:rPr lang="en-US" sz="2800" dirty="0" err="1" smtClean="0"/>
              <a:t>YEps</a:t>
            </a:r>
            <a:r>
              <a:rPr lang="en-US" sz="2800" dirty="0" smtClean="0"/>
              <a:t> may replicate autonomously or integrate in one of the yeast chromosomes by homologous recombination. They have high transformation frequency of 10,000 to 100,000 </a:t>
            </a:r>
            <a:r>
              <a:rPr lang="en-US" sz="2800" dirty="0" err="1" smtClean="0"/>
              <a:t>transformants</a:t>
            </a:r>
            <a:r>
              <a:rPr lang="en-US" sz="2800" dirty="0" smtClean="0"/>
              <a:t>/ </a:t>
            </a:r>
            <a:r>
              <a:rPr lang="en-US" sz="2800" dirty="0" err="1" smtClean="0"/>
              <a:t>μg</a:t>
            </a:r>
            <a:r>
              <a:rPr lang="en-US" sz="2800" dirty="0" smtClean="0"/>
              <a:t> DNA.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019175" y="523875"/>
            <a:ext cx="7105650" cy="5810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229600" cy="3108543"/>
          </a:xfrm>
          <a:prstGeom prst="rect">
            <a:avLst/>
          </a:prstGeom>
        </p:spPr>
        <p:txBody>
          <a:bodyPr wrap="square">
            <a:spAutoFit/>
          </a:bodyPr>
          <a:lstStyle/>
          <a:p>
            <a:r>
              <a:rPr lang="en-US" sz="2800" i="1" dirty="0" smtClean="0"/>
              <a:t>ii) Yeast integrative plasmids (</a:t>
            </a:r>
            <a:r>
              <a:rPr lang="en-US" sz="2800" i="1" dirty="0" err="1" smtClean="0"/>
              <a:t>YIps</a:t>
            </a:r>
            <a:r>
              <a:rPr lang="en-US" sz="2800" i="1" dirty="0" smtClean="0"/>
              <a:t>) </a:t>
            </a:r>
          </a:p>
          <a:p>
            <a:endParaRPr lang="en-US" sz="2800" i="1" dirty="0" smtClean="0"/>
          </a:p>
          <a:p>
            <a:r>
              <a:rPr lang="en-US" sz="2000" b="1" dirty="0" smtClean="0"/>
              <a:t>These are basically bacterial plasmids carrying a yeast gene. YIp5 is an example of yeast integrative plasmid. It has </a:t>
            </a:r>
            <a:r>
              <a:rPr lang="en-US" sz="2000" b="1" i="1" dirty="0" smtClean="0"/>
              <a:t>ura3 gene inserted in pBR322. The gene ura3 codes for an enzyme involved in biosynthesis of </a:t>
            </a:r>
            <a:r>
              <a:rPr lang="en-US" sz="2000" b="1" i="1" dirty="0" err="1" smtClean="0"/>
              <a:t>pyrimidine</a:t>
            </a:r>
            <a:r>
              <a:rPr lang="en-US" sz="2000" b="1" i="1" dirty="0" smtClean="0"/>
              <a:t> nucleotides and acts as selectable marker. The plasmid cannot replicate autonomously as it lacks 2μm origin of replication and survives by integrating in yeast chromosomal DNA. They have very low transformation frequency, less than 100 </a:t>
            </a:r>
            <a:r>
              <a:rPr lang="en-US" sz="2000" b="1" i="1" dirty="0" err="1" smtClean="0"/>
              <a:t>transformants</a:t>
            </a:r>
            <a:r>
              <a:rPr lang="en-US" sz="2000" b="1" i="1" dirty="0" smtClean="0"/>
              <a:t>/</a:t>
            </a:r>
            <a:r>
              <a:rPr lang="en-US" sz="2000" b="1" i="1" dirty="0" err="1" smtClean="0"/>
              <a:t>μg</a:t>
            </a:r>
            <a:r>
              <a:rPr lang="en-US" sz="2000" b="1" i="1" dirty="0" smtClean="0"/>
              <a:t> DNA. </a:t>
            </a:r>
            <a:endParaRPr lang="en-US" sz="2000" b="1" dirty="0"/>
          </a:p>
        </p:txBody>
      </p:sp>
      <p:sp>
        <p:nvSpPr>
          <p:cNvPr id="10242" name="AutoShape 2" descr="nu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44" name="AutoShape 4" descr="Asiya K.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6" name="Picture 6" descr="PPT - Yeast Vector System PowerPoint Presentation, free download - ID:410218"/>
          <p:cNvPicPr>
            <a:picLocks noChangeAspect="1" noChangeArrowheads="1"/>
          </p:cNvPicPr>
          <p:nvPr/>
        </p:nvPicPr>
        <p:blipFill>
          <a:blip r:embed="rId2"/>
          <a:srcRect l="5747" t="22989" r="27586" b="11111"/>
          <a:stretch>
            <a:fillRect/>
          </a:stretch>
        </p:blipFill>
        <p:spPr bwMode="auto">
          <a:xfrm>
            <a:off x="4953000" y="3962400"/>
            <a:ext cx="3289005" cy="24384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751344"/>
            <a:ext cx="7086600" cy="2677656"/>
          </a:xfrm>
          <a:prstGeom prst="rect">
            <a:avLst/>
          </a:prstGeom>
        </p:spPr>
        <p:txBody>
          <a:bodyPr wrap="square">
            <a:spAutoFit/>
          </a:bodyPr>
          <a:lstStyle/>
          <a:p>
            <a:r>
              <a:rPr lang="en-US" sz="2400" i="1" dirty="0" smtClean="0"/>
              <a:t>iii) Yeast </a:t>
            </a:r>
            <a:r>
              <a:rPr lang="en-US" sz="2400" i="1" dirty="0" err="1" smtClean="0"/>
              <a:t>replicative</a:t>
            </a:r>
            <a:r>
              <a:rPr lang="en-US" sz="2400" i="1" dirty="0" smtClean="0"/>
              <a:t> plasmids (</a:t>
            </a:r>
            <a:r>
              <a:rPr lang="en-US" sz="2400" i="1" dirty="0" err="1" smtClean="0"/>
              <a:t>YRps</a:t>
            </a:r>
            <a:r>
              <a:rPr lang="en-US" sz="2400" i="1" dirty="0" smtClean="0"/>
              <a:t>) </a:t>
            </a:r>
          </a:p>
          <a:p>
            <a:r>
              <a:rPr lang="en-US" sz="2400" dirty="0" smtClean="0"/>
              <a:t>They carry a part of chromosomal DNA with an origin of replication (ARS: Autonomously replicating sequence  and one or two selectable markers and are capable of independent replication. They have transformation frequency between 1000 and 10,000 </a:t>
            </a:r>
            <a:r>
              <a:rPr lang="en-US" sz="2400" dirty="0" err="1" smtClean="0"/>
              <a:t>transformants</a:t>
            </a:r>
            <a:r>
              <a:rPr lang="en-US" sz="2400" dirty="0" smtClean="0"/>
              <a:t>/ </a:t>
            </a:r>
            <a:r>
              <a:rPr lang="en-US" sz="2400" dirty="0" err="1" smtClean="0"/>
              <a:t>μg</a:t>
            </a:r>
            <a:r>
              <a:rPr lang="en-US" sz="2400" dirty="0" smtClean="0"/>
              <a:t> DNA. </a:t>
            </a:r>
          </a:p>
        </p:txBody>
      </p:sp>
      <p:sp>
        <p:nvSpPr>
          <p:cNvPr id="9218" name="AutoShape 2" descr="Asiya K.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220" name="Picture 4" descr="PPT - Yeast Vector System PowerPoint Presentation, free download - ID:410218"/>
          <p:cNvPicPr>
            <a:picLocks noChangeAspect="1" noChangeArrowheads="1"/>
          </p:cNvPicPr>
          <p:nvPr/>
        </p:nvPicPr>
        <p:blipFill>
          <a:blip r:embed="rId2"/>
          <a:srcRect l="7616" t="20309" r="25744" b="12416"/>
          <a:stretch>
            <a:fillRect/>
          </a:stretch>
        </p:blipFill>
        <p:spPr bwMode="auto">
          <a:xfrm>
            <a:off x="2743200" y="3352800"/>
            <a:ext cx="4267200" cy="323088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7350471</TotalTime>
  <Words>1155</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Acer</cp:lastModifiedBy>
  <cp:revision>16</cp:revision>
  <dcterms:created xsi:type="dcterms:W3CDTF">2022-10-06T02:17:57Z</dcterms:created>
  <dcterms:modified xsi:type="dcterms:W3CDTF">2023-05-11T12:38:32Z</dcterms:modified>
</cp:coreProperties>
</file>