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1896" y="9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94486"/>
            <a:ext cx="7766936" cy="1186249"/>
          </a:xfrm>
        </p:spPr>
        <p:txBody>
          <a:bodyPr/>
          <a:lstStyle/>
          <a:p>
            <a:pPr algn="ctr"/>
            <a:r>
              <a:rPr lang="hi-IN" sz="4800" b="1" dirty="0"/>
              <a:t>पत्रकारिता की दशा और दिशा</a:t>
            </a:r>
            <a:endParaRPr lang="en-IN" sz="4800" dirty="0"/>
          </a:p>
        </p:txBody>
      </p:sp>
      <p:sp>
        <p:nvSpPr>
          <p:cNvPr id="3" name="Subtitle 2"/>
          <p:cNvSpPr>
            <a:spLocks noGrp="1"/>
          </p:cNvSpPr>
          <p:nvPr>
            <p:ph type="subTitle" idx="1"/>
          </p:nvPr>
        </p:nvSpPr>
        <p:spPr>
          <a:xfrm>
            <a:off x="1507067" y="4050833"/>
            <a:ext cx="7766936" cy="1748605"/>
          </a:xfrm>
        </p:spPr>
        <p:txBody>
          <a:bodyPr>
            <a:normAutofit/>
          </a:bodyPr>
          <a:lstStyle/>
          <a:p>
            <a:r>
              <a:rPr lang="hi-IN" b="1" dirty="0"/>
              <a:t>डॉ. योगेन्द्र कुमार </a:t>
            </a:r>
            <a:r>
              <a:rPr lang="hi-IN" b="1" dirty="0" smtClean="0"/>
              <a:t>पाण्डेय</a:t>
            </a:r>
            <a:endParaRPr lang="en-IN" dirty="0"/>
          </a:p>
          <a:p>
            <a:r>
              <a:rPr lang="hi-IN" dirty="0" smtClean="0"/>
              <a:t>एसोसिएट प्रोफेसर</a:t>
            </a:r>
            <a:endParaRPr lang="en-IN" dirty="0"/>
          </a:p>
          <a:p>
            <a:r>
              <a:rPr lang="hi-IN" dirty="0"/>
              <a:t>पत्रकारिता एवं जनसंचार विभाग</a:t>
            </a:r>
            <a:r>
              <a:rPr lang="en-IN" dirty="0"/>
              <a:t>, </a:t>
            </a:r>
          </a:p>
          <a:p>
            <a:r>
              <a:rPr lang="hi-IN" dirty="0"/>
              <a:t>छत्रपति शाहू जी महाराज विश्वविद्यालय</a:t>
            </a:r>
            <a:r>
              <a:rPr lang="en-IN" dirty="0"/>
              <a:t>, </a:t>
            </a:r>
            <a:r>
              <a:rPr lang="hi-IN" dirty="0"/>
              <a:t>कानपुर</a:t>
            </a:r>
            <a:endParaRPr lang="en-IN" dirty="0"/>
          </a:p>
          <a:p>
            <a:endParaRPr lang="en-IN" dirty="0"/>
          </a:p>
        </p:txBody>
      </p:sp>
    </p:spTree>
    <p:extLst>
      <p:ext uri="{BB962C8B-B14F-4D97-AF65-F5344CB8AC3E}">
        <p14:creationId xmlns:p14="http://schemas.microsoft.com/office/powerpoint/2010/main" val="233344392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2638"/>
          </a:xfrm>
        </p:spPr>
        <p:txBody>
          <a:bodyPr/>
          <a:lstStyle/>
          <a:p>
            <a:pPr algn="ctr"/>
            <a:r>
              <a:rPr lang="hi-IN" b="1" dirty="0"/>
              <a:t>मीडिया की </a:t>
            </a:r>
            <a:r>
              <a:rPr lang="hi-IN" b="1" dirty="0" smtClean="0"/>
              <a:t>उपयोगिता</a:t>
            </a:r>
            <a:endParaRPr lang="en-IN" b="1" dirty="0"/>
          </a:p>
        </p:txBody>
      </p:sp>
      <p:sp>
        <p:nvSpPr>
          <p:cNvPr id="3" name="Content Placeholder 2"/>
          <p:cNvSpPr>
            <a:spLocks noGrp="1"/>
          </p:cNvSpPr>
          <p:nvPr>
            <p:ph idx="1"/>
          </p:nvPr>
        </p:nvSpPr>
        <p:spPr>
          <a:xfrm>
            <a:off x="677334" y="1705233"/>
            <a:ext cx="8596668" cy="4336130"/>
          </a:xfrm>
        </p:spPr>
        <p:txBody>
          <a:bodyPr>
            <a:normAutofit/>
          </a:bodyPr>
          <a:lstStyle/>
          <a:p>
            <a:pPr>
              <a:lnSpc>
                <a:spcPct val="150000"/>
              </a:lnSpc>
            </a:pPr>
            <a:r>
              <a:rPr lang="hi-IN" dirty="0"/>
              <a:t>निःसंदेह अभी भी अखबारों की अपनी जगह कायम है और टीवी</a:t>
            </a:r>
            <a:r>
              <a:rPr lang="en-IN" dirty="0"/>
              <a:t>, </a:t>
            </a:r>
            <a:r>
              <a:rPr lang="hi-IN" dirty="0"/>
              <a:t>रेडियो की भी अपनी जगह। </a:t>
            </a:r>
            <a:endParaRPr lang="en-IN" dirty="0" smtClean="0"/>
          </a:p>
          <a:p>
            <a:pPr>
              <a:lnSpc>
                <a:spcPct val="150000"/>
              </a:lnSpc>
            </a:pPr>
            <a:r>
              <a:rPr lang="hi-IN" dirty="0" smtClean="0"/>
              <a:t>सोशल </a:t>
            </a:r>
            <a:r>
              <a:rPr lang="hi-IN" dirty="0"/>
              <a:t>मीडिया के सर्वसुलभ होने के बावजूद चाहे प्रिंट मीडिया हो या इलेक्ट्रॉनिक मीडिया</a:t>
            </a:r>
            <a:r>
              <a:rPr lang="en-IN" dirty="0"/>
              <a:t>, </a:t>
            </a:r>
            <a:r>
              <a:rPr lang="hi-IN" dirty="0"/>
              <a:t>सभी का अपना-अपना महत्व और अस्तित्व है। </a:t>
            </a:r>
            <a:endParaRPr lang="en-IN" dirty="0" smtClean="0"/>
          </a:p>
          <a:p>
            <a:pPr>
              <a:lnSpc>
                <a:spcPct val="150000"/>
              </a:lnSpc>
            </a:pPr>
            <a:r>
              <a:rPr lang="hi-IN" dirty="0" smtClean="0"/>
              <a:t>दरअसल </a:t>
            </a:r>
            <a:r>
              <a:rPr lang="hi-IN" dirty="0"/>
              <a:t>जब कोई घटना घटती है तो उसकी पहंुच सोशल मीडिया के माध्यम से आम लोगों तक सबसे पहले पहुंचती हैं</a:t>
            </a:r>
            <a:r>
              <a:rPr lang="en-IN" dirty="0"/>
              <a:t>, </a:t>
            </a:r>
            <a:r>
              <a:rPr lang="hi-IN" dirty="0"/>
              <a:t>फिर भी उसकी प्रमाणिकता को लोग टीवी पर देखना चाहते हैं। </a:t>
            </a:r>
            <a:endParaRPr lang="en-IN" dirty="0" smtClean="0"/>
          </a:p>
          <a:p>
            <a:pPr>
              <a:lnSpc>
                <a:spcPct val="150000"/>
              </a:lnSpc>
            </a:pPr>
            <a:r>
              <a:rPr lang="hi-IN" dirty="0" smtClean="0"/>
              <a:t>यदि </a:t>
            </a:r>
            <a:r>
              <a:rPr lang="hi-IN" dirty="0"/>
              <a:t>टीवी में उस समाचार की पुष्टि हो जाती है तो भी अगले दिन छपने वाले अखबार में उस घटना से संबंधित पूर्ण विवरण पढ़ने की इच्छा जागृत होती है</a:t>
            </a:r>
            <a:r>
              <a:rPr lang="hi-IN" dirty="0" smtClean="0"/>
              <a:t>।</a:t>
            </a:r>
            <a:endParaRPr lang="en-IN" dirty="0"/>
          </a:p>
        </p:txBody>
      </p:sp>
    </p:spTree>
    <p:extLst>
      <p:ext uri="{BB962C8B-B14F-4D97-AF65-F5344CB8AC3E}">
        <p14:creationId xmlns:p14="http://schemas.microsoft.com/office/powerpoint/2010/main" val="296433783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b="1" dirty="0"/>
              <a:t>मीडिया की </a:t>
            </a:r>
            <a:r>
              <a:rPr lang="hi-IN" b="1" dirty="0" smtClean="0"/>
              <a:t>विश्वसनीयता</a:t>
            </a:r>
            <a:endParaRPr lang="en-IN" dirty="0"/>
          </a:p>
        </p:txBody>
      </p:sp>
      <p:sp>
        <p:nvSpPr>
          <p:cNvPr id="3" name="Content Placeholder 2"/>
          <p:cNvSpPr>
            <a:spLocks noGrp="1"/>
          </p:cNvSpPr>
          <p:nvPr>
            <p:ph idx="1"/>
          </p:nvPr>
        </p:nvSpPr>
        <p:spPr>
          <a:xfrm>
            <a:off x="677334" y="1367481"/>
            <a:ext cx="8596668" cy="4673881"/>
          </a:xfrm>
        </p:spPr>
        <p:txBody>
          <a:bodyPr>
            <a:normAutofit fontScale="85000" lnSpcReduction="10000"/>
          </a:bodyPr>
          <a:lstStyle/>
          <a:p>
            <a:pPr>
              <a:lnSpc>
                <a:spcPct val="170000"/>
              </a:lnSpc>
            </a:pPr>
            <a:r>
              <a:rPr lang="hi-IN" dirty="0"/>
              <a:t>प्रायः यह देखा गया कि जिस मीडिया की पहुंच जितनी अधिक है</a:t>
            </a:r>
            <a:r>
              <a:rPr lang="en-IN" dirty="0"/>
              <a:t>, </a:t>
            </a:r>
            <a:r>
              <a:rPr lang="hi-IN" dirty="0"/>
              <a:t>उसकी विश्वसनीयता उतनी कम है। </a:t>
            </a:r>
            <a:endParaRPr lang="en-IN" dirty="0" smtClean="0"/>
          </a:p>
          <a:p>
            <a:pPr>
              <a:lnSpc>
                <a:spcPct val="170000"/>
              </a:lnSpc>
            </a:pPr>
            <a:r>
              <a:rPr lang="hi-IN" dirty="0" smtClean="0"/>
              <a:t>अखबारों </a:t>
            </a:r>
            <a:r>
              <a:rPr lang="hi-IN" dirty="0"/>
              <a:t>में तमाम व्यवसायीकरण के बावजूद आज भी संपादक नामक एक गेटकीपर प्रायः खबरों को फिल्टर करने का कार्य करता है। यह कई स्तरों पर होता है। </a:t>
            </a:r>
            <a:endParaRPr lang="en-IN" dirty="0" smtClean="0"/>
          </a:p>
          <a:p>
            <a:pPr>
              <a:lnSpc>
                <a:spcPct val="170000"/>
              </a:lnSpc>
            </a:pPr>
            <a:r>
              <a:rPr lang="hi-IN" dirty="0" smtClean="0"/>
              <a:t>ग्रामीण </a:t>
            </a:r>
            <a:r>
              <a:rPr lang="hi-IN" dirty="0"/>
              <a:t>क्षेत्रों से आयी खबरों को वरिष्ट पत्रकार उसे लोगों के लिए उपयोगी बनाने का कार्य करता है। उसके बाद ब्यूरो प्रमुख उस न्यूज की गंभीरता को देखते हुए उसे आगे बढ़ाने का कार्य करता है। तत्पश्चात</a:t>
            </a:r>
            <a:r>
              <a:rPr lang="en-IN" dirty="0"/>
              <a:t>, </a:t>
            </a:r>
            <a:r>
              <a:rPr lang="hi-IN" dirty="0"/>
              <a:t>उप संपादक</a:t>
            </a:r>
            <a:r>
              <a:rPr lang="en-IN" dirty="0"/>
              <a:t>, </a:t>
            </a:r>
            <a:r>
              <a:rPr lang="hi-IN" dirty="0"/>
              <a:t>वरिष्ठ उपसंपादक, मुख्य उपसंपादक और संपादक की नजरों से होता हुआ वह न्यूज लोगों तक पहंुचता है। इससे खबरों में कहीं भी गलती होने की गुंजाइश कम रहती है</a:t>
            </a:r>
            <a:r>
              <a:rPr lang="hi-IN" dirty="0" smtClean="0"/>
              <a:t>।</a:t>
            </a:r>
            <a:endParaRPr lang="en-IN" dirty="0" smtClean="0"/>
          </a:p>
          <a:p>
            <a:pPr>
              <a:lnSpc>
                <a:spcPct val="170000"/>
              </a:lnSpc>
            </a:pPr>
            <a:r>
              <a:rPr lang="hi-IN" dirty="0" smtClean="0"/>
              <a:t> </a:t>
            </a:r>
            <a:r>
              <a:rPr lang="hi-IN" dirty="0"/>
              <a:t>इसके अलावा संपादकों के चार्टर और भारतीय संविधान के दिशानिर्देश और प्रेस काउंसिल ऑफ इंडिया की निगहबानी में अखबार आज भी सबसे विश्वसनीय बने हुए हैं</a:t>
            </a:r>
            <a:r>
              <a:rPr lang="hi-IN" dirty="0" smtClean="0"/>
              <a:t>।</a:t>
            </a:r>
            <a:r>
              <a:rPr lang="en-IN" dirty="0"/>
              <a:t> </a:t>
            </a:r>
          </a:p>
          <a:p>
            <a:pPr>
              <a:lnSpc>
                <a:spcPct val="170000"/>
              </a:lnSpc>
            </a:pPr>
            <a:endParaRPr lang="en-IN" dirty="0"/>
          </a:p>
        </p:txBody>
      </p:sp>
    </p:spTree>
    <p:extLst>
      <p:ext uri="{BB962C8B-B14F-4D97-AF65-F5344CB8AC3E}">
        <p14:creationId xmlns:p14="http://schemas.microsoft.com/office/powerpoint/2010/main" val="348954603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0789"/>
          </a:xfrm>
        </p:spPr>
        <p:txBody>
          <a:bodyPr/>
          <a:lstStyle/>
          <a:p>
            <a:pPr algn="ctr"/>
            <a:r>
              <a:rPr lang="hi-IN" b="1" dirty="0"/>
              <a:t>रेडियो और टेलीविजन</a:t>
            </a:r>
            <a:endParaRPr lang="en-IN" b="1" dirty="0"/>
          </a:p>
        </p:txBody>
      </p:sp>
      <p:sp>
        <p:nvSpPr>
          <p:cNvPr id="3" name="Content Placeholder 2"/>
          <p:cNvSpPr>
            <a:spLocks noGrp="1"/>
          </p:cNvSpPr>
          <p:nvPr>
            <p:ph idx="1"/>
          </p:nvPr>
        </p:nvSpPr>
        <p:spPr>
          <a:xfrm>
            <a:off x="677334" y="1400433"/>
            <a:ext cx="8596668" cy="4640930"/>
          </a:xfrm>
        </p:spPr>
        <p:txBody>
          <a:bodyPr>
            <a:normAutofit fontScale="85000" lnSpcReduction="10000"/>
          </a:bodyPr>
          <a:lstStyle/>
          <a:p>
            <a:pPr>
              <a:lnSpc>
                <a:spcPct val="170000"/>
              </a:lnSpc>
            </a:pPr>
            <a:r>
              <a:rPr lang="hi-IN" dirty="0" smtClean="0"/>
              <a:t>रेडियो </a:t>
            </a:r>
            <a:r>
              <a:rPr lang="hi-IN" dirty="0"/>
              <a:t>की बात करें तो वह अभी भी सरकारीकरण से दूर नहीं हो सका है और जो चैनल प्राइवेट हाथों में हैं</a:t>
            </a:r>
            <a:r>
              <a:rPr lang="en-IN" dirty="0"/>
              <a:t>, </a:t>
            </a:r>
            <a:r>
              <a:rPr lang="hi-IN" dirty="0"/>
              <a:t>उन्हें न्यूज ब्राडकास्ट करने का अधिकार सीमित है। </a:t>
            </a:r>
            <a:r>
              <a:rPr lang="hi-IN" dirty="0" smtClean="0"/>
              <a:t>फिर </a:t>
            </a:r>
            <a:r>
              <a:rPr lang="hi-IN" dirty="0"/>
              <a:t>भी वहां भी इनपुट हेड और आउटपुट हेड जैसी व्यवस्था में खबरों को ठोक बजा कर ही आम जनता तक परोसा जाता है। </a:t>
            </a:r>
            <a:endParaRPr lang="en-IN" dirty="0" smtClean="0"/>
          </a:p>
          <a:p>
            <a:pPr>
              <a:lnSpc>
                <a:spcPct val="170000"/>
              </a:lnSpc>
            </a:pPr>
            <a:r>
              <a:rPr lang="hi-IN" dirty="0" smtClean="0"/>
              <a:t>टीवी </a:t>
            </a:r>
            <a:r>
              <a:rPr lang="hi-IN" dirty="0"/>
              <a:t>के मामले में एक समस्यात्मक पहलू यह है कि उसके पास अखबारों जैसा मजबूत नेटवर्क नहीं है। कंटेंट की कमी ने उसके महत्व को जिन ऊंचाईयों पर पहुंचना चाहिये था</a:t>
            </a:r>
            <a:r>
              <a:rPr lang="en-IN" dirty="0"/>
              <a:t>, </a:t>
            </a:r>
            <a:r>
              <a:rPr lang="hi-IN" dirty="0"/>
              <a:t>वहां तक नहीं पहुंचने दिया।</a:t>
            </a:r>
            <a:endParaRPr lang="en-IN" dirty="0"/>
          </a:p>
          <a:p>
            <a:pPr>
              <a:lnSpc>
                <a:spcPct val="170000"/>
              </a:lnSpc>
            </a:pPr>
            <a:r>
              <a:rPr lang="hi-IN" dirty="0"/>
              <a:t>इन सबसे उलट सोशल मीडिया पर आने वाली सूचनाओं पर कार्य करने वाले ज़्यादातर नागरिक पत्रकारों को न तो खबरों की समझ होती है और न ही खबरों की तह तक जाने का जुनून। इस कारण इस प्लेटफार्म पर बेहद ही सतही या कभी-कभी उल-जुलूल सूचनाएं भी बड़ी तेजी से फैल जाती हैं। </a:t>
            </a:r>
            <a:endParaRPr lang="en-IN" dirty="0" smtClean="0"/>
          </a:p>
          <a:p>
            <a:pPr>
              <a:lnSpc>
                <a:spcPct val="170000"/>
              </a:lnSpc>
            </a:pPr>
            <a:r>
              <a:rPr lang="hi-IN" dirty="0" smtClean="0"/>
              <a:t>जब </a:t>
            </a:r>
            <a:r>
              <a:rPr lang="hi-IN" dirty="0"/>
              <a:t>तक ऐसी खबरें जिम्मेदारों के संज्ञान में आती हैं</a:t>
            </a:r>
            <a:r>
              <a:rPr lang="en-IN" dirty="0"/>
              <a:t>, </a:t>
            </a:r>
            <a:r>
              <a:rPr lang="hi-IN" dirty="0"/>
              <a:t>तब तक बहुत नुकसान हो चुका होता है</a:t>
            </a:r>
            <a:r>
              <a:rPr lang="hi-IN" dirty="0" smtClean="0"/>
              <a:t>।</a:t>
            </a:r>
            <a:endParaRPr lang="en-IN" dirty="0"/>
          </a:p>
        </p:txBody>
      </p:sp>
    </p:spTree>
    <p:extLst>
      <p:ext uri="{BB962C8B-B14F-4D97-AF65-F5344CB8AC3E}">
        <p14:creationId xmlns:p14="http://schemas.microsoft.com/office/powerpoint/2010/main" val="410710998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604" y="4020065"/>
            <a:ext cx="8596668" cy="1320800"/>
          </a:xfrm>
        </p:spPr>
        <p:txBody>
          <a:bodyPr>
            <a:noAutofit/>
          </a:bodyPr>
          <a:lstStyle/>
          <a:p>
            <a:pPr algn="r"/>
            <a:r>
              <a:rPr lang="hi-IN" sz="6600" b="1" dirty="0"/>
              <a:t>धन्यवाद!</a:t>
            </a:r>
            <a:endParaRPr lang="en-IN" sz="6600" b="1" dirty="0"/>
          </a:p>
        </p:txBody>
      </p:sp>
    </p:spTree>
    <p:extLst>
      <p:ext uri="{BB962C8B-B14F-4D97-AF65-F5344CB8AC3E}">
        <p14:creationId xmlns:p14="http://schemas.microsoft.com/office/powerpoint/2010/main" val="378424912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a:t>पत्रकारिता और हम</a:t>
            </a:r>
            <a:endParaRPr lang="en-IN" b="1" dirty="0"/>
          </a:p>
        </p:txBody>
      </p:sp>
      <p:sp>
        <p:nvSpPr>
          <p:cNvPr id="3" name="Content Placeholder 2"/>
          <p:cNvSpPr>
            <a:spLocks noGrp="1"/>
          </p:cNvSpPr>
          <p:nvPr>
            <p:ph idx="1"/>
          </p:nvPr>
        </p:nvSpPr>
        <p:spPr/>
        <p:txBody>
          <a:bodyPr>
            <a:normAutofit fontScale="92500"/>
          </a:bodyPr>
          <a:lstStyle/>
          <a:p>
            <a:pPr>
              <a:lnSpc>
                <a:spcPct val="170000"/>
              </a:lnSpc>
            </a:pPr>
            <a:r>
              <a:rPr lang="hi-IN" dirty="0"/>
              <a:t>लोगों में सूचनाओं को प्राप्त करने की भूख</a:t>
            </a:r>
            <a:r>
              <a:rPr lang="en-IN" dirty="0"/>
              <a:t>, </a:t>
            </a:r>
            <a:r>
              <a:rPr lang="hi-IN" dirty="0"/>
              <a:t>उसकी जिज्ञासु पवृत्ति ने पत्रकारिता को और उन्नत व जरूरी अवयव बना दिया है। यह समय के साथ और भी सशक्त होता जायेगा। </a:t>
            </a:r>
            <a:endParaRPr lang="en-IN" dirty="0" smtClean="0"/>
          </a:p>
          <a:p>
            <a:pPr>
              <a:lnSpc>
                <a:spcPct val="170000"/>
              </a:lnSpc>
            </a:pPr>
            <a:r>
              <a:rPr lang="hi-IN" dirty="0" smtClean="0"/>
              <a:t>पत्रकारिता </a:t>
            </a:r>
            <a:r>
              <a:rPr lang="hi-IN" dirty="0"/>
              <a:t>का स्वरूप भले ही बदल जाये</a:t>
            </a:r>
            <a:r>
              <a:rPr lang="en-IN" dirty="0"/>
              <a:t>, </a:t>
            </a:r>
            <a:r>
              <a:rPr lang="hi-IN" dirty="0"/>
              <a:t>लेकिन उसका कार्य नहीं बदलेगा। अभी तक के इतिहास से यह समझा जा सकता है। </a:t>
            </a:r>
            <a:endParaRPr lang="en-IN" dirty="0" smtClean="0"/>
          </a:p>
          <a:p>
            <a:pPr>
              <a:lnSpc>
                <a:spcPct val="170000"/>
              </a:lnSpc>
            </a:pPr>
            <a:r>
              <a:rPr lang="hi-IN" dirty="0" smtClean="0"/>
              <a:t>प्रिंट </a:t>
            </a:r>
            <a:r>
              <a:rPr lang="hi-IN" dirty="0"/>
              <a:t>मीडिया में भले ही गिरावट की बात की जा रही हो</a:t>
            </a:r>
            <a:r>
              <a:rPr lang="en-IN" dirty="0"/>
              <a:t>, </a:t>
            </a:r>
            <a:r>
              <a:rPr lang="hi-IN" dirty="0"/>
              <a:t>लेकिन विश्वसनीयता के मामले में इसे आज भी प्रमुखता से ही देखा जाता है। मीडिया के किसी भी प्लेटफार्म पर आयी सूचना को जब तक अगले दिन छपने वाले अखबार से पुष्ट नहीं किया जाता</a:t>
            </a:r>
            <a:r>
              <a:rPr lang="en-IN" dirty="0"/>
              <a:t>, </a:t>
            </a:r>
            <a:r>
              <a:rPr lang="hi-IN" dirty="0"/>
              <a:t>तब तक सूचनाओं की विश्वसनीयता पर मुहर नहीं लगती है। </a:t>
            </a:r>
            <a:endParaRPr lang="en-IN" dirty="0" smtClean="0"/>
          </a:p>
        </p:txBody>
      </p:sp>
    </p:spTree>
    <p:extLst>
      <p:ext uri="{BB962C8B-B14F-4D97-AF65-F5344CB8AC3E}">
        <p14:creationId xmlns:p14="http://schemas.microsoft.com/office/powerpoint/2010/main" val="375471811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1978"/>
          </a:xfrm>
        </p:spPr>
        <p:txBody>
          <a:bodyPr/>
          <a:lstStyle/>
          <a:p>
            <a:pPr algn="ctr"/>
            <a:r>
              <a:rPr lang="hi-IN" b="1" dirty="0" smtClean="0"/>
              <a:t>पत्रकारिता</a:t>
            </a:r>
            <a:r>
              <a:rPr lang="en-IN" b="1" dirty="0" smtClean="0"/>
              <a:t> </a:t>
            </a:r>
            <a:r>
              <a:rPr lang="hi-IN" b="1" dirty="0" smtClean="0"/>
              <a:t>: </a:t>
            </a:r>
            <a:r>
              <a:rPr lang="hi-IN" b="1" dirty="0"/>
              <a:t>एक परिचय</a:t>
            </a:r>
            <a:endParaRPr lang="en-IN" b="1" dirty="0"/>
          </a:p>
        </p:txBody>
      </p:sp>
      <p:sp>
        <p:nvSpPr>
          <p:cNvPr id="3" name="Content Placeholder 2"/>
          <p:cNvSpPr>
            <a:spLocks noGrp="1"/>
          </p:cNvSpPr>
          <p:nvPr>
            <p:ph idx="1"/>
          </p:nvPr>
        </p:nvSpPr>
        <p:spPr>
          <a:xfrm>
            <a:off x="677334" y="1433385"/>
            <a:ext cx="8596668" cy="4607978"/>
          </a:xfrm>
        </p:spPr>
        <p:txBody>
          <a:bodyPr>
            <a:normAutofit lnSpcReduction="10000"/>
          </a:bodyPr>
          <a:lstStyle/>
          <a:p>
            <a:pPr>
              <a:lnSpc>
                <a:spcPct val="150000"/>
              </a:lnSpc>
            </a:pPr>
            <a:r>
              <a:rPr lang="hi-IN" dirty="0"/>
              <a:t>वर्तमान समय में देश में पत्रकारिता का दायरा बहुत तेजी से बढ़ा है। पत्रकारिता की मुख्य धुरी समाचार पत्रों को माना जाता है और प्रशिक्षण में भी पत्रकारिता के इतिहास की वास्तविक शुरूआत </a:t>
            </a:r>
            <a:r>
              <a:rPr lang="en-IN" dirty="0"/>
              <a:t>29 </a:t>
            </a:r>
            <a:r>
              <a:rPr lang="hi-IN" dirty="0"/>
              <a:t>जनवरी</a:t>
            </a:r>
            <a:r>
              <a:rPr lang="en-IN" dirty="0"/>
              <a:t>, 1780 </a:t>
            </a:r>
            <a:r>
              <a:rPr lang="hi-IN" dirty="0"/>
              <a:t>को बंगाल गजेट से की जाती है</a:t>
            </a:r>
            <a:r>
              <a:rPr lang="en-IN" dirty="0"/>
              <a:t>, </a:t>
            </a:r>
            <a:r>
              <a:rPr lang="hi-IN" dirty="0"/>
              <a:t>जो कि एक समाचार पत्र ही था। </a:t>
            </a:r>
            <a:endParaRPr lang="en-IN" dirty="0" smtClean="0"/>
          </a:p>
          <a:p>
            <a:pPr>
              <a:lnSpc>
                <a:spcPct val="150000"/>
              </a:lnSpc>
            </a:pPr>
            <a:r>
              <a:rPr lang="hi-IN" dirty="0" smtClean="0"/>
              <a:t>समाचार </a:t>
            </a:r>
            <a:r>
              <a:rPr lang="hi-IN" dirty="0"/>
              <a:t>पत्रों ने पत्रकारिता को नई पहचान दी और आजादी की लड़ाई में एक प्रमुख हथियार के रूप में इस्तेमाल किया गया। इस संदर्भ में अकबर इलाहाबादी का यह कथन कि ‘‘खींचो न कमानों को न तलवार निकालो</a:t>
            </a:r>
            <a:r>
              <a:rPr lang="en-IN" dirty="0"/>
              <a:t>, </a:t>
            </a:r>
            <a:r>
              <a:rPr lang="hi-IN" dirty="0"/>
              <a:t>जब तोप मुक़ाबिल हो तो अख़बार निकालो’’ बिल्कुल सटीक बैठता है। </a:t>
            </a:r>
            <a:endParaRPr lang="en-IN" dirty="0" smtClean="0"/>
          </a:p>
          <a:p>
            <a:pPr>
              <a:lnSpc>
                <a:spcPct val="150000"/>
              </a:lnSpc>
            </a:pPr>
            <a:r>
              <a:rPr lang="hi-IN" dirty="0" smtClean="0"/>
              <a:t>अखबारों </a:t>
            </a:r>
            <a:r>
              <a:rPr lang="hi-IN" dirty="0"/>
              <a:t>के तेवर पर नकेल कसने के लिए न जाने कितने कानून बनाये गये। तमाम अखबारों पर कार्रवाईयां की गईं। परंतु अखबार न सिर्फ जिन्दा रहे</a:t>
            </a:r>
            <a:r>
              <a:rPr lang="en-IN" dirty="0"/>
              <a:t>, </a:t>
            </a:r>
            <a:r>
              <a:rPr lang="hi-IN" dirty="0"/>
              <a:t>बल्कि और मजबूती से उभर कर सामने आये। </a:t>
            </a:r>
            <a:endParaRPr lang="en-IN" dirty="0"/>
          </a:p>
        </p:txBody>
      </p:sp>
    </p:spTree>
    <p:extLst>
      <p:ext uri="{BB962C8B-B14F-4D97-AF65-F5344CB8AC3E}">
        <p14:creationId xmlns:p14="http://schemas.microsoft.com/office/powerpoint/2010/main" val="19431217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a:t>पत्रकारिता: एक अलग अंदाज भी</a:t>
            </a:r>
            <a:endParaRPr lang="en-IN" b="1" dirty="0"/>
          </a:p>
        </p:txBody>
      </p:sp>
      <p:sp>
        <p:nvSpPr>
          <p:cNvPr id="3" name="Content Placeholder 2"/>
          <p:cNvSpPr>
            <a:spLocks noGrp="1"/>
          </p:cNvSpPr>
          <p:nvPr>
            <p:ph idx="1"/>
          </p:nvPr>
        </p:nvSpPr>
        <p:spPr/>
        <p:txBody>
          <a:bodyPr/>
          <a:lstStyle/>
          <a:p>
            <a:pPr>
              <a:lnSpc>
                <a:spcPct val="150000"/>
              </a:lnSpc>
            </a:pPr>
            <a:r>
              <a:rPr lang="hi-IN" dirty="0"/>
              <a:t>अखबारों और पत्रिकाओं ने न केवल आजादी का अलख जगाने में महत्वपूर्ण भूमिका अदा की</a:t>
            </a:r>
            <a:r>
              <a:rPr lang="en-IN" dirty="0"/>
              <a:t>, </a:t>
            </a:r>
            <a:r>
              <a:rPr lang="hi-IN" dirty="0"/>
              <a:t>बल्कि सामाजिक बदलावों के वाहक भी बने। </a:t>
            </a:r>
            <a:endParaRPr lang="en-IN" dirty="0" smtClean="0"/>
          </a:p>
          <a:p>
            <a:pPr>
              <a:lnSpc>
                <a:spcPct val="150000"/>
              </a:lnSpc>
            </a:pPr>
            <a:r>
              <a:rPr lang="hi-IN" dirty="0" smtClean="0"/>
              <a:t>महात्मा </a:t>
            </a:r>
            <a:r>
              <a:rPr lang="hi-IN" dirty="0"/>
              <a:t>गांधी द्वारा संपादित ’हरिजन’ व बाबासाहेब भीमराव अम्बेडकर द्वारा संपादित ‘मूकनायक’ पत्रिका इन मायनों में अपनी अलग छाप छोड़ने में कामयाब रहीं।</a:t>
            </a:r>
            <a:endParaRPr lang="en-IN" dirty="0"/>
          </a:p>
        </p:txBody>
      </p:sp>
    </p:spTree>
    <p:extLst>
      <p:ext uri="{BB962C8B-B14F-4D97-AF65-F5344CB8AC3E}">
        <p14:creationId xmlns:p14="http://schemas.microsoft.com/office/powerpoint/2010/main" val="242891372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46205"/>
          </a:xfrm>
        </p:spPr>
        <p:txBody>
          <a:bodyPr/>
          <a:lstStyle/>
          <a:p>
            <a:pPr algn="ctr"/>
            <a:r>
              <a:rPr lang="hi-IN" b="1" dirty="0"/>
              <a:t>भारत में रेडियो की शुरूआत</a:t>
            </a:r>
            <a:endParaRPr lang="en-IN" b="1" dirty="0"/>
          </a:p>
        </p:txBody>
      </p:sp>
      <p:sp>
        <p:nvSpPr>
          <p:cNvPr id="3" name="Content Placeholder 2"/>
          <p:cNvSpPr>
            <a:spLocks noGrp="1"/>
          </p:cNvSpPr>
          <p:nvPr>
            <p:ph idx="1"/>
          </p:nvPr>
        </p:nvSpPr>
        <p:spPr>
          <a:xfrm>
            <a:off x="677334" y="1655805"/>
            <a:ext cx="8596668" cy="4385558"/>
          </a:xfrm>
        </p:spPr>
        <p:txBody>
          <a:bodyPr/>
          <a:lstStyle/>
          <a:p>
            <a:pPr>
              <a:lnSpc>
                <a:spcPct val="150000"/>
              </a:lnSpc>
            </a:pPr>
            <a:r>
              <a:rPr lang="hi-IN" dirty="0"/>
              <a:t>रेडियो के लिए सरकार ने विशेष प्रयास किये। ब्रिटेन से तकनिकी विशेषज्ञों को बुलाकर रेडियो सेवा को मजबूती देने का कार्य किया गया। </a:t>
            </a:r>
            <a:endParaRPr lang="en-IN" dirty="0" smtClean="0"/>
          </a:p>
          <a:p>
            <a:pPr>
              <a:lnSpc>
                <a:spcPct val="150000"/>
              </a:lnSpc>
            </a:pPr>
            <a:r>
              <a:rPr lang="hi-IN" dirty="0" smtClean="0"/>
              <a:t>फिर </a:t>
            </a:r>
            <a:r>
              <a:rPr lang="hi-IN" dirty="0"/>
              <a:t>भी सरकारी ठप्पे ने इसे वह मुकाम हासिल करने से रोके रही</a:t>
            </a:r>
            <a:r>
              <a:rPr lang="en-IN" dirty="0"/>
              <a:t>, </a:t>
            </a:r>
            <a:r>
              <a:rPr lang="hi-IN" dirty="0"/>
              <a:t>जो अखबारों को हासिल हो चुकी थी। रेडियो जो अंग्रेजी के ऑल इंडिया रेडियो और हिंदी के आकाशवाणी नाम से लोकप्रियता हासिल कर रहा था। उसके कई चैनल खुल गये। </a:t>
            </a:r>
            <a:endParaRPr lang="en-IN" dirty="0" smtClean="0"/>
          </a:p>
          <a:p>
            <a:pPr>
              <a:lnSpc>
                <a:spcPct val="150000"/>
              </a:lnSpc>
            </a:pPr>
            <a:r>
              <a:rPr lang="hi-IN" dirty="0" smtClean="0"/>
              <a:t>सर्वसुलभता </a:t>
            </a:r>
            <a:r>
              <a:rPr lang="hi-IN" dirty="0"/>
              <a:t>के बूते वह देश के </a:t>
            </a:r>
            <a:r>
              <a:rPr lang="en-IN" dirty="0"/>
              <a:t>90 </a:t>
            </a:r>
            <a:r>
              <a:rPr lang="hi-IN" dirty="0"/>
              <a:t>प्रतिशत भू-भाग पर अपनी पहंुच बनाने में कामयाब हो गया। देखते-देखते अपनी मनमोहक आवाज के जादू से पढे़-लिखे लोगों के साथ निरक्षरों का भी पसंदीदा माध्यम बन गया। </a:t>
            </a:r>
            <a:endParaRPr lang="en-IN" dirty="0"/>
          </a:p>
        </p:txBody>
      </p:sp>
    </p:spTree>
    <p:extLst>
      <p:ext uri="{BB962C8B-B14F-4D97-AF65-F5344CB8AC3E}">
        <p14:creationId xmlns:p14="http://schemas.microsoft.com/office/powerpoint/2010/main" val="26517993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1449"/>
          </a:xfrm>
        </p:spPr>
        <p:txBody>
          <a:bodyPr/>
          <a:lstStyle/>
          <a:p>
            <a:pPr algn="ctr"/>
            <a:r>
              <a:rPr lang="hi-IN" b="1" dirty="0"/>
              <a:t>टेलीविजन का आगमन</a:t>
            </a:r>
            <a:endParaRPr lang="en-IN" b="1" dirty="0"/>
          </a:p>
        </p:txBody>
      </p:sp>
      <p:sp>
        <p:nvSpPr>
          <p:cNvPr id="3" name="Content Placeholder 2"/>
          <p:cNvSpPr>
            <a:spLocks noGrp="1"/>
          </p:cNvSpPr>
          <p:nvPr>
            <p:ph idx="1"/>
          </p:nvPr>
        </p:nvSpPr>
        <p:spPr>
          <a:xfrm>
            <a:off x="677334" y="1729947"/>
            <a:ext cx="8596668" cy="4311416"/>
          </a:xfrm>
        </p:spPr>
        <p:txBody>
          <a:bodyPr>
            <a:normAutofit lnSpcReduction="10000"/>
          </a:bodyPr>
          <a:lstStyle/>
          <a:p>
            <a:pPr>
              <a:lnSpc>
                <a:spcPct val="150000"/>
              </a:lnSpc>
            </a:pPr>
            <a:r>
              <a:rPr lang="hi-IN" dirty="0"/>
              <a:t>टेलीविजन का आगमन सामान्यतः लोगों में एक नये क्रेज के रूप में आया। विजुअल के साथ आडियो लोगों के लिए किसी अजूबे से कम नहीं था। </a:t>
            </a:r>
            <a:endParaRPr lang="en-IN" dirty="0" smtClean="0"/>
          </a:p>
          <a:p>
            <a:pPr>
              <a:lnSpc>
                <a:spcPct val="150000"/>
              </a:lnSpc>
            </a:pPr>
            <a:r>
              <a:rPr lang="hi-IN" dirty="0" smtClean="0"/>
              <a:t>रामायण </a:t>
            </a:r>
            <a:r>
              <a:rPr lang="hi-IN" dirty="0"/>
              <a:t>और महाभारत जैसे धारावाहिकों ने टेलीविजन की लोकप्रियता को बुलंदियों पर पहुंचाने का कार्य किया। इसे तब और ऊर्जा मिली</a:t>
            </a:r>
            <a:r>
              <a:rPr lang="en-IN" dirty="0"/>
              <a:t>, </a:t>
            </a:r>
            <a:r>
              <a:rPr lang="hi-IN" dirty="0"/>
              <a:t>जब यह प्राइवेट हाथों में भी दे दिया गया। उसके बाद से सूचना</a:t>
            </a:r>
            <a:r>
              <a:rPr lang="en-IN" dirty="0"/>
              <a:t>, </a:t>
            </a:r>
            <a:r>
              <a:rPr lang="hi-IN" dirty="0"/>
              <a:t>शिक्षा और मनोरंजन के क्षेत्र में एक क्रांति सी देखी गई। </a:t>
            </a:r>
            <a:endParaRPr lang="en-IN" dirty="0" smtClean="0"/>
          </a:p>
          <a:p>
            <a:pPr>
              <a:lnSpc>
                <a:spcPct val="150000"/>
              </a:lnSpc>
            </a:pPr>
            <a:r>
              <a:rPr lang="hi-IN" dirty="0" smtClean="0"/>
              <a:t>टेलीविजन ने </a:t>
            </a:r>
            <a:r>
              <a:rPr lang="hi-IN" dirty="0"/>
              <a:t>डीमॉसीफिकेशन (अल्पसंख्यकीकरण) और डीसेन्ट्रलाइजेशन (विकेन्द्रीकरण) थ्योरी को आगे बढ़ाने का कार्य किया गया। पहले इंफ्रास्ट्रक्चर की कमी के चलते यह ज्यादातर घरों में अपना स्थान नहीं बना सका था</a:t>
            </a:r>
            <a:r>
              <a:rPr lang="en-IN" dirty="0"/>
              <a:t>, </a:t>
            </a:r>
            <a:r>
              <a:rPr lang="hi-IN" dirty="0"/>
              <a:t>लेकिन </a:t>
            </a:r>
            <a:r>
              <a:rPr lang="en-IN" dirty="0"/>
              <a:t>21 </a:t>
            </a:r>
            <a:r>
              <a:rPr lang="hi-IN" dirty="0"/>
              <a:t>सदी में जब से डॉयरेक्ट टू होम प्रणाली लागू हुई तथा घरों में बिजली की उपलब्धता</a:t>
            </a:r>
            <a:r>
              <a:rPr lang="en-IN" dirty="0"/>
              <a:t>, </a:t>
            </a:r>
            <a:r>
              <a:rPr lang="hi-IN" dirty="0"/>
              <a:t>तब से यह हर घर में एक अनिवार्य वस्तु बन गई है। </a:t>
            </a:r>
            <a:endParaRPr lang="en-IN" dirty="0"/>
          </a:p>
        </p:txBody>
      </p:sp>
    </p:spTree>
    <p:extLst>
      <p:ext uri="{BB962C8B-B14F-4D97-AF65-F5344CB8AC3E}">
        <p14:creationId xmlns:p14="http://schemas.microsoft.com/office/powerpoint/2010/main" val="337353352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b="1" dirty="0"/>
              <a:t>सिनेमा की दुनिया</a:t>
            </a:r>
            <a:endParaRPr lang="en-IN" b="1" dirty="0"/>
          </a:p>
        </p:txBody>
      </p:sp>
      <p:sp>
        <p:nvSpPr>
          <p:cNvPr id="3" name="Content Placeholder 2"/>
          <p:cNvSpPr>
            <a:spLocks noGrp="1"/>
          </p:cNvSpPr>
          <p:nvPr>
            <p:ph idx="1"/>
          </p:nvPr>
        </p:nvSpPr>
        <p:spPr/>
        <p:txBody>
          <a:bodyPr/>
          <a:lstStyle/>
          <a:p>
            <a:pPr>
              <a:lnSpc>
                <a:spcPct val="150000"/>
              </a:lnSpc>
            </a:pPr>
            <a:r>
              <a:rPr lang="hi-IN" dirty="0"/>
              <a:t>सिनेमा की दुनिया वैसे तो टीवी</a:t>
            </a:r>
            <a:r>
              <a:rPr lang="en-IN" dirty="0"/>
              <a:t>, </a:t>
            </a:r>
            <a:r>
              <a:rPr lang="hi-IN" dirty="0"/>
              <a:t>रेडियो से पहले ही आबाद हुई</a:t>
            </a:r>
            <a:r>
              <a:rPr lang="en-IN" dirty="0"/>
              <a:t>, </a:t>
            </a:r>
            <a:r>
              <a:rPr lang="hi-IN" dirty="0"/>
              <a:t>लेकिन उपलब्धताओं की कमी कारण इसका विस्तार उस तेजी से नहीं हो सका</a:t>
            </a:r>
            <a:r>
              <a:rPr lang="en-IN" dirty="0"/>
              <a:t>, </a:t>
            </a:r>
            <a:r>
              <a:rPr lang="hi-IN" dirty="0"/>
              <a:t>जिस तरह से अन्य विधाओ में हुआ। </a:t>
            </a:r>
            <a:endParaRPr lang="hi-IN" dirty="0" smtClean="0"/>
          </a:p>
          <a:p>
            <a:pPr>
              <a:lnSpc>
                <a:spcPct val="150000"/>
              </a:lnSpc>
            </a:pPr>
            <a:r>
              <a:rPr lang="hi-IN" dirty="0" smtClean="0"/>
              <a:t>सिनेमा </a:t>
            </a:r>
            <a:r>
              <a:rPr lang="hi-IN" dirty="0"/>
              <a:t>पहले पिक्चर हॉल में चला करते थे</a:t>
            </a:r>
            <a:r>
              <a:rPr lang="en-IN" dirty="0"/>
              <a:t>, </a:t>
            </a:r>
            <a:r>
              <a:rPr lang="hi-IN" dirty="0"/>
              <a:t>जो टीवी के आने के बाद धीरे-धीरे समाप्त प्राय हो गये। </a:t>
            </a:r>
            <a:endParaRPr lang="hi-IN" dirty="0" smtClean="0"/>
          </a:p>
          <a:p>
            <a:pPr>
              <a:lnSpc>
                <a:spcPct val="150000"/>
              </a:lnSpc>
            </a:pPr>
            <a:r>
              <a:rPr lang="hi-IN" dirty="0" smtClean="0"/>
              <a:t>अब </a:t>
            </a:r>
            <a:r>
              <a:rPr lang="hi-IN" dirty="0"/>
              <a:t>मल्टीप्लेक्स के माध्यम से उसका उन्नत स्वरूप देखा जा सकता है।</a:t>
            </a:r>
            <a:endParaRPr lang="en-IN" b="1" dirty="0"/>
          </a:p>
        </p:txBody>
      </p:sp>
    </p:spTree>
    <p:extLst>
      <p:ext uri="{BB962C8B-B14F-4D97-AF65-F5344CB8AC3E}">
        <p14:creationId xmlns:p14="http://schemas.microsoft.com/office/powerpoint/2010/main" val="408669933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2638"/>
          </a:xfrm>
        </p:spPr>
        <p:txBody>
          <a:bodyPr/>
          <a:lstStyle/>
          <a:p>
            <a:r>
              <a:rPr lang="hi-IN" b="1" dirty="0"/>
              <a:t>हर हाथ की शोभा और जरूरत बनी मोबाइल</a:t>
            </a:r>
            <a:endParaRPr lang="en-IN" b="1" dirty="0"/>
          </a:p>
        </p:txBody>
      </p:sp>
      <p:sp>
        <p:nvSpPr>
          <p:cNvPr id="3" name="Content Placeholder 2"/>
          <p:cNvSpPr>
            <a:spLocks noGrp="1"/>
          </p:cNvSpPr>
          <p:nvPr>
            <p:ph idx="1"/>
          </p:nvPr>
        </p:nvSpPr>
        <p:spPr>
          <a:xfrm>
            <a:off x="677334" y="1606379"/>
            <a:ext cx="8596668" cy="4434984"/>
          </a:xfrm>
        </p:spPr>
        <p:txBody>
          <a:bodyPr>
            <a:normAutofit/>
          </a:bodyPr>
          <a:lstStyle/>
          <a:p>
            <a:pPr>
              <a:lnSpc>
                <a:spcPct val="150000"/>
              </a:lnSpc>
            </a:pPr>
            <a:r>
              <a:rPr lang="hi-IN" dirty="0"/>
              <a:t>टेलीविजन की लोकप्रियता के बीच ही इंटरनेट की सुलभता और मोबाइल फोन के आगमन ने मीडिया की दुनिया में एक तरह से क्रांति लाने का कार्य किया। </a:t>
            </a:r>
            <a:endParaRPr lang="en-IN" dirty="0" smtClean="0"/>
          </a:p>
          <a:p>
            <a:pPr>
              <a:lnSpc>
                <a:spcPct val="150000"/>
              </a:lnSpc>
            </a:pPr>
            <a:r>
              <a:rPr lang="hi-IN" dirty="0" smtClean="0"/>
              <a:t>अब </a:t>
            </a:r>
            <a:r>
              <a:rPr lang="hi-IN" dirty="0"/>
              <a:t>मोबाइल फोन के माध्यम से उसकी स्क्रीन पर हम अखबार पढ़ सकते हैं</a:t>
            </a:r>
            <a:r>
              <a:rPr lang="en-IN" dirty="0"/>
              <a:t>, </a:t>
            </a:r>
            <a:r>
              <a:rPr lang="hi-IN" dirty="0"/>
              <a:t>रेडियो सुन सकते हैं</a:t>
            </a:r>
            <a:r>
              <a:rPr lang="en-IN" dirty="0"/>
              <a:t>, </a:t>
            </a:r>
            <a:r>
              <a:rPr lang="hi-IN" dirty="0"/>
              <a:t>टेलीविजन देख सकते हैं</a:t>
            </a:r>
            <a:r>
              <a:rPr lang="en-IN" dirty="0"/>
              <a:t>, </a:t>
            </a:r>
            <a:r>
              <a:rPr lang="hi-IN" dirty="0"/>
              <a:t>सिनेमा के एप्लीकेशन के माध्यम से नई रिलीज फिल्मों को देख सकते हैं। </a:t>
            </a:r>
            <a:endParaRPr lang="en-IN" dirty="0" smtClean="0"/>
          </a:p>
          <a:p>
            <a:pPr>
              <a:lnSpc>
                <a:spcPct val="150000"/>
              </a:lnSpc>
            </a:pPr>
            <a:r>
              <a:rPr lang="hi-IN" dirty="0" smtClean="0"/>
              <a:t>कुल </a:t>
            </a:r>
            <a:r>
              <a:rPr lang="hi-IN" dirty="0"/>
              <a:t>मिलाकर इसे सम्पूर्ण मीडिया भी कह सकते हैं</a:t>
            </a:r>
            <a:r>
              <a:rPr lang="en-IN" dirty="0"/>
              <a:t>, </a:t>
            </a:r>
            <a:r>
              <a:rPr lang="hi-IN" dirty="0"/>
              <a:t>जहां मीडिया के हर रंग रूप से रूबरू हुआ जा सकता है। </a:t>
            </a:r>
            <a:r>
              <a:rPr lang="hi-IN" dirty="0" smtClean="0"/>
              <a:t>फेसबुक</a:t>
            </a:r>
            <a:r>
              <a:rPr lang="en-IN" dirty="0"/>
              <a:t>, </a:t>
            </a:r>
            <a:r>
              <a:rPr lang="hi-IN" dirty="0"/>
              <a:t>ट्वीटर</a:t>
            </a:r>
            <a:r>
              <a:rPr lang="en-IN" dirty="0"/>
              <a:t>, </a:t>
            </a:r>
            <a:r>
              <a:rPr lang="hi-IN" dirty="0"/>
              <a:t>इंस्टाग्राम आदि के माध्यम से मीडिया की अलग ही दुनिया से </a:t>
            </a:r>
            <a:r>
              <a:rPr lang="hi-IN" dirty="0"/>
              <a:t>दिखती है</a:t>
            </a:r>
            <a:r>
              <a:rPr lang="hi-IN" dirty="0"/>
              <a:t>। यहां आप ही संपादक और आप ही श्रोता दोनों की भूमिका में होते हैं। </a:t>
            </a:r>
            <a:endParaRPr lang="en-IN" dirty="0" smtClean="0"/>
          </a:p>
        </p:txBody>
      </p:sp>
    </p:spTree>
    <p:extLst>
      <p:ext uri="{BB962C8B-B14F-4D97-AF65-F5344CB8AC3E}">
        <p14:creationId xmlns:p14="http://schemas.microsoft.com/office/powerpoint/2010/main" val="26248187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1405"/>
          </a:xfrm>
        </p:spPr>
        <p:txBody>
          <a:bodyPr/>
          <a:lstStyle/>
          <a:p>
            <a:pPr algn="ctr"/>
            <a:r>
              <a:rPr lang="hi-IN" b="1" dirty="0"/>
              <a:t>मीडिया का बदलता स्वरूप</a:t>
            </a:r>
            <a:endParaRPr lang="en-IN" b="1" dirty="0"/>
          </a:p>
        </p:txBody>
      </p:sp>
      <p:sp>
        <p:nvSpPr>
          <p:cNvPr id="3" name="Content Placeholder 2"/>
          <p:cNvSpPr>
            <a:spLocks noGrp="1"/>
          </p:cNvSpPr>
          <p:nvPr>
            <p:ph idx="1"/>
          </p:nvPr>
        </p:nvSpPr>
        <p:spPr>
          <a:xfrm>
            <a:off x="677334" y="1696995"/>
            <a:ext cx="8596668" cy="4344367"/>
          </a:xfrm>
        </p:spPr>
        <p:txBody>
          <a:bodyPr>
            <a:normAutofit/>
          </a:bodyPr>
          <a:lstStyle/>
          <a:p>
            <a:pPr>
              <a:lnSpc>
                <a:spcPct val="150000"/>
              </a:lnSpc>
            </a:pPr>
            <a:r>
              <a:rPr lang="hi-IN" dirty="0"/>
              <a:t>इस तरह से देखा जाये जैसे-जैसे मीडिया के नये-नये स्वरूप आते गये</a:t>
            </a:r>
            <a:r>
              <a:rPr lang="en-IN" dirty="0"/>
              <a:t>, </a:t>
            </a:r>
            <a:r>
              <a:rPr lang="hi-IN" dirty="0"/>
              <a:t>उसी तरह से उसको श्रोताओं ने अपनाना भी शुरू किया। </a:t>
            </a:r>
            <a:endParaRPr lang="en-IN" dirty="0" smtClean="0"/>
          </a:p>
          <a:p>
            <a:pPr>
              <a:lnSpc>
                <a:spcPct val="150000"/>
              </a:lnSpc>
            </a:pPr>
            <a:r>
              <a:rPr lang="hi-IN" dirty="0" smtClean="0"/>
              <a:t>अखबारों </a:t>
            </a:r>
            <a:r>
              <a:rPr lang="hi-IN" dirty="0"/>
              <a:t>ने जहां पढ़े-लिखे लोगों की जमात में अपना प्रभाव बनाया तो उसके बाद आया रेडियो देश के </a:t>
            </a:r>
            <a:r>
              <a:rPr lang="en-IN" dirty="0"/>
              <a:t>90 </a:t>
            </a:r>
            <a:r>
              <a:rPr lang="hi-IN" dirty="0"/>
              <a:t>प्रतिशत भूभाग में अपनी साक्षरों के निरक्षरों के बीच भी पहंुच बनाने में कामयाब रहा। उसके बाद टीवी ने हर घर में अपनी जगह बना ली तो मोबाइल फोन हर हाथ की शोभा बन गया। </a:t>
            </a:r>
            <a:endParaRPr lang="en-IN" dirty="0" smtClean="0"/>
          </a:p>
          <a:p>
            <a:pPr>
              <a:lnSpc>
                <a:spcPct val="150000"/>
              </a:lnSpc>
            </a:pPr>
            <a:r>
              <a:rPr lang="hi-IN" dirty="0" smtClean="0"/>
              <a:t>पहंुच </a:t>
            </a:r>
            <a:r>
              <a:rPr lang="hi-IN" dirty="0"/>
              <a:t>के आधार पर हम विभाजित करें तो इस समय मोबाइल मीडिया की पहंुच पूरे देश में सर्वाधिक है</a:t>
            </a:r>
            <a:r>
              <a:rPr lang="hi-IN" dirty="0" smtClean="0"/>
              <a:t>।</a:t>
            </a:r>
            <a:endParaRPr lang="en-IN" dirty="0"/>
          </a:p>
        </p:txBody>
      </p:sp>
    </p:spTree>
    <p:extLst>
      <p:ext uri="{BB962C8B-B14F-4D97-AF65-F5344CB8AC3E}">
        <p14:creationId xmlns:p14="http://schemas.microsoft.com/office/powerpoint/2010/main" val="260796322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1358</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Mangal</vt:lpstr>
      <vt:lpstr>Trebuchet MS</vt:lpstr>
      <vt:lpstr>Wingdings 3</vt:lpstr>
      <vt:lpstr>Facet</vt:lpstr>
      <vt:lpstr>पत्रकारिता की दशा और दिशा</vt:lpstr>
      <vt:lpstr>पत्रकारिता और हम</vt:lpstr>
      <vt:lpstr>पत्रकारिता : एक परिचय</vt:lpstr>
      <vt:lpstr>पत्रकारिता: एक अलग अंदाज भी</vt:lpstr>
      <vt:lpstr>भारत में रेडियो की शुरूआत</vt:lpstr>
      <vt:lpstr>टेलीविजन का आगमन</vt:lpstr>
      <vt:lpstr>सिनेमा की दुनिया</vt:lpstr>
      <vt:lpstr>हर हाथ की शोभा और जरूरत बनी मोबाइल</vt:lpstr>
      <vt:lpstr>मीडिया का बदलता स्वरूप</vt:lpstr>
      <vt:lpstr>मीडिया की उपयोगिता</vt:lpstr>
      <vt:lpstr>मीडिया की विश्वसनीयता</vt:lpstr>
      <vt:lpstr>रेडियो और टेलीविजन</vt:lpstr>
      <vt:lpstr>धन्यवाद!</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पत्रकारिता की दशा और दिशा</dc:title>
  <dc:creator>Microsoft account</dc:creator>
  <cp:lastModifiedBy>Microsoft account</cp:lastModifiedBy>
  <cp:revision>17</cp:revision>
  <dcterms:created xsi:type="dcterms:W3CDTF">2023-03-30T08:01:46Z</dcterms:created>
  <dcterms:modified xsi:type="dcterms:W3CDTF">2023-03-30T08:48:23Z</dcterms:modified>
</cp:coreProperties>
</file>