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3"/>
  </p:notesMasterIdLst>
  <p:sldIdLst>
    <p:sldId id="265" r:id="rId3"/>
    <p:sldId id="258" r:id="rId4"/>
    <p:sldId id="266" r:id="rId5"/>
    <p:sldId id="259" r:id="rId6"/>
    <p:sldId id="260" r:id="rId7"/>
    <p:sldId id="261" r:id="rId8"/>
    <p:sldId id="262" r:id="rId9"/>
    <p:sldId id="263"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AEE6C-D4AD-41AF-A3F7-422FEB7E7731}" type="datetimeFigureOut">
              <a:rPr lang="en-IN" smtClean="0"/>
              <a:t>13-04-2023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E726D-C67F-4018-BFC4-393C5964C120}" type="slidenum">
              <a:rPr lang="en-IN" smtClean="0"/>
              <a:t>‹#›</a:t>
            </a:fld>
            <a:endParaRPr lang="en-IN"/>
          </a:p>
        </p:txBody>
      </p:sp>
    </p:spTree>
    <p:extLst>
      <p:ext uri="{BB962C8B-B14F-4D97-AF65-F5344CB8AC3E}">
        <p14:creationId xmlns:p14="http://schemas.microsoft.com/office/powerpoint/2010/main" val="58136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7D86C0-0432-4CA3-A710-8D3192822C46}"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3294940667"/>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691687496"/>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2763956241"/>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2400673414"/>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69E29E33-B620-47F9-BB04-8846C2A5AF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883975854"/>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B97365-EBCA-4027-87D5-99FC1D4DF0BB}" type="datetimeFigureOut">
              <a:rPr lang="en-US" smtClean="0">
                <a:solidFill>
                  <a:srgbClr val="FFF39D"/>
                </a:solidFill>
              </a:rPr>
              <a:pPr/>
              <a:t>4/13/2023</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897299241"/>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69E29E33-B620-47F9-BB04-8846C2A5AFC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574724086"/>
      </p:ext>
    </p:extLst>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69E29E33-B620-47F9-BB04-8846C2A5AFC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946355893"/>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69E29E33-B620-47F9-BB04-8846C2A5AFC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4276970381"/>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2400643360"/>
      </p:ext>
    </p:extLst>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69E29E33-B620-47F9-BB04-8846C2A5AFC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334670065"/>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69E29E33-B620-47F9-BB04-8846C2A5AF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348734074"/>
      </p:ext>
    </p:extLst>
  </p:cSld>
  <p:clrMapOvr>
    <a:masterClrMapping/>
  </p:clrMapOvr>
  <p:transition spd="med">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69E29E33-B620-47F9-BB04-8846C2A5AFC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083081068"/>
      </p:ext>
    </p:extLst>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340251369"/>
      </p:ext>
    </p:extLst>
  </p:cSld>
  <p:clrMapOvr>
    <a:masterClrMapping/>
  </p:clrMapOvr>
  <p:transition spd="med">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89470620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B97365-EBCA-4027-87D5-99FC1D4DF0BB}" type="datetimeFigureOut">
              <a:rPr lang="en-US" smtClean="0">
                <a:solidFill>
                  <a:srgbClr val="FFF39D"/>
                </a:solidFill>
              </a:rPr>
              <a:pPr/>
              <a:t>4/13/2023</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350945700"/>
      </p:ext>
    </p:extLst>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69E29E33-B620-47F9-BB04-8846C2A5AFC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85360365"/>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69E29E33-B620-47F9-BB04-8846C2A5AFC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886381510"/>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69E29E33-B620-47F9-BB04-8846C2A5AFC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840366527"/>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solidFill>
                  <a:srgbClr val="575F6D"/>
                </a:solidFill>
              </a:rPr>
              <a:pPr/>
              <a:t>4/13/2023</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69E29E33-B620-47F9-BB04-8846C2A5AFCC}" type="slidenum">
              <a:rPr lang="en-US" smtClean="0"/>
              <a:pPr/>
              <a:t>‹#›</a:t>
            </a:fld>
            <a:endParaRPr lang="en-US"/>
          </a:p>
        </p:txBody>
      </p:sp>
    </p:spTree>
    <p:extLst>
      <p:ext uri="{BB962C8B-B14F-4D97-AF65-F5344CB8AC3E}">
        <p14:creationId xmlns:p14="http://schemas.microsoft.com/office/powerpoint/2010/main" val="4274510577"/>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69E29E33-B620-47F9-BB04-8846C2A5AFC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2599505321"/>
      </p:ext>
    </p:extLst>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7CB97365-EBCA-4027-87D5-99FC1D4DF0BB}" type="datetimeFigureOut">
              <a:rPr lang="en-US" smtClean="0">
                <a:solidFill>
                  <a:srgbClr val="575F6D"/>
                </a:solidFill>
              </a:rPr>
              <a:pPr/>
              <a:t>4/13/2023</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69E29E33-B620-47F9-BB04-8846C2A5AFC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3880625318"/>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B97365-EBCA-4027-87D5-99FC1D4DF0BB}" type="datetimeFigureOut">
              <a:rPr lang="en-US" smtClean="0">
                <a:solidFill>
                  <a:srgbClr val="575F6D"/>
                </a:solidFill>
              </a:rPr>
              <a:pPr/>
              <a:t>4/13/2023</a:t>
            </a:fld>
            <a:endParaRPr lang="en-US">
              <a:solidFill>
                <a:prstClr val="black">
                  <a:shade val="50000"/>
                </a:prst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prstClr val="black">
                  <a:shade val="50000"/>
                </a:prstClr>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E29E33-B620-47F9-BB04-8846C2A5AFCC}" type="slidenum">
              <a:rPr lang="en-US" smtClean="0"/>
              <a:pPr/>
              <a:t>‹#›</a:t>
            </a:fld>
            <a:endParaRPr lang="en-US" dirty="0">
              <a:solidFill>
                <a:prstClr val="black">
                  <a:shade val="50000"/>
                </a:prstClr>
              </a:solidFill>
            </a:endParaRPr>
          </a:p>
        </p:txBody>
      </p:sp>
    </p:spTree>
    <p:extLst>
      <p:ext uri="{BB962C8B-B14F-4D97-AF65-F5344CB8AC3E}">
        <p14:creationId xmlns:p14="http://schemas.microsoft.com/office/powerpoint/2010/main" val="11017908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B97365-EBCA-4027-87D5-99FC1D4DF0BB}" type="datetimeFigureOut">
              <a:rPr lang="en-US" smtClean="0">
                <a:solidFill>
                  <a:srgbClr val="575F6D"/>
                </a:solidFill>
              </a:rPr>
              <a:pPr/>
              <a:t>4/13/2023</a:t>
            </a:fld>
            <a:endParaRPr lang="en-US">
              <a:solidFill>
                <a:prstClr val="black">
                  <a:shade val="50000"/>
                </a:prst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prstClr val="black">
                  <a:shade val="50000"/>
                </a:prstClr>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E29E33-B620-47F9-BB04-8846C2A5AFCC}" type="slidenum">
              <a:rPr lang="en-US" smtClean="0"/>
              <a:pPr/>
              <a:t>‹#›</a:t>
            </a:fld>
            <a:endParaRPr lang="en-US" dirty="0">
              <a:solidFill>
                <a:prstClr val="black">
                  <a:shade val="50000"/>
                </a:prstClr>
              </a:solidFill>
            </a:endParaRPr>
          </a:p>
        </p:txBody>
      </p:sp>
    </p:spTree>
    <p:extLst>
      <p:ext uri="{BB962C8B-B14F-4D97-AF65-F5344CB8AC3E}">
        <p14:creationId xmlns:p14="http://schemas.microsoft.com/office/powerpoint/2010/main" val="3644451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228600" y="228600"/>
            <a:ext cx="8915400" cy="5943600"/>
          </a:xfrm>
        </p:spPr>
        <p:txBody>
          <a:bodyPr>
            <a:normAutofit/>
          </a:bodyPr>
          <a:lstStyle/>
          <a:p>
            <a:r>
              <a:rPr lang="en-US" sz="2800" b="1" dirty="0" smtClean="0">
                <a:solidFill>
                  <a:schemeClr val="tx1"/>
                </a:solidFill>
                <a:latin typeface="Times New Roman" pitchFamily="18" charset="0"/>
                <a:cs typeface="Times New Roman" pitchFamily="18" charset="0"/>
              </a:rPr>
              <a:t>DATABASE </a:t>
            </a:r>
            <a:r>
              <a:rPr lang="en-US" sz="2800" b="1" dirty="0">
                <a:solidFill>
                  <a:schemeClr val="tx1"/>
                </a:solidFill>
                <a:latin typeface="Times New Roman" pitchFamily="18" charset="0"/>
                <a:cs typeface="Times New Roman" pitchFamily="18" charset="0"/>
              </a:rPr>
              <a:t>MANAGEMENT SYSTEM</a:t>
            </a:r>
            <a:br>
              <a:rPr lang="en-US" sz="2800" b="1" dirty="0">
                <a:solidFill>
                  <a:schemeClr val="tx1"/>
                </a:solidFill>
                <a:latin typeface="Times New Roman" pitchFamily="18" charset="0"/>
                <a:cs typeface="Times New Roman" pitchFamily="18" charset="0"/>
              </a:rPr>
            </a:b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MCA-2004</a:t>
            </a:r>
            <a:br>
              <a:rPr lang="en-US" sz="2700" b="1" dirty="0" smtClean="0">
                <a:solidFill>
                  <a:schemeClr val="tx1"/>
                </a:solidFill>
                <a:latin typeface="Times New Roman" pitchFamily="18" charset="0"/>
                <a:cs typeface="Times New Roman" pitchFamily="18" charset="0"/>
              </a:rPr>
            </a:br>
            <a:r>
              <a:rPr lang="en-US" sz="2700" b="1" dirty="0" smtClean="0">
                <a:solidFill>
                  <a:schemeClr val="tx1"/>
                </a:solidFill>
                <a:latin typeface="Times New Roman" pitchFamily="18" charset="0"/>
                <a:cs typeface="Times New Roman" pitchFamily="18" charset="0"/>
              </a:rPr>
              <a:t/>
            </a:r>
            <a:br>
              <a:rPr lang="en-US" sz="2700" b="1" dirty="0" smtClean="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Characteristics of D</a:t>
            </a:r>
            <a:r>
              <a:rPr lang="en-US" sz="2400" b="1" dirty="0" smtClean="0">
                <a:solidFill>
                  <a:schemeClr val="tx1"/>
                </a:solidFill>
                <a:latin typeface="Times New Roman" pitchFamily="18" charset="0"/>
                <a:cs typeface="Times New Roman" pitchFamily="18" charset="0"/>
              </a:rPr>
              <a:t>BMS </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By</a:t>
            </a:r>
            <a:r>
              <a:rPr lang="en-US" sz="1800" b="1" dirty="0">
                <a:solidFill>
                  <a:schemeClr val="tx1"/>
                </a:solidFill>
                <a:latin typeface="Times New Roman" pitchFamily="18" charset="0"/>
                <a:cs typeface="Times New Roman" pitchFamily="18" charset="0"/>
              </a:rPr>
              <a:t/>
            </a:r>
            <a:br>
              <a:rPr lang="en-US" sz="1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Himanshu </a:t>
            </a:r>
            <a:r>
              <a:rPr lang="en-US" sz="2800" b="1" dirty="0">
                <a:solidFill>
                  <a:schemeClr val="tx1"/>
                </a:solidFill>
                <a:latin typeface="Times New Roman" pitchFamily="18" charset="0"/>
                <a:cs typeface="Times New Roman" pitchFamily="18" charset="0"/>
              </a:rPr>
              <a:t>Shukla</a:t>
            </a:r>
            <a:br>
              <a:rPr lang="en-US" sz="2800" b="1" dirty="0">
                <a:solidFill>
                  <a:schemeClr val="tx1"/>
                </a:solidFill>
                <a:latin typeface="Times New Roman" pitchFamily="18" charset="0"/>
                <a:cs typeface="Times New Roman" pitchFamily="18" charset="0"/>
              </a:rPr>
            </a:br>
            <a:r>
              <a:rPr lang="en-US" sz="1800" b="1" dirty="0">
                <a:solidFill>
                  <a:schemeClr val="tx1"/>
                </a:solidFill>
                <a:latin typeface="Times New Roman" pitchFamily="18" charset="0"/>
                <a:cs typeface="Times New Roman" pitchFamily="18" charset="0"/>
              </a:rPr>
              <a:t>				</a:t>
            </a:r>
            <a:r>
              <a:rPr lang="en-US" sz="1600" b="1" dirty="0" smtClean="0">
                <a:solidFill>
                  <a:schemeClr val="tx1"/>
                </a:solidFill>
                <a:latin typeface="Times New Roman" pitchFamily="18" charset="0"/>
                <a:cs typeface="Times New Roman" pitchFamily="18" charset="0"/>
              </a:rPr>
              <a:t>	     </a:t>
            </a:r>
            <a:r>
              <a:rPr lang="en-US" sz="1600" b="1" dirty="0">
                <a:solidFill>
                  <a:schemeClr val="tx1"/>
                </a:solidFill>
                <a:latin typeface="Times New Roman" pitchFamily="18" charset="0"/>
                <a:cs typeface="Times New Roman" pitchFamily="18" charset="0"/>
              </a:rPr>
              <a:t>Assistant Professor	</a:t>
            </a:r>
            <a:br>
              <a:rPr lang="en-US" sz="1600" b="1" dirty="0">
                <a:solidFill>
                  <a:schemeClr val="tx1"/>
                </a:solidFill>
                <a:latin typeface="Times New Roman" pitchFamily="18" charset="0"/>
                <a:cs typeface="Times New Roman" pitchFamily="18" charset="0"/>
              </a:rPr>
            </a:br>
            <a:r>
              <a:rPr lang="en-US" sz="1600" b="1" dirty="0">
                <a:solidFill>
                  <a:schemeClr val="tx1"/>
                </a:solidFill>
                <a:latin typeface="Times New Roman" pitchFamily="18" charset="0"/>
                <a:cs typeface="Times New Roman" pitchFamily="18" charset="0"/>
              </a:rPr>
              <a:t>			</a:t>
            </a:r>
            <a:r>
              <a:rPr lang="en-US" sz="1600" b="1" dirty="0" smtClean="0">
                <a:solidFill>
                  <a:schemeClr val="tx1"/>
                </a:solidFill>
                <a:latin typeface="Times New Roman" pitchFamily="18" charset="0"/>
                <a:cs typeface="Times New Roman" pitchFamily="18" charset="0"/>
              </a:rPr>
              <a:t>	        Department </a:t>
            </a:r>
            <a:r>
              <a:rPr lang="en-US" sz="1600" b="1" dirty="0">
                <a:solidFill>
                  <a:schemeClr val="tx1"/>
                </a:solidFill>
                <a:latin typeface="Times New Roman" pitchFamily="18" charset="0"/>
                <a:cs typeface="Times New Roman" pitchFamily="18" charset="0"/>
              </a:rPr>
              <a:t>Of Computer </a:t>
            </a:r>
            <a:r>
              <a:rPr lang="en-US" sz="1600" b="1" dirty="0" smtClean="0">
                <a:solidFill>
                  <a:schemeClr val="tx1"/>
                </a:solidFill>
                <a:latin typeface="Times New Roman" pitchFamily="18" charset="0"/>
                <a:cs typeface="Times New Roman" pitchFamily="18" charset="0"/>
              </a:rPr>
              <a:t>Applications </a:t>
            </a:r>
            <a:r>
              <a:rPr lang="en-US" sz="1600" b="1" dirty="0">
                <a:solidFill>
                  <a:schemeClr val="tx1"/>
                </a:solidFill>
                <a:latin typeface="Times New Roman" pitchFamily="18" charset="0"/>
                <a:cs typeface="Times New Roman" pitchFamily="18" charset="0"/>
              </a:rPr>
              <a:t/>
            </a:r>
            <a:br>
              <a:rPr lang="en-US" sz="1600" b="1" dirty="0">
                <a:solidFill>
                  <a:schemeClr val="tx1"/>
                </a:solidFill>
                <a:latin typeface="Times New Roman" pitchFamily="18" charset="0"/>
                <a:cs typeface="Times New Roman" pitchFamily="18" charset="0"/>
              </a:rPr>
            </a:br>
            <a:r>
              <a:rPr lang="en-US" sz="1600" b="1" dirty="0">
                <a:solidFill>
                  <a:schemeClr val="tx1"/>
                </a:solidFill>
                <a:latin typeface="Times New Roman" pitchFamily="18" charset="0"/>
                <a:cs typeface="Times New Roman" pitchFamily="18" charset="0"/>
              </a:rPr>
              <a:t>				</a:t>
            </a:r>
            <a:r>
              <a:rPr lang="en-US" sz="1600" b="1" dirty="0" smtClean="0">
                <a:solidFill>
                  <a:schemeClr val="tx1"/>
                </a:solidFill>
                <a:latin typeface="Times New Roman" pitchFamily="18" charset="0"/>
                <a:cs typeface="Times New Roman" pitchFamily="18" charset="0"/>
              </a:rPr>
              <a:t>	UIET</a:t>
            </a:r>
            <a:r>
              <a:rPr lang="en-US" sz="1600" b="1" dirty="0">
                <a:solidFill>
                  <a:schemeClr val="tx1"/>
                </a:solidFill>
                <a:latin typeface="Times New Roman" pitchFamily="18" charset="0"/>
                <a:cs typeface="Times New Roman" pitchFamily="18" charset="0"/>
              </a:rPr>
              <a:t>, CSJM University, Kanpur </a:t>
            </a:r>
          </a:p>
        </p:txBody>
      </p:sp>
    </p:spTree>
    <p:extLst>
      <p:ext uri="{BB962C8B-B14F-4D97-AF65-F5344CB8AC3E}">
        <p14:creationId xmlns:p14="http://schemas.microsoft.com/office/powerpoint/2010/main" val="385193493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latin typeface="Times New Roman" pitchFamily="18" charset="0"/>
                <a:cs typeface="Times New Roman" pitchFamily="18" charset="0"/>
              </a:rPr>
              <a:t>References</a:t>
            </a:r>
            <a:endParaRPr lang="en-IN"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a:t>ELMASRI, R., &amp; NAVATHE, S. (2007). Fundamentals of database systems. Boston, Pearson/Addison Wesley.</a:t>
            </a:r>
          </a:p>
          <a:p>
            <a:r>
              <a:rPr lang="en-IN" dirty="0">
                <a:latin typeface="Times New Roman" pitchFamily="18" charset="0"/>
                <a:cs typeface="Times New Roman" pitchFamily="18" charset="0"/>
              </a:rPr>
              <a:t>https://</a:t>
            </a:r>
            <a:r>
              <a:rPr lang="en-IN" dirty="0" smtClean="0">
                <a:latin typeface="Times New Roman" pitchFamily="18" charset="0"/>
                <a:cs typeface="Times New Roman" pitchFamily="18" charset="0"/>
              </a:rPr>
              <a:t>www.javatpoint.com/</a:t>
            </a:r>
          </a:p>
          <a:p>
            <a:r>
              <a:rPr lang="en-IN" dirty="0" smtClean="0">
                <a:latin typeface="Times New Roman" pitchFamily="18" charset="0"/>
                <a:cs typeface="Times New Roman" pitchFamily="18" charset="0"/>
              </a:rPr>
              <a:t>https://www.tutorialspoint.com</a:t>
            </a:r>
            <a:endParaRPr lang="en-IN" dirty="0">
              <a:latin typeface="Times New Roman" pitchFamily="18" charset="0"/>
              <a:cs typeface="Times New Roman" pitchFamily="18" charset="0"/>
            </a:endParaRPr>
          </a:p>
          <a:p>
            <a:pPr marL="0" lvl="0" indent="0">
              <a:buNone/>
            </a:pP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193286400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Characteristics of </a:t>
            </a:r>
            <a:r>
              <a:rPr lang="en-US" b="1" dirty="0" smtClean="0">
                <a:latin typeface="Times New Roman" pitchFamily="18" charset="0"/>
                <a:cs typeface="Times New Roman" pitchFamily="18" charset="0"/>
              </a:rPr>
              <a:t>DBMS</a:t>
            </a:r>
            <a:r>
              <a:rPr lang="en-US" b="1" dirty="0" smtClean="0"/>
              <a:t/>
            </a:r>
            <a:br>
              <a:rPr lang="en-US" b="1" dirty="0" smtClean="0"/>
            </a:br>
            <a:endParaRPr lang="en-US" dirty="0"/>
          </a:p>
        </p:txBody>
      </p:sp>
      <p:sp>
        <p:nvSpPr>
          <p:cNvPr id="3" name="Content Placeholder 2"/>
          <p:cNvSpPr>
            <a:spLocks noGrp="1"/>
          </p:cNvSpPr>
          <p:nvPr>
            <p:ph sz="quarter" idx="1"/>
          </p:nvPr>
        </p:nvSpPr>
        <p:spPr>
          <a:xfrm>
            <a:off x="457200" y="1219200"/>
            <a:ext cx="8229600" cy="5638800"/>
          </a:xfrm>
        </p:spPr>
        <p:txBody>
          <a:bodyPr>
            <a:normAutofit/>
          </a:bodyPr>
          <a:lstStyle/>
          <a:p>
            <a:pPr>
              <a:buNone/>
            </a:pPr>
            <a:r>
              <a:rPr lang="en-US" b="1" dirty="0" smtClean="0"/>
              <a:t>		</a:t>
            </a:r>
            <a:r>
              <a:rPr lang="en-US" b="1" dirty="0" smtClean="0">
                <a:latin typeface="Times New Roman" pitchFamily="18" charset="0"/>
                <a:cs typeface="Times New Roman" pitchFamily="18" charset="0"/>
              </a:rPr>
              <a:t>Database </a:t>
            </a:r>
            <a:r>
              <a:rPr lang="en-US" dirty="0">
                <a:latin typeface="Times New Roman" pitchFamily="18" charset="0"/>
                <a:cs typeface="Times New Roman" pitchFamily="18" charset="0"/>
              </a:rPr>
              <a:t>is a collection of related data and data is a collection of facts and figures that can be processed to </a:t>
            </a:r>
            <a:r>
              <a:rPr lang="en-US" dirty="0" smtClean="0">
                <a:latin typeface="Times New Roman" pitchFamily="18" charset="0"/>
                <a:cs typeface="Times New Roman" pitchFamily="18" charset="0"/>
              </a:rPr>
              <a:t>produce information</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Mostly data represents recordable facts. Data aids in producing information, which is based on facts. For example, if we have data about marks obtained by all students, we can then conclude about toppers and average marks.</a:t>
            </a:r>
          </a:p>
          <a:p>
            <a:pPr algn="just">
              <a:buNone/>
            </a:pPr>
            <a:r>
              <a:rPr lang="en-US" dirty="0" smtClean="0">
                <a:latin typeface="Times New Roman" pitchFamily="18" charset="0"/>
                <a:cs typeface="Times New Roman" pitchFamily="18" charset="0"/>
              </a:rPr>
              <a:t>		A </a:t>
            </a:r>
            <a:r>
              <a:rPr lang="en-US" b="1" dirty="0">
                <a:latin typeface="Times New Roman" pitchFamily="18" charset="0"/>
                <a:cs typeface="Times New Roman" pitchFamily="18" charset="0"/>
              </a:rPr>
              <a:t>database management system </a:t>
            </a:r>
            <a:r>
              <a:rPr lang="en-US" dirty="0">
                <a:latin typeface="Times New Roman" pitchFamily="18" charset="0"/>
                <a:cs typeface="Times New Roman" pitchFamily="18" charset="0"/>
              </a:rPr>
              <a:t>stores data in such a way that it becomes easier to retrieve, manipulate, and produce information</a:t>
            </a:r>
            <a:r>
              <a:rPr lang="en-US" dirty="0" smtClean="0">
                <a:latin typeface="Times New Roman" pitchFamily="18" charset="0"/>
                <a:cs typeface="Times New Roman" pitchFamily="18" charset="0"/>
              </a:rPr>
              <a:t>.</a:t>
            </a:r>
          </a:p>
          <a:p>
            <a:pPr algn="just">
              <a:buNone/>
            </a:pPr>
            <a:r>
              <a:rPr lang="en-US" dirty="0"/>
              <a:t>	</a:t>
            </a:r>
            <a:r>
              <a:rPr lang="en-US" dirty="0" smtClean="0"/>
              <a:t>	</a:t>
            </a:r>
          </a:p>
          <a:p>
            <a:pPr>
              <a:buNone/>
            </a:pPr>
            <a:endParaRPr lang="en-US" dirty="0" smtClean="0"/>
          </a:p>
          <a:p>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8229600" cy="5364163"/>
          </a:xfrm>
        </p:spPr>
        <p:txBody>
          <a:bodyPr/>
          <a:lstStyle/>
          <a:p>
            <a:pPr marL="0" indent="0" algn="just">
              <a:buNone/>
            </a:pPr>
            <a:endParaRPr lang="en-US" dirty="0" smtClean="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Traditionally</a:t>
            </a:r>
            <a:r>
              <a:rPr lang="en-US" dirty="0">
                <a:latin typeface="Times New Roman" pitchFamily="18" charset="0"/>
                <a:cs typeface="Times New Roman" pitchFamily="18" charset="0"/>
              </a:rPr>
              <a:t>, data was organized in file formats. DBMS was a new concept then, and all the research was done to make it overcome the deficiencies in traditional style of data management. </a:t>
            </a:r>
            <a:r>
              <a:rPr lang="en-US" dirty="0" smtClean="0">
                <a:latin typeface="Times New Roman" pitchFamily="18" charset="0"/>
                <a:cs typeface="Times New Roman" pitchFamily="18" charset="0"/>
              </a:rPr>
              <a:t>Relational database management system is also helpful for finding actual relationship with entity.</a:t>
            </a:r>
            <a:endParaRPr lang="en-US"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633376095"/>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46238"/>
          </a:xfrm>
        </p:spPr>
        <p:txBody>
          <a:bodyPr>
            <a:normAutofit/>
          </a:bodyPr>
          <a:lstStyle/>
          <a:p>
            <a:pPr algn="ctr"/>
            <a:r>
              <a:rPr lang="en-US" b="1" dirty="0" smtClean="0">
                <a:solidFill>
                  <a:schemeClr val="tx1"/>
                </a:solidFill>
                <a:latin typeface="Times New Roman" pitchFamily="18" charset="0"/>
                <a:cs typeface="Times New Roman" pitchFamily="18" charset="0"/>
              </a:rPr>
              <a:t>Characteristics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4953000"/>
          </a:xfrm>
        </p:spPr>
        <p:txBody>
          <a:bodyPr>
            <a:normAutofit/>
          </a:bodyPr>
          <a:lstStyle/>
          <a:p>
            <a:r>
              <a:rPr lang="en-US" dirty="0" smtClean="0">
                <a:latin typeface="Times New Roman" pitchFamily="18" charset="0"/>
                <a:cs typeface="Times New Roman" pitchFamily="18" charset="0"/>
              </a:rPr>
              <a:t>Real-world entity </a:t>
            </a:r>
          </a:p>
          <a:p>
            <a:r>
              <a:rPr lang="en-US" dirty="0" smtClean="0">
                <a:latin typeface="Times New Roman" pitchFamily="18" charset="0"/>
                <a:cs typeface="Times New Roman" pitchFamily="18" charset="0"/>
              </a:rPr>
              <a:t>Relation-based </a:t>
            </a:r>
            <a:r>
              <a:rPr lang="en-US" dirty="0">
                <a:latin typeface="Times New Roman" pitchFamily="18" charset="0"/>
                <a:cs typeface="Times New Roman" pitchFamily="18" charset="0"/>
              </a:rPr>
              <a:t>tables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Isolation of data and application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Less redundancy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Consistency</a:t>
            </a:r>
          </a:p>
          <a:p>
            <a:r>
              <a:rPr lang="en-US" dirty="0">
                <a:latin typeface="Times New Roman" pitchFamily="18" charset="0"/>
                <a:cs typeface="Times New Roman" pitchFamily="18" charset="0"/>
              </a:rPr>
              <a:t>Query Language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ACID Properties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Multiuser and Concurrent Access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Multiple views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Security</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6477000"/>
          </a:xfrm>
        </p:spPr>
        <p:txBody>
          <a:bodyPr>
            <a:normAutofit/>
          </a:bodyPr>
          <a:lstStyle/>
          <a:p>
            <a:pPr lvl="0" algn="just"/>
            <a:endParaRPr lang="en-US" b="1" dirty="0" smtClean="0">
              <a:latin typeface="Times New Roman" pitchFamily="18" charset="0"/>
              <a:cs typeface="Times New Roman" pitchFamily="18" charset="0"/>
            </a:endParaRPr>
          </a:p>
          <a:p>
            <a:pPr lvl="0" algn="just"/>
            <a:endParaRPr lang="en-US" b="1" dirty="0">
              <a:latin typeface="Times New Roman" pitchFamily="18" charset="0"/>
              <a:cs typeface="Times New Roman" pitchFamily="18" charset="0"/>
            </a:endParaRPr>
          </a:p>
          <a:p>
            <a:pPr lvl="0" algn="just"/>
            <a:endParaRPr lang="en-US" b="1" dirty="0" smtClean="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Real-world </a:t>
            </a:r>
            <a:r>
              <a:rPr lang="en-US" b="1" dirty="0">
                <a:latin typeface="Times New Roman" pitchFamily="18" charset="0"/>
                <a:cs typeface="Times New Roman" pitchFamily="18" charset="0"/>
              </a:rPr>
              <a:t>entity </a:t>
            </a:r>
            <a:r>
              <a:rPr lang="en-US" dirty="0">
                <a:latin typeface="Times New Roman" pitchFamily="18" charset="0"/>
                <a:cs typeface="Times New Roman" pitchFamily="18" charset="0"/>
              </a:rPr>
              <a:t>− A modern DBMS is more realistic and uses real-world entities to design its architecture. It uses the behavior and attributes too. For example, a school database may use students as an entity and their age as an attribute</a:t>
            </a:r>
            <a:r>
              <a:rPr lang="en-US" dirty="0" smtClean="0">
                <a:latin typeface="Times New Roman" pitchFamily="18" charset="0"/>
                <a:cs typeface="Times New Roman" pitchFamily="18" charset="0"/>
              </a:rPr>
              <a:t>.</a:t>
            </a:r>
          </a:p>
          <a:p>
            <a:pPr lvl="0" algn="just"/>
            <a:endParaRPr lang="en-US" dirty="0">
              <a:latin typeface="Times New Roman" pitchFamily="18" charset="0"/>
              <a:cs typeface="Times New Roman" pitchFamily="18" charset="0"/>
            </a:endParaRPr>
          </a:p>
          <a:p>
            <a:pPr lvl="0" algn="just"/>
            <a:endParaRPr lang="en-US" dirty="0">
              <a:latin typeface="Times New Roman" pitchFamily="18" charset="0"/>
              <a:cs typeface="Times New Roman" pitchFamily="18" charset="0"/>
            </a:endParaRPr>
          </a:p>
          <a:p>
            <a:pPr lvl="0" algn="just"/>
            <a:r>
              <a:rPr lang="en-US" b="1" dirty="0">
                <a:latin typeface="Times New Roman" pitchFamily="18" charset="0"/>
                <a:cs typeface="Times New Roman" pitchFamily="18" charset="0"/>
              </a:rPr>
              <a:t>Relation-based tables </a:t>
            </a:r>
            <a:r>
              <a:rPr lang="en-US" dirty="0">
                <a:latin typeface="Times New Roman" pitchFamily="18" charset="0"/>
                <a:cs typeface="Times New Roman" pitchFamily="18" charset="0"/>
              </a:rPr>
              <a:t>− DBMS allows entities and relations among them to form tables. A user can understand the architecture of a database just by looking at the table names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553200"/>
          </a:xfrm>
        </p:spPr>
        <p:txBody>
          <a:bodyPr>
            <a:normAutofit/>
          </a:bodyPr>
          <a:lstStyle/>
          <a:p>
            <a:pPr lvl="0" algn="just"/>
            <a:endParaRPr lang="en-US" b="1" dirty="0" smtClean="0">
              <a:latin typeface="Times New Roman" pitchFamily="18" charset="0"/>
              <a:cs typeface="Times New Roman" pitchFamily="18" charset="0"/>
            </a:endParaRPr>
          </a:p>
          <a:p>
            <a:pPr algn="just"/>
            <a:r>
              <a:rPr lang="en-US" b="1" dirty="0">
                <a:latin typeface="Times New Roman" pitchFamily="18" charset="0"/>
                <a:cs typeface="Times New Roman" pitchFamily="18" charset="0"/>
              </a:rPr>
              <a:t>Isolation of data and application </a:t>
            </a:r>
            <a:r>
              <a:rPr lang="en-US" dirty="0">
                <a:latin typeface="Times New Roman" pitchFamily="18" charset="0"/>
                <a:cs typeface="Times New Roman" pitchFamily="18" charset="0"/>
              </a:rPr>
              <a:t>− A database system is entirely different than its data. A database is an active entity, whereas data is said to be passive, on which the database works and organizes. DBMS also stores metadata, which is data about data, to ease its own process.</a:t>
            </a:r>
          </a:p>
          <a:p>
            <a:pPr lvl="0" algn="just"/>
            <a:endParaRPr lang="en-US" b="1" dirty="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Less </a:t>
            </a:r>
            <a:r>
              <a:rPr lang="en-US" b="1" dirty="0">
                <a:latin typeface="Times New Roman" pitchFamily="18" charset="0"/>
                <a:cs typeface="Times New Roman" pitchFamily="18" charset="0"/>
              </a:rPr>
              <a:t>redundancy </a:t>
            </a:r>
            <a:r>
              <a:rPr lang="en-US" dirty="0">
                <a:latin typeface="Times New Roman" pitchFamily="18" charset="0"/>
                <a:cs typeface="Times New Roman" pitchFamily="18" charset="0"/>
              </a:rPr>
              <a:t>− DBMS follows the rules of normalization, which splits a relation when any of its attributes is having redundancy in values. Normalization is a mathematically rich and scientific process that reduces data redundancy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096000"/>
          </a:xfrm>
        </p:spPr>
        <p:txBody>
          <a:bodyPr>
            <a:normAutofit fontScale="92500" lnSpcReduction="10000"/>
          </a:bodyPr>
          <a:lstStyle/>
          <a:p>
            <a:pPr lvl="0" algn="just"/>
            <a:endParaRPr lang="en-US" b="1" dirty="0" smtClean="0">
              <a:latin typeface="Times New Roman" pitchFamily="18" charset="0"/>
              <a:cs typeface="Times New Roman" pitchFamily="18" charset="0"/>
            </a:endParaRPr>
          </a:p>
          <a:p>
            <a:pPr lvl="0" algn="just"/>
            <a:r>
              <a:rPr lang="en-US" b="1" dirty="0">
                <a:latin typeface="Times New Roman" pitchFamily="18" charset="0"/>
                <a:cs typeface="Times New Roman" pitchFamily="18" charset="0"/>
              </a:rPr>
              <a:t>Consistency </a:t>
            </a:r>
            <a:r>
              <a:rPr lang="en-US" dirty="0">
                <a:latin typeface="Times New Roman" pitchFamily="18" charset="0"/>
                <a:cs typeface="Times New Roman" pitchFamily="18" charset="0"/>
              </a:rPr>
              <a:t>− Consistency is a state where every relation in a database remains consistent. There exist methods and techniques, which can detect attempt of leaving database in inconsistent state. A DBMS can provide greater consistency as compared to earlier forms of data storing applications like file-processing systems.</a:t>
            </a:r>
          </a:p>
          <a:p>
            <a:pPr lvl="0" algn="just"/>
            <a:r>
              <a:rPr lang="en-US" b="1" dirty="0">
                <a:latin typeface="Times New Roman" pitchFamily="18" charset="0"/>
                <a:cs typeface="Times New Roman" pitchFamily="18" charset="0"/>
              </a:rPr>
              <a:t>Query Language </a:t>
            </a:r>
            <a:r>
              <a:rPr lang="en-US" dirty="0">
                <a:latin typeface="Times New Roman" pitchFamily="18" charset="0"/>
                <a:cs typeface="Times New Roman" pitchFamily="18" charset="0"/>
              </a:rPr>
              <a:t>− DBMS is equipped with query language, which makes it more efficient to retrieve and manipulate data. A user can apply as many and as different filtering options as required to retrieve a set of data. Traditionally it was not possible where file-processing system was used.</a:t>
            </a:r>
          </a:p>
          <a:p>
            <a:pPr lvl="0" algn="just"/>
            <a:endParaRPr lang="en-US" b="1" dirty="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ACID</a:t>
            </a:r>
            <a:r>
              <a:rPr lang="en-US" b="1" dirty="0">
                <a:latin typeface="Times New Roman" pitchFamily="18" charset="0"/>
                <a:cs typeface="Times New Roman" pitchFamily="18" charset="0"/>
              </a:rPr>
              <a:t>	Properties </a:t>
            </a:r>
            <a:r>
              <a:rPr lang="en-US" dirty="0">
                <a:latin typeface="Times New Roman" pitchFamily="18" charset="0"/>
                <a:cs typeface="Times New Roman" pitchFamily="18" charset="0"/>
              </a:rPr>
              <a:t>−	DBMS	follows	the	concepts of </a:t>
            </a:r>
            <a:r>
              <a:rPr lang="en-US" b="1" dirty="0">
                <a:latin typeface="Times New Roman" pitchFamily="18" charset="0"/>
                <a:cs typeface="Times New Roman" pitchFamily="18" charset="0"/>
              </a:rPr>
              <a:t>A</a:t>
            </a:r>
            <a:r>
              <a:rPr lang="en-US" dirty="0">
                <a:latin typeface="Times New Roman" pitchFamily="18" charset="0"/>
                <a:cs typeface="Times New Roman" pitchFamily="18" charset="0"/>
              </a:rPr>
              <a:t>tomicity, </a:t>
            </a:r>
            <a:r>
              <a:rPr lang="en-US" b="1" dirty="0">
                <a:latin typeface="Times New Roman" pitchFamily="18" charset="0"/>
                <a:cs typeface="Times New Roman" pitchFamily="18" charset="0"/>
              </a:rPr>
              <a:t>C</a:t>
            </a:r>
            <a:r>
              <a:rPr lang="en-US" dirty="0">
                <a:latin typeface="Times New Roman" pitchFamily="18" charset="0"/>
                <a:cs typeface="Times New Roman" pitchFamily="18" charset="0"/>
              </a:rPr>
              <a:t>onsistency, </a:t>
            </a:r>
            <a:r>
              <a:rPr lang="en-US" b="1" dirty="0">
                <a:latin typeface="Times New Roman" pitchFamily="18" charset="0"/>
                <a:cs typeface="Times New Roman" pitchFamily="18" charset="0"/>
              </a:rPr>
              <a:t>I</a:t>
            </a:r>
            <a:r>
              <a:rPr lang="en-US" dirty="0">
                <a:latin typeface="Times New Roman" pitchFamily="18" charset="0"/>
                <a:cs typeface="Times New Roman" pitchFamily="18" charset="0"/>
              </a:rPr>
              <a:t>solation, and </a:t>
            </a:r>
            <a:r>
              <a:rPr lang="en-US" b="1" dirty="0">
                <a:latin typeface="Times New Roman" pitchFamily="18" charset="0"/>
                <a:cs typeface="Times New Roman" pitchFamily="18" charset="0"/>
              </a:rPr>
              <a:t>D</a:t>
            </a:r>
            <a:r>
              <a:rPr lang="en-US" dirty="0">
                <a:latin typeface="Times New Roman" pitchFamily="18" charset="0"/>
                <a:cs typeface="Times New Roman" pitchFamily="18" charset="0"/>
              </a:rPr>
              <a:t>urability (normally shortened as ACID). These concepts are applied on transactions, which manipulate data in a database. ACID properties help the database stay healthy in multi-transactional environments and in case of failure.</a:t>
            </a:r>
          </a:p>
          <a:p>
            <a:pPr algn="just">
              <a:buNone/>
            </a:pPr>
            <a:endParaRPr lang="en-US" dirty="0">
              <a:latin typeface="Times New Roman" pitchFamily="18" charset="0"/>
              <a:cs typeface="Times New Roman" pitchFamily="18" charset="0"/>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324600"/>
          </a:xfrm>
        </p:spPr>
        <p:txBody>
          <a:bodyPr>
            <a:normAutofit/>
          </a:bodyPr>
          <a:lstStyle/>
          <a:p>
            <a:pPr lvl="0" algn="just"/>
            <a:endParaRPr lang="en-US" b="1" dirty="0" smtClean="0">
              <a:latin typeface="Times New Roman" pitchFamily="18" charset="0"/>
              <a:cs typeface="Times New Roman" pitchFamily="18" charset="0"/>
            </a:endParaRPr>
          </a:p>
          <a:p>
            <a:pPr lvl="0" algn="just"/>
            <a:r>
              <a:rPr lang="en-US" b="1" dirty="0">
                <a:latin typeface="Times New Roman" pitchFamily="18" charset="0"/>
                <a:cs typeface="Times New Roman" pitchFamily="18" charset="0"/>
              </a:rPr>
              <a:t>Multiuser and Concurrent Access </a:t>
            </a:r>
            <a:r>
              <a:rPr lang="en-US" dirty="0">
                <a:latin typeface="Times New Roman" pitchFamily="18" charset="0"/>
                <a:cs typeface="Times New Roman" pitchFamily="18" charset="0"/>
              </a:rPr>
              <a:t>− DBMS supports multi-user environment and allows them to access and manipulate data in parallel. Though there are restrictions </a:t>
            </a:r>
            <a:r>
              <a:rPr lang="en-US" dirty="0" smtClean="0">
                <a:latin typeface="Times New Roman" pitchFamily="18" charset="0"/>
                <a:cs typeface="Times New Roman" pitchFamily="18" charset="0"/>
              </a:rPr>
              <a:t>on transactions </a:t>
            </a:r>
            <a:r>
              <a:rPr lang="en-US" dirty="0">
                <a:latin typeface="Times New Roman" pitchFamily="18" charset="0"/>
                <a:cs typeface="Times New Roman" pitchFamily="18" charset="0"/>
              </a:rPr>
              <a:t>when users attempt to handle the same data item, but users are always unaware of them.</a:t>
            </a:r>
          </a:p>
          <a:p>
            <a:pPr lvl="0" algn="just"/>
            <a:endParaRPr lang="en-US" b="1" dirty="0">
              <a:latin typeface="Times New Roman" pitchFamily="18" charset="0"/>
              <a:cs typeface="Times New Roman" pitchFamily="18" charset="0"/>
            </a:endParaRPr>
          </a:p>
          <a:p>
            <a:pPr lvl="0" algn="just"/>
            <a:endParaRPr lang="en-US" b="1" dirty="0" smtClean="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Multiple </a:t>
            </a:r>
            <a:r>
              <a:rPr lang="en-US" b="1" dirty="0">
                <a:latin typeface="Times New Roman" pitchFamily="18" charset="0"/>
                <a:cs typeface="Times New Roman" pitchFamily="18" charset="0"/>
              </a:rPr>
              <a:t>views </a:t>
            </a:r>
            <a:r>
              <a:rPr lang="en-US" dirty="0">
                <a:latin typeface="Times New Roman" pitchFamily="18" charset="0"/>
                <a:cs typeface="Times New Roman" pitchFamily="18" charset="0"/>
              </a:rPr>
              <a:t>− DBMS offers multiple views for different users. A user who is in the Sales department will have a different view of database than a person working in the Production department. This feature enables the users to have a concentrate view of the database according to their requirements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211763"/>
          </a:xfrm>
        </p:spPr>
        <p:txBody>
          <a:bodyPr>
            <a:normAutofit/>
          </a:bodyPr>
          <a:lstStyle/>
          <a:p>
            <a:pPr lvl="0" algn="just"/>
            <a:r>
              <a:rPr lang="en-US" b="1" dirty="0">
                <a:latin typeface="Times New Roman" pitchFamily="18" charset="0"/>
                <a:cs typeface="Times New Roman" pitchFamily="18" charset="0"/>
              </a:rPr>
              <a:t>Security </a:t>
            </a:r>
            <a:r>
              <a:rPr lang="en-US" dirty="0">
                <a:latin typeface="Times New Roman" pitchFamily="18" charset="0"/>
                <a:cs typeface="Times New Roman" pitchFamily="18" charset="0"/>
              </a:rPr>
              <a:t>− Features like multiple views offer security to some extent where users are unable to access data of other users and departments. DBMS offers methods to impose constraints while entering data into the database and retrieving the same at a later stage. DBMS offers many different levels of security features, which enables multiple users to have different views with different features. For example, a user in the Sales department cannot see the data that belongs to the Purchase department. Additionally, it can also be managed how much data of the Sales department should be displayed to the user. Since a DBMS is not saved on the disk as traditional file systems, it is very hard for miscreants to break the code.</a:t>
            </a:r>
          </a:p>
          <a:p>
            <a:pPr algn="just"/>
            <a:endParaRPr lang="en-IN" dirty="0"/>
          </a:p>
        </p:txBody>
      </p:sp>
    </p:spTree>
    <p:extLst>
      <p:ext uri="{BB962C8B-B14F-4D97-AF65-F5344CB8AC3E}">
        <p14:creationId xmlns:p14="http://schemas.microsoft.com/office/powerpoint/2010/main" val="914345978"/>
      </p:ext>
    </p:extLst>
  </p:cSld>
  <p:clrMapOvr>
    <a:masterClrMapping/>
  </p:clrMapOvr>
  <p:transition spd="med">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613</Words>
  <Application>Microsoft Office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Oriel</vt:lpstr>
      <vt:lpstr>1_Oriel</vt:lpstr>
      <vt:lpstr>DATABASE MANAGEMENT SYSTEM  MCA-2004  Characteristics of DBMS                     By      Himanshu Shukla           Assistant Professor              Department Of Computer Applications       UIET, CSJM University, Kanpur </vt:lpstr>
      <vt:lpstr>Characteristics of DBMS </vt:lpstr>
      <vt:lpstr>PowerPoint Presentation</vt:lpstr>
      <vt:lpstr>Characteristics</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BASE MANAGEMENT SYSTEM</dc:title>
  <dc:creator>abhishek mishra</dc:creator>
  <cp:lastModifiedBy>hp</cp:lastModifiedBy>
  <cp:revision>3</cp:revision>
  <dcterms:created xsi:type="dcterms:W3CDTF">2023-04-10T14:41:20Z</dcterms:created>
  <dcterms:modified xsi:type="dcterms:W3CDTF">2023-04-13T11:41:05Z</dcterms:modified>
</cp:coreProperties>
</file>