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41E1BA5-47BD-4A3D-AA47-26BA905377BB}" type="datetimeFigureOut">
              <a:rPr lang="en-US" smtClean="0"/>
              <a:t>3/23/2023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18985D4-968D-4703-BBCE-4429DB7DEED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E1BA5-47BD-4A3D-AA47-26BA905377BB}"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985D4-968D-4703-BBCE-4429DB7DEE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E1BA5-47BD-4A3D-AA47-26BA905377BB}"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985D4-968D-4703-BBCE-4429DB7DEE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E1BA5-47BD-4A3D-AA47-26BA905377BB}"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985D4-968D-4703-BBCE-4429DB7DEE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1E1BA5-47BD-4A3D-AA47-26BA905377BB}"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18985D4-968D-4703-BBCE-4429DB7DEED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1E1BA5-47BD-4A3D-AA47-26BA905377BB}"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985D4-968D-4703-BBCE-4429DB7DEE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1E1BA5-47BD-4A3D-AA47-26BA905377BB}"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8985D4-968D-4703-BBCE-4429DB7DEE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1E1BA5-47BD-4A3D-AA47-26BA905377BB}"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8985D4-968D-4703-BBCE-4429DB7DEE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E1BA5-47BD-4A3D-AA47-26BA905377BB}"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8985D4-968D-4703-BBCE-4429DB7DEE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1E1BA5-47BD-4A3D-AA47-26BA905377BB}"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985D4-968D-4703-BBCE-4429DB7DEE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1E1BA5-47BD-4A3D-AA47-26BA905377BB}"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985D4-968D-4703-BBCE-4429DB7DEED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2"/>
          </a:bgClr>
        </a:patt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41E1BA5-47BD-4A3D-AA47-26BA905377BB}" type="datetimeFigureOut">
              <a:rPr lang="en-US" smtClean="0"/>
              <a:t>3/23/2023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18985D4-968D-4703-BBCE-4429DB7DEED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solidFill>
                  <a:srgbClr val="C00000"/>
                </a:solidFill>
              </a:rPr>
              <a:t>HYDROLLATOR PACK</a:t>
            </a:r>
            <a:endParaRPr lang="en-US" sz="5400" b="1" dirty="0">
              <a:solidFill>
                <a:srgbClr val="C0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1125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Contraindications:</a:t>
            </a:r>
          </a:p>
          <a:p>
            <a:r>
              <a:rPr lang="en-US" sz="2800" dirty="0" smtClean="0"/>
              <a:t>Impaired skin sensation.</a:t>
            </a:r>
          </a:p>
          <a:p>
            <a:r>
              <a:rPr lang="en-US" sz="2800" dirty="0" smtClean="0"/>
              <a:t>Acute conditions.</a:t>
            </a:r>
          </a:p>
          <a:p>
            <a:r>
              <a:rPr lang="en-US" sz="2800" dirty="0" smtClean="0"/>
              <a:t>Dermatological condition such as eczema, dermatitis.</a:t>
            </a:r>
          </a:p>
          <a:p>
            <a:r>
              <a:rPr lang="en-US" sz="2800" dirty="0" smtClean="0"/>
              <a:t>Circulatory dysfunctions like </a:t>
            </a:r>
            <a:r>
              <a:rPr lang="en-US" sz="2800" dirty="0" err="1" smtClean="0"/>
              <a:t>vericose</a:t>
            </a:r>
            <a:r>
              <a:rPr lang="en-US" sz="2800" dirty="0" smtClean="0"/>
              <a:t> vein, DVT etc.</a:t>
            </a:r>
          </a:p>
          <a:p>
            <a:r>
              <a:rPr lang="en-US" sz="2800" dirty="0" smtClean="0"/>
              <a:t>Infections.</a:t>
            </a:r>
          </a:p>
          <a:p>
            <a:r>
              <a:rPr lang="en-US" sz="2800" dirty="0" smtClean="0"/>
              <a:t>Open wounds.</a:t>
            </a:r>
          </a:p>
          <a:p>
            <a:r>
              <a:rPr lang="en-US" sz="2800" dirty="0" smtClean="0"/>
              <a:t>Cancer or tuberculosis in the area to be treated.</a:t>
            </a:r>
          </a:p>
          <a:p>
            <a:r>
              <a:rPr lang="en-US" sz="2800" dirty="0" smtClean="0"/>
              <a:t>Poor thermal regulation.</a:t>
            </a:r>
          </a:p>
          <a:p>
            <a:endParaRPr lang="en-US" sz="2800" dirty="0"/>
          </a:p>
        </p:txBody>
      </p:sp>
    </p:spTree>
    <p:extLst>
      <p:ext uri="{BB962C8B-B14F-4D97-AF65-F5344CB8AC3E}">
        <p14:creationId xmlns:p14="http://schemas.microsoft.com/office/powerpoint/2010/main" val="2254999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137160" indent="0">
              <a:buNone/>
            </a:pPr>
            <a:r>
              <a:rPr lang="en-US" dirty="0" smtClean="0"/>
              <a:t>References:</a:t>
            </a:r>
          </a:p>
          <a:p>
            <a:r>
              <a:rPr lang="en-US" dirty="0" smtClean="0"/>
              <a:t>Forster </a:t>
            </a:r>
            <a:r>
              <a:rPr lang="en-US" dirty="0"/>
              <a:t>&amp; </a:t>
            </a:r>
            <a:r>
              <a:rPr lang="en-US" dirty="0" err="1"/>
              <a:t>Palastanga</a:t>
            </a:r>
            <a:r>
              <a:rPr lang="en-US" dirty="0"/>
              <a:t>, (2004), Clayton’s Electrotherapy; Theory &amp; Practice, </a:t>
            </a:r>
            <a:r>
              <a:rPr lang="en-US" dirty="0" err="1"/>
              <a:t>Bailliere</a:t>
            </a:r>
            <a:r>
              <a:rPr lang="en-US" dirty="0"/>
              <a:t> </a:t>
            </a:r>
            <a:r>
              <a:rPr lang="en-US" dirty="0" err="1"/>
              <a:t>Tindall</a:t>
            </a:r>
            <a:r>
              <a:rPr lang="en-US" dirty="0"/>
              <a:t>, U.K.</a:t>
            </a:r>
          </a:p>
          <a:p>
            <a:endParaRPr lang="en-US" dirty="0"/>
          </a:p>
          <a:p>
            <a:r>
              <a:rPr lang="en-US" dirty="0" smtClean="0"/>
              <a:t>John </a:t>
            </a:r>
            <a:r>
              <a:rPr lang="en-US" dirty="0"/>
              <a:t>Low and Ann Reed, (2008), Electrotherapy Explained, Principles and Practice, </a:t>
            </a:r>
            <a:r>
              <a:rPr lang="en-US" dirty="0" err="1"/>
              <a:t>Elsvier</a:t>
            </a:r>
            <a:r>
              <a:rPr lang="en-US" dirty="0"/>
              <a:t>, India.</a:t>
            </a:r>
          </a:p>
          <a:p>
            <a:endParaRPr lang="en-IN" dirty="0"/>
          </a:p>
        </p:txBody>
      </p:sp>
    </p:spTree>
    <p:extLst>
      <p:ext uri="{BB962C8B-B14F-4D97-AF65-F5344CB8AC3E}">
        <p14:creationId xmlns:p14="http://schemas.microsoft.com/office/powerpoint/2010/main" val="134157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a:p>
        </p:txBody>
      </p:sp>
      <p:sp>
        <p:nvSpPr>
          <p:cNvPr id="3" name="Content Placeholder 2"/>
          <p:cNvSpPr>
            <a:spLocks noGrp="1"/>
          </p:cNvSpPr>
          <p:nvPr>
            <p:ph idx="1"/>
          </p:nvPr>
        </p:nvSpPr>
        <p:spPr/>
        <p:txBody>
          <a:bodyPr>
            <a:normAutofit fontScale="92500" lnSpcReduction="20000"/>
          </a:bodyPr>
          <a:lstStyle/>
          <a:p>
            <a:r>
              <a:rPr lang="en-US" sz="2800" dirty="0" smtClean="0"/>
              <a:t>It is also known as moist heat pack. </a:t>
            </a:r>
            <a:r>
              <a:rPr lang="en-US" sz="2800" dirty="0" err="1" smtClean="0"/>
              <a:t>Hydrocollator</a:t>
            </a:r>
            <a:r>
              <a:rPr lang="en-US" sz="2800" dirty="0" smtClean="0"/>
              <a:t> packs are superficial heat modality transferring heat energy to the skin by way of conduction. It is a fabric or canvas pouch filled with silica gel such as </a:t>
            </a:r>
            <a:r>
              <a:rPr lang="en-US" sz="2800" dirty="0" err="1" smtClean="0"/>
              <a:t>bentonite</a:t>
            </a:r>
            <a:r>
              <a:rPr lang="en-US" sz="2800" dirty="0" smtClean="0"/>
              <a:t>. The main property of the gel is to absorb large volume of water many times its own volume and when heated it gives moist heat for 30-40 min. The packs are heated in a </a:t>
            </a:r>
            <a:r>
              <a:rPr lang="en-US" sz="2800" dirty="0" err="1" smtClean="0"/>
              <a:t>hydrocollator</a:t>
            </a:r>
            <a:r>
              <a:rPr lang="en-US" sz="2800" dirty="0" smtClean="0"/>
              <a:t> unit.</a:t>
            </a:r>
          </a:p>
          <a:p>
            <a:endParaRPr lang="en-US" sz="2800" dirty="0"/>
          </a:p>
          <a:p>
            <a:r>
              <a:rPr lang="en-US" sz="2800" dirty="0" smtClean="0"/>
              <a:t>The gel is contained in set of separate fabric packets so that the whole pack is flexible &amp; the </a:t>
            </a:r>
            <a:r>
              <a:rPr lang="en-US" sz="2800" smtClean="0"/>
              <a:t>gel confined.</a:t>
            </a:r>
            <a:endParaRPr lang="en-US" sz="2800" dirty="0"/>
          </a:p>
        </p:txBody>
      </p:sp>
    </p:spTree>
    <p:extLst>
      <p:ext uri="{BB962C8B-B14F-4D97-AF65-F5344CB8AC3E}">
        <p14:creationId xmlns:p14="http://schemas.microsoft.com/office/powerpoint/2010/main" val="116809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sz="2800" b="1" dirty="0" smtClean="0"/>
              <a:t>Sizes of the pack: </a:t>
            </a:r>
          </a:p>
          <a:p>
            <a:r>
              <a:rPr lang="en-US" sz="2800" dirty="0" smtClean="0"/>
              <a:t>Packs are available in different sizes and shapes. They are designed to fit different body areas such as lumbar spine (medium or large size), cervical (cervical packs), shoulder (medium size) and the knee (medium size).</a:t>
            </a:r>
          </a:p>
          <a:p>
            <a:r>
              <a:rPr lang="en-US" sz="2800" b="1" dirty="0" smtClean="0"/>
              <a:t>Temperature range:</a:t>
            </a:r>
          </a:p>
          <a:p>
            <a:r>
              <a:rPr lang="en-US" sz="2800" dirty="0" smtClean="0"/>
              <a:t>The packs are heated at 75-80*C. During application insulation is added to the packs needed to maintain the comfortable temperature </a:t>
            </a:r>
            <a:r>
              <a:rPr lang="en-US" sz="2800" dirty="0" err="1" smtClean="0"/>
              <a:t>i.e</a:t>
            </a:r>
            <a:r>
              <a:rPr lang="en-US" sz="2800" dirty="0" smtClean="0"/>
              <a:t> 40-42*C.</a:t>
            </a:r>
            <a:endParaRPr lang="en-US" sz="2800" dirty="0"/>
          </a:p>
          <a:p>
            <a:endParaRPr lang="en-US" sz="2800" dirty="0"/>
          </a:p>
        </p:txBody>
      </p:sp>
    </p:spTree>
    <p:extLst>
      <p:ext uri="{BB962C8B-B14F-4D97-AF65-F5344CB8AC3E}">
        <p14:creationId xmlns:p14="http://schemas.microsoft.com/office/powerpoint/2010/main" val="206690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C00000"/>
                </a:solidFill>
              </a:rPr>
              <a:t>Hdrocollator</a:t>
            </a:r>
            <a:r>
              <a:rPr lang="en-US" b="1" dirty="0" smtClean="0">
                <a:solidFill>
                  <a:srgbClr val="C00000"/>
                </a:solidFill>
              </a:rPr>
              <a:t> unit</a:t>
            </a:r>
            <a:endParaRPr lang="en-US" b="1" dirty="0">
              <a:solidFill>
                <a:srgbClr val="C00000"/>
              </a:solidFill>
            </a:endParaRPr>
          </a:p>
        </p:txBody>
      </p:sp>
      <p:sp>
        <p:nvSpPr>
          <p:cNvPr id="3" name="Content Placeholder 2"/>
          <p:cNvSpPr>
            <a:spLocks noGrp="1"/>
          </p:cNvSpPr>
          <p:nvPr>
            <p:ph idx="1"/>
          </p:nvPr>
        </p:nvSpPr>
        <p:spPr/>
        <p:txBody>
          <a:bodyPr/>
          <a:lstStyle/>
          <a:p>
            <a:r>
              <a:rPr lang="en-US" sz="2800" dirty="0" smtClean="0"/>
              <a:t>It is stainless steel tank in which silica gel packs are heated. The packs are supported on the racks in the tank and it takes about two hours to become fully heated from the cold. The heater is thermostatically controlled which maintain the water in the tank at 75-80*C.</a:t>
            </a:r>
          </a:p>
          <a:p>
            <a:endParaRPr lang="en-US" dirty="0"/>
          </a:p>
        </p:txBody>
      </p:sp>
    </p:spTree>
    <p:extLst>
      <p:ext uri="{BB962C8B-B14F-4D97-AF65-F5344CB8AC3E}">
        <p14:creationId xmlns:p14="http://schemas.microsoft.com/office/powerpoint/2010/main" val="303655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Methods of application</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r>
              <a:rPr lang="en-US" sz="2800" dirty="0" smtClean="0"/>
              <a:t>Ensure that the patient is free from any contraindication for this treatment.</a:t>
            </a:r>
          </a:p>
          <a:p>
            <a:r>
              <a:rPr lang="en-US" sz="2800" dirty="0" smtClean="0"/>
              <a:t>The hot packs are wrapped in terry toweling before applied to the part so that there are 5-6 layers of towel between the packs and skin depending upon the towel thickness. This provide thermal insulation largely because of the air in the toweling so that although the packs are at 75*C the skin temperature does not rise above 42*C.</a:t>
            </a:r>
          </a:p>
          <a:p>
            <a:endParaRPr lang="en-US" sz="2800" dirty="0"/>
          </a:p>
          <a:p>
            <a:r>
              <a:rPr lang="en-US" sz="2800" dirty="0" smtClean="0"/>
              <a:t>The treatment can be increased by adding towel layers or decreased by removing the layers.</a:t>
            </a:r>
          </a:p>
        </p:txBody>
      </p:sp>
    </p:spTree>
    <p:extLst>
      <p:ext uri="{BB962C8B-B14F-4D97-AF65-F5344CB8AC3E}">
        <p14:creationId xmlns:p14="http://schemas.microsoft.com/office/powerpoint/2010/main" val="136990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The toweling can be separated from wet packs by a plastic sheet which prevents wetting of towel and thus enhances the insulating effects.</a:t>
            </a:r>
          </a:p>
          <a:p>
            <a:endParaRPr lang="en-US" sz="2800" dirty="0"/>
          </a:p>
          <a:p>
            <a:r>
              <a:rPr lang="en-US" sz="2800" dirty="0" smtClean="0"/>
              <a:t>During the treatment temperature is falling but the toweling and packs prevent the skin surface from loosing heat so that the skin and superficial tissue temperature rises. </a:t>
            </a:r>
            <a:endParaRPr lang="en-US" sz="2800" dirty="0"/>
          </a:p>
        </p:txBody>
      </p:sp>
    </p:spTree>
    <p:extLst>
      <p:ext uri="{BB962C8B-B14F-4D97-AF65-F5344CB8AC3E}">
        <p14:creationId xmlns:p14="http://schemas.microsoft.com/office/powerpoint/2010/main" val="162658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Physiological effects</a:t>
            </a:r>
            <a:endParaRPr lang="en-US" b="1" dirty="0">
              <a:solidFill>
                <a:srgbClr val="C00000"/>
              </a:solidFill>
            </a:endParaRPr>
          </a:p>
        </p:txBody>
      </p:sp>
      <p:sp>
        <p:nvSpPr>
          <p:cNvPr id="3" name="Content Placeholder 2"/>
          <p:cNvSpPr>
            <a:spLocks noGrp="1"/>
          </p:cNvSpPr>
          <p:nvPr>
            <p:ph idx="1"/>
          </p:nvPr>
        </p:nvSpPr>
        <p:spPr/>
        <p:txBody>
          <a:bodyPr>
            <a:normAutofit fontScale="55000" lnSpcReduction="20000"/>
          </a:bodyPr>
          <a:lstStyle/>
          <a:p>
            <a:r>
              <a:rPr lang="en-US" sz="3800" b="1" dirty="0" smtClean="0"/>
              <a:t>Increased blood flow:</a:t>
            </a:r>
          </a:p>
          <a:p>
            <a:r>
              <a:rPr lang="en-US" sz="3800" dirty="0" smtClean="0"/>
              <a:t>Application of moist heat causes a rapid increase in the surface temperature of the skin leading vasodilation of the vessels produces an </a:t>
            </a:r>
            <a:r>
              <a:rPr lang="en-US" sz="3400" dirty="0" smtClean="0"/>
              <a:t>influx of blood to the areas in an attempt to cool the tissues.</a:t>
            </a:r>
          </a:p>
          <a:p>
            <a:endParaRPr lang="en-US" sz="3400" dirty="0"/>
          </a:p>
          <a:p>
            <a:r>
              <a:rPr lang="en-US" sz="3800" dirty="0" smtClean="0"/>
              <a:t>Sedative effect of moist heat is safe analgesic and muscle relaxant. Relaxation of muscle layers result from soothing of superficial nerves.</a:t>
            </a:r>
          </a:p>
          <a:p>
            <a:endParaRPr lang="en-US" sz="3800" dirty="0"/>
          </a:p>
          <a:p>
            <a:r>
              <a:rPr lang="en-US" sz="3800" dirty="0" err="1" smtClean="0"/>
              <a:t>Hyperaemia</a:t>
            </a:r>
            <a:r>
              <a:rPr lang="en-US" sz="3800" dirty="0" smtClean="0"/>
              <a:t> will result as result of increased blood flow due to vasodilation.</a:t>
            </a:r>
          </a:p>
          <a:p>
            <a:endParaRPr lang="en-US" sz="3800" dirty="0"/>
          </a:p>
          <a:p>
            <a:r>
              <a:rPr lang="en-US" sz="3800" dirty="0" smtClean="0"/>
              <a:t>There is increase in the flow of nutrients, antibodies, leucocytes and oxygen to the tissues improving the healing of the tissues.</a:t>
            </a:r>
          </a:p>
        </p:txBody>
      </p:sp>
    </p:spTree>
    <p:extLst>
      <p:ext uri="{BB962C8B-B14F-4D97-AF65-F5344CB8AC3E}">
        <p14:creationId xmlns:p14="http://schemas.microsoft.com/office/powerpoint/2010/main" val="274415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Treatment </a:t>
            </a:r>
            <a:r>
              <a:rPr lang="en-US" sz="2800" b="1" dirty="0" smtClean="0"/>
              <a:t>duration</a:t>
            </a:r>
            <a:r>
              <a:rPr lang="en-US" b="1" dirty="0" smtClean="0"/>
              <a:t>:</a:t>
            </a:r>
          </a:p>
          <a:p>
            <a:endParaRPr lang="en-US" b="1" dirty="0" smtClean="0"/>
          </a:p>
          <a:p>
            <a:r>
              <a:rPr lang="en-US" sz="2800" dirty="0" smtClean="0"/>
              <a:t>Moist heat packs are commonly used in treatment for 20-30 min. when treating deeper structure the treatment duration should be increased.</a:t>
            </a:r>
          </a:p>
          <a:p>
            <a:r>
              <a:rPr lang="en-US" sz="2800" dirty="0" smtClean="0"/>
              <a:t>Treatment may be repeated as needed but sufficient time should be allowed for skin to cool before the treatment is given.</a:t>
            </a:r>
          </a:p>
          <a:p>
            <a:endParaRPr lang="en-US" sz="2800" dirty="0"/>
          </a:p>
          <a:p>
            <a:endParaRPr lang="en-US" dirty="0" smtClean="0"/>
          </a:p>
          <a:p>
            <a:endParaRPr lang="en-US" b="1" dirty="0"/>
          </a:p>
        </p:txBody>
      </p:sp>
    </p:spTree>
    <p:extLst>
      <p:ext uri="{BB962C8B-B14F-4D97-AF65-F5344CB8AC3E}">
        <p14:creationId xmlns:p14="http://schemas.microsoft.com/office/powerpoint/2010/main" val="409373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Indications:</a:t>
            </a:r>
          </a:p>
          <a:p>
            <a:r>
              <a:rPr lang="en-US" sz="2800" b="1" dirty="0" smtClean="0"/>
              <a:t>Pain &amp; spasm:</a:t>
            </a:r>
          </a:p>
          <a:p>
            <a:r>
              <a:rPr lang="en-US" sz="2800" dirty="0" smtClean="0"/>
              <a:t>The moist heat can relieve pain and muscle spasm in superficial region. The rise in temperature causes increase in circulation, removes pain metabolites and thus break down the vicious cycle of pain and muscle spasm.</a:t>
            </a:r>
          </a:p>
          <a:p>
            <a:r>
              <a:rPr lang="en-US" sz="2800" b="1" dirty="0" err="1" smtClean="0"/>
              <a:t>Oedema</a:t>
            </a:r>
            <a:r>
              <a:rPr lang="en-US" sz="2800" b="1" dirty="0" smtClean="0"/>
              <a:t>:</a:t>
            </a:r>
          </a:p>
          <a:p>
            <a:r>
              <a:rPr lang="en-US" sz="2800" dirty="0" err="1" smtClean="0"/>
              <a:t>Oedematus</a:t>
            </a:r>
            <a:r>
              <a:rPr lang="en-US" sz="2800" dirty="0" smtClean="0"/>
              <a:t> areas over a large section of extremity can be treated with hot pack in elevation to help absorption of the exudate.</a:t>
            </a:r>
          </a:p>
          <a:p>
            <a:endParaRPr lang="en-US" sz="2800" dirty="0" smtClean="0"/>
          </a:p>
          <a:p>
            <a:r>
              <a:rPr lang="en-US" sz="2800" b="1" dirty="0" smtClean="0"/>
              <a:t>Contracture and adhesion:</a:t>
            </a:r>
          </a:p>
          <a:p>
            <a:r>
              <a:rPr lang="en-US" sz="2800" dirty="0" smtClean="0"/>
              <a:t>The raised temperature of collagen fiber will make it easier to stretch the contractures and adhesions helping in increasing the joint ROM.</a:t>
            </a:r>
          </a:p>
          <a:p>
            <a:endParaRPr lang="en-US" sz="2800" b="1" dirty="0"/>
          </a:p>
        </p:txBody>
      </p:sp>
    </p:spTree>
    <p:extLst>
      <p:ext uri="{BB962C8B-B14F-4D97-AF65-F5344CB8AC3E}">
        <p14:creationId xmlns:p14="http://schemas.microsoft.com/office/powerpoint/2010/main" val="3335826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711</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HYDROLLATOR PACK</vt:lpstr>
      <vt:lpstr>INTRODUCTION</vt:lpstr>
      <vt:lpstr>PowerPoint Presentation</vt:lpstr>
      <vt:lpstr>Hdrocollator unit</vt:lpstr>
      <vt:lpstr>Methods of application</vt:lpstr>
      <vt:lpstr>PowerPoint Presentation</vt:lpstr>
      <vt:lpstr>Physiological effects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HYDROLLATOR PACK</dc:title>
  <dc:creator>Idha</dc:creator>
  <cp:lastModifiedBy>USER</cp:lastModifiedBy>
  <cp:revision>21</cp:revision>
  <dcterms:created xsi:type="dcterms:W3CDTF">2020-07-24T08:52:49Z</dcterms:created>
  <dcterms:modified xsi:type="dcterms:W3CDTF">2023-03-23T10:07:10Z</dcterms:modified>
</cp:coreProperties>
</file>