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
  </p:notesMasterIdLst>
  <p:sldIdLst>
    <p:sldId id="260" r:id="rId2"/>
    <p:sldId id="258" r:id="rId3"/>
    <p:sldId id="259" r:id="rId4"/>
    <p:sldId id="262" r:id="rId5"/>
    <p:sldId id="261"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2EF959-7B53-4DF3-9A33-5D785A5A42E4}" type="datetimeFigureOut">
              <a:rPr lang="en-IN" smtClean="0"/>
              <a:t>12-04-2023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6F5EAB-06F7-4113-93DE-B9A41C7487E2}" type="slidenum">
              <a:rPr lang="en-IN" smtClean="0"/>
              <a:t>‹#›</a:t>
            </a:fld>
            <a:endParaRPr lang="en-IN"/>
          </a:p>
        </p:txBody>
      </p:sp>
    </p:spTree>
    <p:extLst>
      <p:ext uri="{BB962C8B-B14F-4D97-AF65-F5344CB8AC3E}">
        <p14:creationId xmlns:p14="http://schemas.microsoft.com/office/powerpoint/2010/main" val="2315694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7D86C0-0432-4CA3-A710-8D3192822C4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CB97365-EBCA-4027-87D5-99FC1D4DF0BB}" type="datetimeFigureOut">
              <a:rPr lang="en-US" smtClean="0"/>
              <a:pPr/>
              <a:t>4/12/2023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4/12/2023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4/12/2023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CB97365-EBCA-4027-87D5-99FC1D4DF0BB}" type="datetimeFigureOut">
              <a:rPr lang="en-US" smtClean="0"/>
              <a:pPr/>
              <a:t>4/12/2023</a:t>
            </a:fld>
            <a:endParaRPr lang="en-US"/>
          </a:p>
        </p:txBody>
      </p:sp>
      <p:sp>
        <p:nvSpPr>
          <p:cNvPr id="9" name="Slide Number Placeholder 8"/>
          <p:cNvSpPr>
            <a:spLocks noGrp="1"/>
          </p:cNvSpPr>
          <p:nvPr>
            <p:ph type="sldNum" sz="quarter" idx="15"/>
          </p:nvPr>
        </p:nvSpPr>
        <p:spPr/>
        <p:txBody>
          <a:bodyPr rtlCol="0"/>
          <a:lstStyle/>
          <a:p>
            <a:fld id="{69E29E33-B620-47F9-BB04-8846C2A5AFCC}" type="slidenum">
              <a:rPr kumimoji="0" lang="en-US" smtClean="0"/>
              <a:pPr/>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CB97365-EBCA-4027-87D5-99FC1D4DF0BB}" type="datetimeFigureOut">
              <a:rPr lang="en-US" smtClean="0"/>
              <a:pPr/>
              <a:t>4/12/2023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4/12/2023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pPr/>
              <a:t>4/12/2023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CB97365-EBCA-4027-87D5-99FC1D4DF0BB}" type="datetimeFigureOut">
              <a:rPr lang="en-US" smtClean="0"/>
              <a:pPr/>
              <a:t>4/12/2023</a:t>
            </a:fld>
            <a:endParaRPr lang="en-US"/>
          </a:p>
        </p:txBody>
      </p:sp>
      <p:sp>
        <p:nvSpPr>
          <p:cNvPr id="7" name="Slide Number Placeholder 6"/>
          <p:cNvSpPr>
            <a:spLocks noGrp="1"/>
          </p:cNvSpPr>
          <p:nvPr>
            <p:ph type="sldNum" sz="quarter" idx="11"/>
          </p:nvPr>
        </p:nvSpPr>
        <p:spPr/>
        <p:txBody>
          <a:bodyPr rtlCol="0"/>
          <a:lstStyle/>
          <a:p>
            <a:fld id="{69E29E33-B620-47F9-BB04-8846C2A5AFCC}" type="slidenum">
              <a:rPr kumimoji="0" lang="en-US" smtClean="0"/>
              <a:pPr/>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4/12/2023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CB97365-EBCA-4027-87D5-99FC1D4DF0BB}" type="datetimeFigureOut">
              <a:rPr lang="en-US" smtClean="0"/>
              <a:pPr/>
              <a:t>4/12/2023</a:t>
            </a:fld>
            <a:endParaRPr lang="en-US"/>
          </a:p>
        </p:txBody>
      </p:sp>
      <p:sp>
        <p:nvSpPr>
          <p:cNvPr id="22" name="Slide Number Placeholder 21"/>
          <p:cNvSpPr>
            <a:spLocks noGrp="1"/>
          </p:cNvSpPr>
          <p:nvPr>
            <p:ph type="sldNum" sz="quarter" idx="15"/>
          </p:nvPr>
        </p:nvSpPr>
        <p:spPr/>
        <p:txBody>
          <a:bodyPr rtlCol="0"/>
          <a:lstStyle/>
          <a:p>
            <a:fld id="{69E29E33-B620-47F9-BB04-8846C2A5AFCC}" type="slidenum">
              <a:rPr kumimoji="0" lang="en-US" smtClean="0"/>
              <a:pPr/>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CB97365-EBCA-4027-87D5-99FC1D4DF0BB}" type="datetimeFigureOut">
              <a:rPr lang="en-US" smtClean="0"/>
              <a:pPr/>
              <a:t>4/12/2023</a:t>
            </a:fld>
            <a:endParaRPr lang="en-US"/>
          </a:p>
        </p:txBody>
      </p:sp>
      <p:sp>
        <p:nvSpPr>
          <p:cNvPr id="18" name="Slide Number Placeholder 17"/>
          <p:cNvSpPr>
            <a:spLocks noGrp="1"/>
          </p:cNvSpPr>
          <p:nvPr>
            <p:ph type="sldNum" sz="quarter" idx="11"/>
          </p:nvPr>
        </p:nvSpPr>
        <p:spPr/>
        <p:txBody>
          <a:bodyPr rtlCol="0"/>
          <a:lstStyle/>
          <a:p>
            <a:fld id="{69E29E33-B620-47F9-BB04-8846C2A5AFCC}" type="slidenum">
              <a:rPr kumimoji="0" lang="en-US" smtClean="0"/>
              <a:pPr/>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CB97365-EBCA-4027-87D5-99FC1D4DF0BB}" type="datetimeFigureOut">
              <a:rPr lang="en-US" smtClean="0"/>
              <a:pPr/>
              <a:t>4/12/2023</a:t>
            </a:fld>
            <a:endParaRPr lang="en-US">
              <a:solidFill>
                <a:schemeClr val="tx1">
                  <a:shade val="50000"/>
                </a:schemeClr>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0" lang="en-US">
              <a:solidFill>
                <a:schemeClr val="tx1">
                  <a:shade val="50000"/>
                </a:schemeClr>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1371600" y="609600"/>
            <a:ext cx="7772400" cy="5410200"/>
          </a:xfrm>
        </p:spPr>
        <p:txBody>
          <a:bodyPr>
            <a:normAutofit/>
          </a:bodyPr>
          <a:lstStyle/>
          <a:p>
            <a:r>
              <a:rPr lang="en-US" sz="2800" b="1" dirty="0" smtClean="0">
                <a:solidFill>
                  <a:schemeClr val="tx1"/>
                </a:solidFill>
                <a:latin typeface="Times New Roman" pitchFamily="18" charset="0"/>
                <a:cs typeface="Times New Roman" pitchFamily="18" charset="0"/>
              </a:rPr>
              <a:t>DATABASE </a:t>
            </a:r>
            <a:r>
              <a:rPr lang="en-US" sz="2800" b="1" dirty="0">
                <a:solidFill>
                  <a:schemeClr val="tx1"/>
                </a:solidFill>
                <a:latin typeface="Times New Roman" pitchFamily="18" charset="0"/>
                <a:cs typeface="Times New Roman" pitchFamily="18" charset="0"/>
              </a:rPr>
              <a:t>MANAGEMENT SYSTEM</a:t>
            </a:r>
            <a:br>
              <a:rPr lang="en-US" sz="2800" b="1" dirty="0">
                <a:solidFill>
                  <a:schemeClr val="tx1"/>
                </a:solidFill>
                <a:latin typeface="Times New Roman" pitchFamily="18" charset="0"/>
                <a:cs typeface="Times New Roman" pitchFamily="18" charset="0"/>
              </a:rPr>
            </a:br>
            <a:r>
              <a:rPr lang="en-US" sz="2800" b="1" dirty="0">
                <a:solidFill>
                  <a:schemeClr val="tx1"/>
                </a:solidFill>
                <a:latin typeface="Times New Roman" pitchFamily="18" charset="0"/>
                <a:cs typeface="Times New Roman" pitchFamily="18" charset="0"/>
              </a:rPr>
              <a:t/>
            </a:r>
            <a:br>
              <a:rPr lang="en-US" sz="2800" b="1" dirty="0">
                <a:solidFill>
                  <a:schemeClr val="tx1"/>
                </a:solidFill>
                <a:latin typeface="Times New Roman" pitchFamily="18" charset="0"/>
                <a:cs typeface="Times New Roman" pitchFamily="18" charset="0"/>
              </a:rPr>
            </a:br>
            <a:r>
              <a:rPr lang="en-US" sz="2700" b="1" dirty="0" smtClean="0">
                <a:solidFill>
                  <a:schemeClr val="tx1"/>
                </a:solidFill>
                <a:latin typeface="Times New Roman" pitchFamily="18" charset="0"/>
                <a:cs typeface="Times New Roman" pitchFamily="18" charset="0"/>
              </a:rPr>
              <a:t>MCA-2004</a:t>
            </a:r>
            <a:r>
              <a:rPr lang="en-US" sz="2700" b="1" dirty="0" smtClean="0">
                <a:solidFill>
                  <a:schemeClr val="tx1"/>
                </a:solidFill>
                <a:latin typeface="Times New Roman" pitchFamily="18" charset="0"/>
                <a:cs typeface="Times New Roman" pitchFamily="18" charset="0"/>
              </a:rPr>
              <a:t/>
            </a:r>
            <a:br>
              <a:rPr lang="en-US" sz="2700" b="1" dirty="0" smtClean="0">
                <a:solidFill>
                  <a:schemeClr val="tx1"/>
                </a:solidFill>
                <a:latin typeface="Times New Roman" pitchFamily="18" charset="0"/>
                <a:cs typeface="Times New Roman" pitchFamily="18" charset="0"/>
              </a:rPr>
            </a:br>
            <a:r>
              <a:rPr lang="en-US" sz="2700" b="1" dirty="0" smtClean="0">
                <a:solidFill>
                  <a:schemeClr val="tx1"/>
                </a:solidFill>
                <a:latin typeface="Times New Roman" pitchFamily="18" charset="0"/>
                <a:cs typeface="Times New Roman" pitchFamily="18" charset="0"/>
              </a:rPr>
              <a:t/>
            </a:r>
            <a:br>
              <a:rPr lang="en-US" sz="2700" b="1" dirty="0" smtClean="0">
                <a:solidFill>
                  <a:schemeClr val="tx1"/>
                </a:solidFill>
                <a:latin typeface="Times New Roman" pitchFamily="18" charset="0"/>
                <a:cs typeface="Times New Roman" pitchFamily="18" charset="0"/>
              </a:rPr>
            </a:br>
            <a:r>
              <a:rPr lang="en-US" sz="2700" b="1" dirty="0" smtClean="0">
                <a:solidFill>
                  <a:schemeClr val="tx1"/>
                </a:solidFill>
                <a:latin typeface="Times New Roman" pitchFamily="18" charset="0"/>
                <a:cs typeface="Times New Roman" pitchFamily="18" charset="0"/>
              </a:rPr>
              <a:t>Introduction To DBMS</a:t>
            </a:r>
            <a:br>
              <a:rPr lang="en-US" sz="2700" b="1" dirty="0" smtClean="0">
                <a:solidFill>
                  <a:schemeClr val="tx1"/>
                </a:solidFill>
                <a:latin typeface="Times New Roman" pitchFamily="18" charset="0"/>
                <a:cs typeface="Times New Roman" pitchFamily="18" charset="0"/>
              </a:rPr>
            </a:br>
            <a:r>
              <a:rPr lang="en-US" b="1" dirty="0" smtClean="0">
                <a:solidFill>
                  <a:schemeClr val="tx1"/>
                </a:solidFill>
                <a:latin typeface="Times New Roman" pitchFamily="18" charset="0"/>
                <a:cs typeface="Times New Roman" pitchFamily="18" charset="0"/>
              </a:rPr>
              <a:t>				</a:t>
            </a:r>
            <a:br>
              <a:rPr lang="en-US" b="1" dirty="0" smtClean="0">
                <a:solidFill>
                  <a:schemeClr val="tx1"/>
                </a:solidFill>
                <a:latin typeface="Times New Roman" pitchFamily="18" charset="0"/>
                <a:cs typeface="Times New Roman" pitchFamily="18" charset="0"/>
              </a:rPr>
            </a:br>
            <a:r>
              <a:rPr lang="en-US" b="1" dirty="0" smtClean="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	 		By</a:t>
            </a:r>
            <a:r>
              <a:rPr lang="en-US" sz="1800" b="1" dirty="0">
                <a:solidFill>
                  <a:schemeClr val="tx1"/>
                </a:solidFill>
                <a:latin typeface="Times New Roman" pitchFamily="18" charset="0"/>
                <a:cs typeface="Times New Roman" pitchFamily="18" charset="0"/>
              </a:rPr>
              <a:t/>
            </a:r>
            <a:br>
              <a:rPr lang="en-US" sz="1800" b="1" dirty="0">
                <a:solidFill>
                  <a:schemeClr val="tx1"/>
                </a:solidFill>
                <a:latin typeface="Times New Roman" pitchFamily="18" charset="0"/>
                <a:cs typeface="Times New Roman" pitchFamily="18" charset="0"/>
              </a:rPr>
            </a:br>
            <a:r>
              <a:rPr lang="en-US" sz="1800" b="1" dirty="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	Himanshu </a:t>
            </a:r>
            <a:r>
              <a:rPr lang="en-US" sz="1800" b="1" dirty="0">
                <a:solidFill>
                  <a:schemeClr val="tx1"/>
                </a:solidFill>
                <a:latin typeface="Times New Roman" pitchFamily="18" charset="0"/>
                <a:cs typeface="Times New Roman" pitchFamily="18" charset="0"/>
              </a:rPr>
              <a:t>Shukla</a:t>
            </a:r>
            <a:br>
              <a:rPr lang="en-US" sz="1800" b="1" dirty="0">
                <a:solidFill>
                  <a:schemeClr val="tx1"/>
                </a:solidFill>
                <a:latin typeface="Times New Roman" pitchFamily="18" charset="0"/>
                <a:cs typeface="Times New Roman" pitchFamily="18" charset="0"/>
              </a:rPr>
            </a:br>
            <a:r>
              <a:rPr lang="en-US" sz="1800" b="1" dirty="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	 </a:t>
            </a:r>
            <a:r>
              <a:rPr lang="en-US" sz="1800" b="1" dirty="0">
                <a:solidFill>
                  <a:schemeClr val="tx1"/>
                </a:solidFill>
                <a:latin typeface="Times New Roman" pitchFamily="18" charset="0"/>
                <a:cs typeface="Times New Roman" pitchFamily="18" charset="0"/>
              </a:rPr>
              <a:t>Assistant Professor	</a:t>
            </a:r>
            <a:br>
              <a:rPr lang="en-US" sz="1800" b="1" dirty="0">
                <a:solidFill>
                  <a:schemeClr val="tx1"/>
                </a:solidFill>
                <a:latin typeface="Times New Roman" pitchFamily="18" charset="0"/>
                <a:cs typeface="Times New Roman" pitchFamily="18" charset="0"/>
              </a:rPr>
            </a:br>
            <a:r>
              <a:rPr lang="en-US" sz="1800" b="1" dirty="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Department </a:t>
            </a:r>
            <a:r>
              <a:rPr lang="en-US" sz="1800" b="1" dirty="0">
                <a:solidFill>
                  <a:schemeClr val="tx1"/>
                </a:solidFill>
                <a:latin typeface="Times New Roman" pitchFamily="18" charset="0"/>
                <a:cs typeface="Times New Roman" pitchFamily="18" charset="0"/>
              </a:rPr>
              <a:t>Of Computer Application </a:t>
            </a:r>
            <a:br>
              <a:rPr lang="en-US" sz="1800" b="1" dirty="0">
                <a:solidFill>
                  <a:schemeClr val="tx1"/>
                </a:solidFill>
                <a:latin typeface="Times New Roman" pitchFamily="18" charset="0"/>
                <a:cs typeface="Times New Roman" pitchFamily="18" charset="0"/>
              </a:rPr>
            </a:br>
            <a:r>
              <a:rPr lang="en-US" sz="1800" b="1" dirty="0">
                <a:solidFill>
                  <a:schemeClr val="tx1"/>
                </a:solidFill>
                <a:latin typeface="Times New Roman" pitchFamily="18" charset="0"/>
                <a:cs typeface="Times New Roman" pitchFamily="18" charset="0"/>
              </a:rPr>
              <a:t>				UIET, CSJM University, Kanpur </a:t>
            </a:r>
          </a:p>
        </p:txBody>
      </p:sp>
    </p:spTree>
    <p:extLst>
      <p:ext uri="{BB962C8B-B14F-4D97-AF65-F5344CB8AC3E}">
        <p14:creationId xmlns:p14="http://schemas.microsoft.com/office/powerpoint/2010/main" val="2504265103"/>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a:bodyPr>
          <a:lstStyle/>
          <a:p>
            <a:pPr algn="ctr"/>
            <a:r>
              <a:rPr lang="en-US" b="1" dirty="0" smtClean="0">
                <a:solidFill>
                  <a:schemeClr val="tx1"/>
                </a:solidFill>
              </a:rPr>
              <a:t>Introduction</a:t>
            </a:r>
            <a:endParaRPr lang="en-US" b="1" dirty="0">
              <a:solidFill>
                <a:schemeClr val="tx1"/>
              </a:solidFill>
            </a:endParaRPr>
          </a:p>
        </p:txBody>
      </p:sp>
      <p:sp>
        <p:nvSpPr>
          <p:cNvPr id="3" name="Content Placeholder 2"/>
          <p:cNvSpPr>
            <a:spLocks noGrp="1"/>
          </p:cNvSpPr>
          <p:nvPr>
            <p:ph sz="quarter" idx="1"/>
          </p:nvPr>
        </p:nvSpPr>
        <p:spPr>
          <a:xfrm>
            <a:off x="457200" y="1295400"/>
            <a:ext cx="8229600" cy="5334000"/>
          </a:xfrm>
        </p:spPr>
        <p:txBody>
          <a:bodyPr>
            <a:normAutofit/>
          </a:bodyPr>
          <a:lstStyle/>
          <a:p>
            <a:pPr algn="just">
              <a:buNone/>
            </a:pPr>
            <a:r>
              <a:rPr lang="en-US" dirty="0" smtClean="0"/>
              <a:t>	</a:t>
            </a:r>
            <a:r>
              <a:rPr lang="en-US" dirty="0" smtClean="0">
                <a:latin typeface="Times New Roman" pitchFamily="18" charset="0"/>
                <a:cs typeface="Times New Roman" pitchFamily="18" charset="0"/>
              </a:rPr>
              <a:t>	Database is a collection of inter-related data which helps in efficient retrieval, insertion and deletion of data from database and organizes the data in the form of tables, views, schemas, reports etc. For Example, university database organizes the data about students, faculty, and admin staff etc. which helps in efficient retrieval, insertion and deletion of data from it.</a:t>
            </a:r>
          </a:p>
          <a:p>
            <a:pPr algn="just">
              <a:buNone/>
            </a:pPr>
            <a:r>
              <a:rPr lang="en-US" dirty="0" smtClean="0">
                <a:latin typeface="Times New Roman" pitchFamily="18" charset="0"/>
                <a:cs typeface="Times New Roman" pitchFamily="18" charset="0"/>
              </a:rPr>
              <a:t>		DBMS stands for </a:t>
            </a:r>
            <a:r>
              <a:rPr lang="en-US" b="1" dirty="0" smtClean="0">
                <a:latin typeface="Times New Roman" pitchFamily="18" charset="0"/>
                <a:cs typeface="Times New Roman" pitchFamily="18" charset="0"/>
              </a:rPr>
              <a:t>D</a:t>
            </a:r>
            <a:r>
              <a:rPr lang="en-US" dirty="0" smtClean="0">
                <a:latin typeface="Times New Roman" pitchFamily="18" charset="0"/>
                <a:cs typeface="Times New Roman" pitchFamily="18" charset="0"/>
              </a:rPr>
              <a:t>ata</a:t>
            </a:r>
            <a:r>
              <a:rPr lang="en-US" b="1"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ase </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anagement </a:t>
            </a:r>
            <a:r>
              <a:rPr lang="en-US" b="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ystem. We can break it like this DBMS = Database + Management System. Database is a collection of data and Management System is a set of programs to store and retrieve those data. Based on this we can </a:t>
            </a:r>
            <a:r>
              <a:rPr lang="en-US" b="1" dirty="0" smtClean="0">
                <a:latin typeface="Times New Roman" pitchFamily="18" charset="0"/>
                <a:cs typeface="Times New Roman" pitchFamily="18" charset="0"/>
              </a:rPr>
              <a:t>define DBMS </a:t>
            </a:r>
            <a:r>
              <a:rPr lang="en-US" dirty="0" smtClean="0">
                <a:latin typeface="Times New Roman" pitchFamily="18" charset="0"/>
                <a:cs typeface="Times New Roman" pitchFamily="18" charset="0"/>
              </a:rPr>
              <a:t>like this: DBMS is a collection of inter-related data and set of programs to store &amp; access those data in an easy and effective manner.</a:t>
            </a:r>
          </a:p>
          <a:p>
            <a:pPr algn="just"/>
            <a:endParaRPr lang="en-US" dirty="0">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chemeClr val="tx1"/>
                </a:solidFill>
              </a:rPr>
              <a:t>need of DBMS</a:t>
            </a:r>
            <a:br>
              <a:rPr lang="en-US" sz="3200" b="1" dirty="0" smtClean="0">
                <a:solidFill>
                  <a:schemeClr val="tx1"/>
                </a:solidFill>
              </a:rPr>
            </a:br>
            <a:endParaRPr lang="en-US" sz="3200" dirty="0">
              <a:solidFill>
                <a:schemeClr val="tx1"/>
              </a:solidFill>
            </a:endParaRPr>
          </a:p>
        </p:txBody>
      </p:sp>
      <p:sp>
        <p:nvSpPr>
          <p:cNvPr id="3" name="Content Placeholder 2"/>
          <p:cNvSpPr>
            <a:spLocks noGrp="1"/>
          </p:cNvSpPr>
          <p:nvPr>
            <p:ph sz="quarter" idx="1"/>
          </p:nvPr>
        </p:nvSpPr>
        <p:spPr>
          <a:xfrm>
            <a:off x="533400" y="1600200"/>
            <a:ext cx="8153400" cy="4495800"/>
          </a:xfrm>
        </p:spPr>
        <p:txBody>
          <a:bodyPr>
            <a:normAutofit/>
          </a:bodyPr>
          <a:lstStyle/>
          <a:p>
            <a:pPr>
              <a:buNone/>
            </a:pPr>
            <a:r>
              <a:rPr lang="en-US" dirty="0" smtClean="0"/>
              <a:t>		</a:t>
            </a:r>
            <a:r>
              <a:rPr lang="en-US" sz="2800" dirty="0" smtClean="0">
                <a:latin typeface="Times New Roman" pitchFamily="18" charset="0"/>
                <a:cs typeface="Times New Roman" pitchFamily="18" charset="0"/>
              </a:rPr>
              <a:t>Database </a:t>
            </a:r>
            <a:r>
              <a:rPr lang="en-US" sz="2800" dirty="0">
                <a:latin typeface="Times New Roman" pitchFamily="18" charset="0"/>
                <a:cs typeface="Times New Roman" pitchFamily="18" charset="0"/>
              </a:rPr>
              <a:t>systems are basically developed for large amount of data. When dealing with huge amount of data, there are two things that require optimization: </a:t>
            </a:r>
            <a:endParaRPr lang="en-US" sz="2800" dirty="0" smtClean="0">
              <a:latin typeface="Times New Roman" pitchFamily="18" charset="0"/>
              <a:cs typeface="Times New Roman" pitchFamily="18" charset="0"/>
            </a:endParaRPr>
          </a:p>
          <a:p>
            <a:pPr>
              <a:buNone/>
            </a:pPr>
            <a:endParaRPr lang="en-US" sz="2800" b="1" dirty="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		Storage </a:t>
            </a:r>
            <a:r>
              <a:rPr lang="en-US" sz="2800" b="1" dirty="0">
                <a:latin typeface="Times New Roman" pitchFamily="18" charset="0"/>
                <a:cs typeface="Times New Roman" pitchFamily="18" charset="0"/>
              </a:rPr>
              <a:t>of data </a:t>
            </a:r>
            <a:r>
              <a:rPr lang="en-US" sz="2800" dirty="0">
                <a:latin typeface="Times New Roman" pitchFamily="18" charset="0"/>
                <a:cs typeface="Times New Roman" pitchFamily="18" charset="0"/>
              </a:rPr>
              <a:t>and </a:t>
            </a:r>
            <a:endParaRPr lang="en-US" sz="2800" dirty="0" smtClean="0">
              <a:latin typeface="Times New Roman" pitchFamily="18" charset="0"/>
              <a:cs typeface="Times New Roman" pitchFamily="18" charset="0"/>
            </a:endParaRPr>
          </a:p>
          <a:p>
            <a:pPr>
              <a:buNone/>
            </a:pP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	</a:t>
            </a:r>
            <a:r>
              <a:rPr lang="en-US" sz="2800" b="1" dirty="0">
                <a:latin typeface="Times New Roman" pitchFamily="18" charset="0"/>
                <a:cs typeface="Times New Roman" pitchFamily="18" charset="0"/>
              </a:rPr>
              <a:t>R</a:t>
            </a:r>
            <a:r>
              <a:rPr lang="en-US" sz="2800" b="1" dirty="0" smtClean="0">
                <a:latin typeface="Times New Roman" pitchFamily="18" charset="0"/>
                <a:cs typeface="Times New Roman" pitchFamily="18" charset="0"/>
              </a:rPr>
              <a:t>etrieval </a:t>
            </a:r>
            <a:r>
              <a:rPr lang="en-US" sz="2800" b="1" dirty="0">
                <a:latin typeface="Times New Roman" pitchFamily="18" charset="0"/>
                <a:cs typeface="Times New Roman" pitchFamily="18" charset="0"/>
              </a:rPr>
              <a:t>of data</a:t>
            </a:r>
            <a:r>
              <a:rPr lang="en-US" sz="2800" dirty="0">
                <a:latin typeface="Times New Roman" pitchFamily="18" charset="0"/>
                <a:cs typeface="Times New Roman" pitchFamily="18" charset="0"/>
              </a:rPr>
              <a:t>.</a:t>
            </a:r>
          </a:p>
          <a:p>
            <a:pPr>
              <a:buNone/>
            </a:pPr>
            <a:r>
              <a:rPr lang="en-US" sz="2800" b="1"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a:buNone/>
            </a:pPr>
            <a:r>
              <a:rPr lang="en-US" b="1" dirty="0" smtClean="0"/>
              <a:t>		</a:t>
            </a:r>
            <a:endParaRPr lang="en-US" dirty="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normAutofit lnSpcReduction="10000"/>
          </a:bodyPr>
          <a:lstStyle/>
          <a:p>
            <a:pPr algn="just"/>
            <a:r>
              <a:rPr lang="en-US" b="1" dirty="0">
                <a:latin typeface="Times New Roman" pitchFamily="18" charset="0"/>
                <a:cs typeface="Times New Roman" pitchFamily="18" charset="0"/>
              </a:rPr>
              <a:t>Storage: </a:t>
            </a:r>
            <a:r>
              <a:rPr lang="en-US" dirty="0">
                <a:latin typeface="Times New Roman" pitchFamily="18" charset="0"/>
                <a:cs typeface="Times New Roman" pitchFamily="18" charset="0"/>
              </a:rPr>
              <a:t>According to the principles of database systems, the data is stored in such a way that it acquires lot less space as the redundant data (duplicate data) has been removed before storage. In a banking system, suppose a customer is having two accounts, one is saving account and another is salary account. Let’s say bank stores saving account data at one place (these places are called tables we will learn them later) and salary account data at another place, in that case if the customer information such as customer name, address etc. are stored at both places then this is just a wastage of storage (redundancy/ duplication of data), to organize the data in a better way the information should be stored at one place and both the accounts should be linked to that information somehow. The same thing we achieve in DBMS.</a:t>
            </a:r>
            <a:endParaRPr lang="en-IN" dirty="0"/>
          </a:p>
        </p:txBody>
      </p:sp>
    </p:spTree>
    <p:extLst>
      <p:ext uri="{BB962C8B-B14F-4D97-AF65-F5344CB8AC3E}">
        <p14:creationId xmlns:p14="http://schemas.microsoft.com/office/powerpoint/2010/main" val="2029625331"/>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b="1" dirty="0"/>
              <a:t>Fast Retrieval of data</a:t>
            </a:r>
            <a:r>
              <a:rPr lang="en-US" dirty="0"/>
              <a:t>: Along with storing the data in an optimized and systematic manner, it is also important that we retrieve the data quickly when needed. Database systems ensure that the data is retrieved as quickly as possible.</a:t>
            </a:r>
          </a:p>
          <a:p>
            <a:pPr>
              <a:buNone/>
            </a:pPr>
            <a:endParaRPr lang="en-US" dirty="0"/>
          </a:p>
          <a:p>
            <a:endParaRPr lang="en-IN" dirty="0"/>
          </a:p>
        </p:txBody>
      </p:sp>
    </p:spTree>
    <p:extLst>
      <p:ext uri="{BB962C8B-B14F-4D97-AF65-F5344CB8AC3E}">
        <p14:creationId xmlns:p14="http://schemas.microsoft.com/office/powerpoint/2010/main" val="3437125388"/>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latin typeface="Times New Roman" pitchFamily="18" charset="0"/>
                <a:cs typeface="Times New Roman" pitchFamily="18" charset="0"/>
              </a:rPr>
              <a:t>References</a:t>
            </a:r>
            <a:endParaRPr lang="en-IN"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dirty="0"/>
              <a:t>ELMASRI, R., &amp; NAVATHE, S. (2007). Fundamentals of database systems. Boston, Pearson/Addison Wesley.</a:t>
            </a:r>
          </a:p>
          <a:p>
            <a:r>
              <a:rPr lang="en-IN" dirty="0">
                <a:latin typeface="Times New Roman" pitchFamily="18" charset="0"/>
                <a:cs typeface="Times New Roman" pitchFamily="18" charset="0"/>
              </a:rPr>
              <a:t>https://</a:t>
            </a:r>
            <a:r>
              <a:rPr lang="en-IN" dirty="0" smtClean="0">
                <a:latin typeface="Times New Roman" pitchFamily="18" charset="0"/>
                <a:cs typeface="Times New Roman" pitchFamily="18" charset="0"/>
              </a:rPr>
              <a:t>www.javatpoint.com/</a:t>
            </a:r>
          </a:p>
          <a:p>
            <a:r>
              <a:rPr lang="en-IN" dirty="0" smtClean="0">
                <a:latin typeface="Times New Roman" pitchFamily="18" charset="0"/>
                <a:cs typeface="Times New Roman" pitchFamily="18" charset="0"/>
              </a:rPr>
              <a:t>https://www.tutorialspoint.com</a:t>
            </a:r>
            <a:endParaRPr lang="en-IN" dirty="0">
              <a:latin typeface="Times New Roman" pitchFamily="18" charset="0"/>
              <a:cs typeface="Times New Roman" pitchFamily="18" charset="0"/>
            </a:endParaRPr>
          </a:p>
          <a:p>
            <a:pPr marL="0" lvl="0" indent="0">
              <a:buNone/>
            </a:pPr>
            <a:endParaRPr lang="en-IN"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2808170063"/>
      </p:ext>
    </p:extLst>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TotalTime>
  <Words>243</Words>
  <Application>Microsoft Office PowerPoint</Application>
  <PresentationFormat>On-screen Show (4:3)</PresentationFormat>
  <Paragraphs>18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DATABASE MANAGEMENT SYSTEM  MCA-2004  Introduction To DBMS             By      Himanshu Shukla       Assistant Professor     Department Of Computer Application      UIET, CSJM University, Kanpur </vt:lpstr>
      <vt:lpstr>Introduction</vt:lpstr>
      <vt:lpstr>need of DBMS </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BASE MANAGEMENT SYSTEM</dc:title>
  <dc:creator>abhishek mishra</dc:creator>
  <cp:lastModifiedBy>hp</cp:lastModifiedBy>
  <cp:revision>6</cp:revision>
  <dcterms:created xsi:type="dcterms:W3CDTF">2023-04-10T14:35:13Z</dcterms:created>
  <dcterms:modified xsi:type="dcterms:W3CDTF">2023-04-12T15:34:12Z</dcterms:modified>
</cp:coreProperties>
</file>