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9" r:id="rId3"/>
    <p:sldId id="340" r:id="rId4"/>
    <p:sldId id="341" r:id="rId5"/>
    <p:sldId id="321" r:id="rId6"/>
    <p:sldId id="323" r:id="rId7"/>
    <p:sldId id="324" r:id="rId8"/>
    <p:sldId id="257" r:id="rId9"/>
    <p:sldId id="259" r:id="rId10"/>
    <p:sldId id="260" r:id="rId11"/>
    <p:sldId id="327" r:id="rId12"/>
    <p:sldId id="261" r:id="rId13"/>
    <p:sldId id="262" r:id="rId14"/>
    <p:sldId id="263" r:id="rId15"/>
    <p:sldId id="264" r:id="rId16"/>
    <p:sldId id="265" r:id="rId17"/>
    <p:sldId id="266" r:id="rId18"/>
    <p:sldId id="267" r:id="rId19"/>
    <p:sldId id="268" r:id="rId20"/>
    <p:sldId id="269" r:id="rId21"/>
    <p:sldId id="328"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5" r:id="rId37"/>
    <p:sldId id="286" r:id="rId38"/>
    <p:sldId id="287" r:id="rId39"/>
    <p:sldId id="289" r:id="rId40"/>
    <p:sldId id="290" r:id="rId41"/>
    <p:sldId id="329" r:id="rId42"/>
    <p:sldId id="330" r:id="rId43"/>
    <p:sldId id="331" r:id="rId44"/>
    <p:sldId id="332" r:id="rId45"/>
    <p:sldId id="291" r:id="rId46"/>
    <p:sldId id="334" r:id="rId47"/>
    <p:sldId id="335" r:id="rId48"/>
    <p:sldId id="336" r:id="rId49"/>
    <p:sldId id="34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1" clrIdx="0">
    <p:extLst>
      <p:ext uri="{19B8F6BF-5375-455C-9EA6-DF929625EA0E}">
        <p15:presenceInfo xmlns:p15="http://schemas.microsoft.com/office/powerpoint/2012/main" userId="DEL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61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5-21T11:37:18.798" idx="1">
    <p:pos x="1277" y="2354"/>
    <p:text/>
    <p:extLst>
      <p:ext uri="{C676402C-5697-4E1C-873F-D02D1690AC5C}">
        <p15:threadingInfo xmlns:p15="http://schemas.microsoft.com/office/powerpoint/2012/main" timeZoneBias="-33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006EC88-B0AD-4615-A45E-DBF865ABD17A}" type="datetimeFigureOut">
              <a:rPr lang="en-IN" smtClean="0"/>
              <a:t>21-05-2023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439824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006EC88-B0AD-4615-A45E-DBF865ABD17A}" type="datetimeFigureOut">
              <a:rPr lang="en-IN" smtClean="0"/>
              <a:t>21-05-2023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108074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006EC88-B0AD-4615-A45E-DBF865ABD17A}" type="datetimeFigureOut">
              <a:rPr lang="en-IN" smtClean="0"/>
              <a:t>21-05-2023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161796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solidFill>
                  <a:srgbClr val="0070C0"/>
                </a:solidFill>
              </a:defRPr>
            </a:lvl1pPr>
          </a:lstStyle>
          <a:p>
            <a:r>
              <a:rPr lang="en-US" dirty="0"/>
              <a:t>Click to edit Master title style</a:t>
            </a:r>
            <a:endParaRPr lang="en-IN"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006EC88-B0AD-4615-A45E-DBF865ABD17A}" type="datetimeFigureOut">
              <a:rPr lang="en-IN" smtClean="0"/>
              <a:t>21-05-2023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3871519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06EC88-B0AD-4615-A45E-DBF865ABD17A}" type="datetimeFigureOut">
              <a:rPr lang="en-IN" smtClean="0"/>
              <a:t>21-05-2023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347456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006EC88-B0AD-4615-A45E-DBF865ABD17A}" type="datetimeFigureOut">
              <a:rPr lang="en-IN" smtClean="0"/>
              <a:t>21-05-2023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536174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006EC88-B0AD-4615-A45E-DBF865ABD17A}" type="datetimeFigureOut">
              <a:rPr lang="en-IN" smtClean="0"/>
              <a:t>21-05-2023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1337164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006EC88-B0AD-4615-A45E-DBF865ABD17A}" type="datetimeFigureOut">
              <a:rPr lang="en-IN" smtClean="0"/>
              <a:t>21-05-2023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2291366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6EC88-B0AD-4615-A45E-DBF865ABD17A}" type="datetimeFigureOut">
              <a:rPr lang="en-IN" smtClean="0"/>
              <a:t>21-05-2023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169391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06EC88-B0AD-4615-A45E-DBF865ABD17A}" type="datetimeFigureOut">
              <a:rPr lang="en-IN" smtClean="0"/>
              <a:t>21-05-2023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910281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06EC88-B0AD-4615-A45E-DBF865ABD17A}" type="datetimeFigureOut">
              <a:rPr lang="en-IN" smtClean="0"/>
              <a:t>21-05-2023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E2B66A7-F2FF-4B96-941B-D7A8B124CAF5}" type="slidenum">
              <a:rPr lang="en-IN" smtClean="0"/>
              <a:t>‹#›</a:t>
            </a:fld>
            <a:endParaRPr lang="en-IN"/>
          </a:p>
        </p:txBody>
      </p:sp>
    </p:spTree>
    <p:extLst>
      <p:ext uri="{BB962C8B-B14F-4D97-AF65-F5344CB8AC3E}">
        <p14:creationId xmlns:p14="http://schemas.microsoft.com/office/powerpoint/2010/main" val="3779454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6EC88-B0AD-4615-A45E-DBF865ABD17A}" type="datetimeFigureOut">
              <a:rPr lang="en-IN" smtClean="0"/>
              <a:t>21-05-2023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B66A7-F2FF-4B96-941B-D7A8B124CAF5}" type="slidenum">
              <a:rPr lang="en-IN" smtClean="0"/>
              <a:t>‹#›</a:t>
            </a:fld>
            <a:endParaRPr lang="en-IN"/>
          </a:p>
        </p:txBody>
      </p:sp>
    </p:spTree>
    <p:extLst>
      <p:ext uri="{BB962C8B-B14F-4D97-AF65-F5344CB8AC3E}">
        <p14:creationId xmlns:p14="http://schemas.microsoft.com/office/powerpoint/2010/main" val="26745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70C0"/>
                </a:solidFill>
              </a:rPr>
              <a:t>Interview Questions</a:t>
            </a:r>
            <a:endParaRPr lang="en-IN" b="1" dirty="0">
              <a:solidFill>
                <a:srgbClr val="0070C0"/>
              </a:solidFill>
            </a:endParaRPr>
          </a:p>
        </p:txBody>
      </p:sp>
      <p:sp>
        <p:nvSpPr>
          <p:cNvPr id="3" name="Subtitle 2"/>
          <p:cNvSpPr>
            <a:spLocks noGrp="1"/>
          </p:cNvSpPr>
          <p:nvPr>
            <p:ph type="subTitle" idx="1"/>
          </p:nvPr>
        </p:nvSpPr>
        <p:spPr/>
        <p:txBody>
          <a:bodyPr>
            <a:normAutofit/>
          </a:bodyPr>
          <a:lstStyle/>
          <a:p>
            <a:r>
              <a:rPr lang="en-IN" sz="2000" dirty="0">
                <a:solidFill>
                  <a:schemeClr val="tx1"/>
                </a:solidFill>
              </a:rPr>
              <a:t>Dr Pravin Kumar Agrawal</a:t>
            </a:r>
          </a:p>
          <a:p>
            <a:r>
              <a:rPr lang="en-IN" sz="2000" dirty="0">
                <a:solidFill>
                  <a:schemeClr val="tx1"/>
                </a:solidFill>
              </a:rPr>
              <a:t>Assistant Professor</a:t>
            </a:r>
          </a:p>
          <a:p>
            <a:r>
              <a:rPr lang="en-IN" sz="2000" dirty="0">
                <a:solidFill>
                  <a:schemeClr val="tx1"/>
                </a:solidFill>
              </a:rPr>
              <a:t>School of Business Management</a:t>
            </a:r>
          </a:p>
        </p:txBody>
      </p:sp>
    </p:spTree>
    <p:extLst>
      <p:ext uri="{BB962C8B-B14F-4D97-AF65-F5344CB8AC3E}">
        <p14:creationId xmlns:p14="http://schemas.microsoft.com/office/powerpoint/2010/main" val="1053555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3. What are your weaknesses?</a:t>
            </a:r>
          </a:p>
        </p:txBody>
      </p:sp>
      <p:sp>
        <p:nvSpPr>
          <p:cNvPr id="3" name="Content Placeholder 2"/>
          <p:cNvSpPr>
            <a:spLocks noGrp="1"/>
          </p:cNvSpPr>
          <p:nvPr>
            <p:ph idx="1"/>
          </p:nvPr>
        </p:nvSpPr>
        <p:spPr/>
        <p:txBody>
          <a:bodyPr>
            <a:normAutofit/>
          </a:bodyPr>
          <a:lstStyle/>
          <a:p>
            <a:pPr algn="just"/>
            <a:r>
              <a:rPr lang="en-US" sz="2800" dirty="0"/>
              <a:t>Mention that you have a flaw, but then also add a suggestion of improving that flaw or demonstrate any actions you are taking to address any weakness.</a:t>
            </a:r>
          </a:p>
          <a:p>
            <a:pPr algn="just"/>
            <a:endParaRPr lang="en-US" sz="2800" dirty="0"/>
          </a:p>
          <a:p>
            <a:pPr algn="just"/>
            <a:r>
              <a:rPr lang="en-US" sz="2800" dirty="0"/>
              <a:t>The key to answering questions like this is to show you have learnt from your mistakes and are taking concrete steps to address it.</a:t>
            </a:r>
            <a:endParaRPr lang="en-IN" sz="2800" dirty="0"/>
          </a:p>
        </p:txBody>
      </p:sp>
    </p:spTree>
    <p:extLst>
      <p:ext uri="{BB962C8B-B14F-4D97-AF65-F5344CB8AC3E}">
        <p14:creationId xmlns:p14="http://schemas.microsoft.com/office/powerpoint/2010/main" val="1704351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Answer</a:t>
            </a:r>
          </a:p>
        </p:txBody>
      </p:sp>
      <p:sp>
        <p:nvSpPr>
          <p:cNvPr id="3" name="Content Placeholder 2"/>
          <p:cNvSpPr>
            <a:spLocks noGrp="1"/>
          </p:cNvSpPr>
          <p:nvPr>
            <p:ph idx="1"/>
          </p:nvPr>
        </p:nvSpPr>
        <p:spPr/>
        <p:txBody>
          <a:bodyPr/>
          <a:lstStyle/>
          <a:p>
            <a:pPr algn="just"/>
            <a:r>
              <a:rPr lang="en-US" dirty="0"/>
              <a:t>"I sometimes push my people too hard. I like to work with a sense of urgency and everyone is not always on the same wavelength."</a:t>
            </a:r>
            <a:endParaRPr lang="en-IN" dirty="0"/>
          </a:p>
        </p:txBody>
      </p:sp>
    </p:spTree>
    <p:extLst>
      <p:ext uri="{BB962C8B-B14F-4D97-AF65-F5344CB8AC3E}">
        <p14:creationId xmlns:p14="http://schemas.microsoft.com/office/powerpoint/2010/main" val="47051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endParaRPr lang="en-IN" dirty="0"/>
          </a:p>
        </p:txBody>
      </p:sp>
      <p:sp>
        <p:nvSpPr>
          <p:cNvPr id="3" name="Content Placeholder 2"/>
          <p:cNvSpPr>
            <a:spLocks noGrp="1"/>
          </p:cNvSpPr>
          <p:nvPr>
            <p:ph idx="1"/>
          </p:nvPr>
        </p:nvSpPr>
        <p:spPr/>
        <p:txBody>
          <a:bodyPr>
            <a:normAutofit/>
          </a:bodyPr>
          <a:lstStyle/>
          <a:p>
            <a:pPr algn="just"/>
            <a:r>
              <a:rPr lang="en-US" sz="2800" dirty="0"/>
              <a:t>I have been told that I take longer than other colleagues to complete complicated projects or tasks. But this is only because I want to make sure the work I do is to the highest standards.</a:t>
            </a:r>
          </a:p>
          <a:p>
            <a:pPr algn="just"/>
            <a:r>
              <a:rPr lang="en-US" sz="2800" dirty="0"/>
              <a:t>Communication skills are weak</a:t>
            </a:r>
          </a:p>
          <a:p>
            <a:pPr algn="just"/>
            <a:r>
              <a:rPr lang="en-US" sz="2800" dirty="0"/>
              <a:t>I am sometimes accused of being over friendly.</a:t>
            </a:r>
          </a:p>
          <a:p>
            <a:pPr algn="just"/>
            <a:r>
              <a:rPr lang="en-US" sz="2800" dirty="0"/>
              <a:t>Highly Disciplined.</a:t>
            </a:r>
          </a:p>
          <a:p>
            <a:pPr algn="just"/>
            <a:r>
              <a:rPr lang="en-IN" sz="2800" dirty="0"/>
              <a:t>I speak too fast.</a:t>
            </a:r>
          </a:p>
        </p:txBody>
      </p:sp>
    </p:spTree>
    <p:extLst>
      <p:ext uri="{BB962C8B-B14F-4D97-AF65-F5344CB8AC3E}">
        <p14:creationId xmlns:p14="http://schemas.microsoft.com/office/powerpoint/2010/main" val="1957545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4. Why did you leave your last job?</a:t>
            </a:r>
            <a:endParaRPr lang="en-IN" sz="3600" dirty="0"/>
          </a:p>
        </p:txBody>
      </p:sp>
      <p:sp>
        <p:nvSpPr>
          <p:cNvPr id="3" name="Content Placeholder 2"/>
          <p:cNvSpPr>
            <a:spLocks noGrp="1"/>
          </p:cNvSpPr>
          <p:nvPr>
            <p:ph idx="1"/>
          </p:nvPr>
        </p:nvSpPr>
        <p:spPr/>
        <p:txBody>
          <a:bodyPr>
            <a:normAutofit fontScale="92500" lnSpcReduction="20000"/>
          </a:bodyPr>
          <a:lstStyle/>
          <a:p>
            <a:pPr algn="just"/>
            <a:r>
              <a:rPr lang="en-US" dirty="0"/>
              <a:t>Never to criticize any previous employers.</a:t>
            </a:r>
          </a:p>
          <a:p>
            <a:pPr algn="just"/>
            <a:r>
              <a:rPr lang="en-US" dirty="0"/>
              <a:t>There was no real room for growing my career. </a:t>
            </a:r>
          </a:p>
          <a:p>
            <a:pPr algn="just"/>
            <a:r>
              <a:rPr lang="en-US" dirty="0"/>
              <a:t>The position you are advertising seems like a excellent match for my knowledge, abilities and qualifications. </a:t>
            </a:r>
          </a:p>
          <a:p>
            <a:pPr algn="just"/>
            <a:r>
              <a:rPr lang="en-US" dirty="0"/>
              <a:t>I am looking for a job that has more responsibility. </a:t>
            </a:r>
          </a:p>
          <a:p>
            <a:pPr algn="just"/>
            <a:r>
              <a:rPr lang="en-US" dirty="0"/>
              <a:t>The reason for leaving my last job was that I wanted to spend more time with my family. I am now ready to go back into full time employment.</a:t>
            </a:r>
            <a:endParaRPr lang="en-IN" dirty="0"/>
          </a:p>
        </p:txBody>
      </p:sp>
    </p:spTree>
    <p:extLst>
      <p:ext uri="{BB962C8B-B14F-4D97-AF65-F5344CB8AC3E}">
        <p14:creationId xmlns:p14="http://schemas.microsoft.com/office/powerpoint/2010/main" val="1412258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Why do you want to work for our company?</a:t>
            </a:r>
            <a:endParaRPr lang="en-IN" dirty="0"/>
          </a:p>
        </p:txBody>
      </p:sp>
      <p:sp>
        <p:nvSpPr>
          <p:cNvPr id="3" name="Content Placeholder 2"/>
          <p:cNvSpPr>
            <a:spLocks noGrp="1"/>
          </p:cNvSpPr>
          <p:nvPr>
            <p:ph idx="1"/>
          </p:nvPr>
        </p:nvSpPr>
        <p:spPr/>
        <p:txBody>
          <a:bodyPr/>
          <a:lstStyle/>
          <a:p>
            <a:pPr algn="just"/>
            <a:r>
              <a:rPr lang="en-US" dirty="0"/>
              <a:t>Turn the answer into a compliment to the company you are interviewing for.</a:t>
            </a:r>
            <a:endParaRPr lang="en-IN" dirty="0"/>
          </a:p>
        </p:txBody>
      </p:sp>
    </p:spTree>
    <p:extLst>
      <p:ext uri="{BB962C8B-B14F-4D97-AF65-F5344CB8AC3E}">
        <p14:creationId xmlns:p14="http://schemas.microsoft.com/office/powerpoint/2010/main" val="55438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endParaRPr lang="en-IN" dirty="0"/>
          </a:p>
        </p:txBody>
      </p:sp>
      <p:sp>
        <p:nvSpPr>
          <p:cNvPr id="3" name="Content Placeholder 2"/>
          <p:cNvSpPr>
            <a:spLocks noGrp="1"/>
          </p:cNvSpPr>
          <p:nvPr>
            <p:ph idx="1"/>
          </p:nvPr>
        </p:nvSpPr>
        <p:spPr/>
        <p:txBody>
          <a:bodyPr>
            <a:noAutofit/>
          </a:bodyPr>
          <a:lstStyle/>
          <a:p>
            <a:pPr algn="just"/>
            <a:r>
              <a:rPr lang="en-US" sz="2400" dirty="0"/>
              <a:t>There are only a limited number of opportunities for advancement with my current employer. Which is why I'm keen on working for a larger corporation like yours where I believe there are more possibilities to show what I'm capable of. </a:t>
            </a:r>
          </a:p>
          <a:p>
            <a:pPr algn="just"/>
            <a:endParaRPr lang="en-US" sz="2400" dirty="0"/>
          </a:p>
          <a:p>
            <a:pPr algn="just"/>
            <a:r>
              <a:rPr lang="en-US" sz="2400" dirty="0"/>
              <a:t>A common way to reply to this is to research the company before hand, find something unique about them and then give that as your answer. </a:t>
            </a:r>
          </a:p>
          <a:p>
            <a:pPr algn="just"/>
            <a:endParaRPr lang="en-US" sz="2400" dirty="0"/>
          </a:p>
          <a:p>
            <a:pPr algn="just"/>
            <a:r>
              <a:rPr lang="en-US" sz="2400" dirty="0"/>
              <a:t>Give examples of positive things you have heard about them and say you want to be associated with a reputable brand</a:t>
            </a:r>
            <a:endParaRPr lang="en-IN" sz="2400" dirty="0"/>
          </a:p>
        </p:txBody>
      </p:sp>
    </p:spTree>
    <p:extLst>
      <p:ext uri="{BB962C8B-B14F-4D97-AF65-F5344CB8AC3E}">
        <p14:creationId xmlns:p14="http://schemas.microsoft.com/office/powerpoint/2010/main" val="333235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endParaRPr lang="en-IN" dirty="0"/>
          </a:p>
        </p:txBody>
      </p:sp>
      <p:sp>
        <p:nvSpPr>
          <p:cNvPr id="3" name="Content Placeholder 2"/>
          <p:cNvSpPr>
            <a:spLocks noGrp="1"/>
          </p:cNvSpPr>
          <p:nvPr>
            <p:ph idx="1"/>
          </p:nvPr>
        </p:nvSpPr>
        <p:spPr/>
        <p:txBody>
          <a:bodyPr>
            <a:noAutofit/>
          </a:bodyPr>
          <a:lstStyle/>
          <a:p>
            <a:pPr algn="just"/>
            <a:r>
              <a:rPr lang="en-US" sz="2400" dirty="0"/>
              <a:t>You believe their work environment is more fun, energetic and rewarding. </a:t>
            </a:r>
          </a:p>
          <a:p>
            <a:pPr algn="just"/>
            <a:r>
              <a:rPr lang="en-US" sz="2400" dirty="0"/>
              <a:t>Opportunity to work for a market leader </a:t>
            </a:r>
          </a:p>
          <a:p>
            <a:pPr algn="just"/>
            <a:r>
              <a:rPr lang="en-US" sz="2400" dirty="0"/>
              <a:t>After researching your company I have discovered that it is a industry leader and has a excellent reputation. I was also greatly impressed by your companies mission statement, values and culture. I feel strongly that yours is a organization that I would like to work for and be associated with. </a:t>
            </a:r>
          </a:p>
          <a:p>
            <a:pPr algn="just"/>
            <a:r>
              <a:rPr lang="en-US" sz="2400" dirty="0"/>
              <a:t>I feel that your vacancy ideally fits my work experience, skills and qualifications. Therefore I will be able to make a significant contribution to your business as well as fulfill my potential.</a:t>
            </a:r>
            <a:endParaRPr lang="en-IN" sz="2400" dirty="0"/>
          </a:p>
        </p:txBody>
      </p:sp>
    </p:spTree>
    <p:extLst>
      <p:ext uri="{BB962C8B-B14F-4D97-AF65-F5344CB8AC3E}">
        <p14:creationId xmlns:p14="http://schemas.microsoft.com/office/powerpoint/2010/main" val="3410308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endParaRPr lang="en-IN" dirty="0"/>
          </a:p>
        </p:txBody>
      </p:sp>
      <p:sp>
        <p:nvSpPr>
          <p:cNvPr id="3" name="Content Placeholder 2"/>
          <p:cNvSpPr>
            <a:spLocks noGrp="1"/>
          </p:cNvSpPr>
          <p:nvPr>
            <p:ph idx="1"/>
          </p:nvPr>
        </p:nvSpPr>
        <p:spPr/>
        <p:txBody>
          <a:bodyPr/>
          <a:lstStyle/>
          <a:p>
            <a:pPr algn="just"/>
            <a:r>
              <a:rPr lang="en-US" dirty="0"/>
              <a:t>I believe your company will help me to develop my career in the direction I want it to go.</a:t>
            </a:r>
            <a:endParaRPr lang="en-IN" dirty="0"/>
          </a:p>
        </p:txBody>
      </p:sp>
    </p:spTree>
    <p:extLst>
      <p:ext uri="{BB962C8B-B14F-4D97-AF65-F5344CB8AC3E}">
        <p14:creationId xmlns:p14="http://schemas.microsoft.com/office/powerpoint/2010/main" val="4253094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6.Do you have any questions you would like to ask me?</a:t>
            </a:r>
            <a:endParaRPr lang="en-IN" sz="2400" dirty="0"/>
          </a:p>
        </p:txBody>
      </p:sp>
      <p:sp>
        <p:nvSpPr>
          <p:cNvPr id="3" name="Content Placeholder 2"/>
          <p:cNvSpPr>
            <a:spLocks noGrp="1"/>
          </p:cNvSpPr>
          <p:nvPr>
            <p:ph idx="1"/>
          </p:nvPr>
        </p:nvSpPr>
        <p:spPr/>
        <p:txBody>
          <a:bodyPr>
            <a:normAutofit fontScale="92500" lnSpcReduction="10000"/>
          </a:bodyPr>
          <a:lstStyle/>
          <a:p>
            <a:pPr algn="just"/>
            <a:r>
              <a:rPr lang="en-US" sz="2800" dirty="0"/>
              <a:t>What do you believe are the biggest challenges your company faces in the near future?</a:t>
            </a:r>
          </a:p>
          <a:p>
            <a:pPr algn="just"/>
            <a:endParaRPr lang="en-US" sz="2800" dirty="0"/>
          </a:p>
          <a:p>
            <a:pPr algn="just"/>
            <a:r>
              <a:rPr lang="en-US" sz="2800" dirty="0"/>
              <a:t>What do you believe are the coming trends in your industry and how do you feel your company is positioned to take them on.</a:t>
            </a:r>
          </a:p>
          <a:p>
            <a:pPr algn="just"/>
            <a:endParaRPr lang="en-US" sz="2800" dirty="0"/>
          </a:p>
          <a:p>
            <a:pPr algn="just"/>
            <a:r>
              <a:rPr lang="en-US" sz="2800" dirty="0"/>
              <a:t>Following on from our conversation today and my belief that I am a suitable candidate for your position. If my application is successful when do you think I would be required to start work?</a:t>
            </a:r>
            <a:endParaRPr lang="en-IN" sz="2800" dirty="0"/>
          </a:p>
        </p:txBody>
      </p:sp>
    </p:spTree>
    <p:extLst>
      <p:ext uri="{BB962C8B-B14F-4D97-AF65-F5344CB8AC3E}">
        <p14:creationId xmlns:p14="http://schemas.microsoft.com/office/powerpoint/2010/main" val="2902081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aseline="-25000" dirty="0"/>
              <a:t>7. What have your achievements been to date?</a:t>
            </a:r>
            <a:endParaRPr lang="en-IN" sz="4000" baseline="-25000" dirty="0"/>
          </a:p>
        </p:txBody>
      </p:sp>
      <p:sp>
        <p:nvSpPr>
          <p:cNvPr id="3" name="Content Placeholder 2"/>
          <p:cNvSpPr>
            <a:spLocks noGrp="1"/>
          </p:cNvSpPr>
          <p:nvPr>
            <p:ph idx="1"/>
          </p:nvPr>
        </p:nvSpPr>
        <p:spPr/>
        <p:txBody>
          <a:bodyPr>
            <a:normAutofit/>
          </a:bodyPr>
          <a:lstStyle/>
          <a:p>
            <a:pPr algn="just"/>
            <a:r>
              <a:rPr lang="en-US" sz="2800" dirty="0"/>
              <a:t>Provide a response that has something to do with employment, and if feasible, the position you're applying for. Show an example of how you helped a former employer save money, become more efficient, or generate more revenue.</a:t>
            </a:r>
            <a:endParaRPr lang="en-IN" sz="2800" dirty="0"/>
          </a:p>
        </p:txBody>
      </p:sp>
    </p:spTree>
    <p:extLst>
      <p:ext uri="{BB962C8B-B14F-4D97-AF65-F5344CB8AC3E}">
        <p14:creationId xmlns:p14="http://schemas.microsoft.com/office/powerpoint/2010/main" val="2228315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a:solidFill>
                  <a:srgbClr val="C00000"/>
                </a:solidFill>
              </a:rPr>
              <a:t>Find out what an employer wants most in his or her ideal candidate, then show how you meet those qualifications/requirements.</a:t>
            </a:r>
            <a:endParaRPr lang="en-IN" sz="2800" dirty="0">
              <a:solidFill>
                <a:srgbClr val="C00000"/>
              </a:solidFill>
            </a:endParaRPr>
          </a:p>
        </p:txBody>
      </p:sp>
    </p:spTree>
    <p:extLst>
      <p:ext uri="{BB962C8B-B14F-4D97-AF65-F5344CB8AC3E}">
        <p14:creationId xmlns:p14="http://schemas.microsoft.com/office/powerpoint/2010/main" val="2805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8. Where do you see yourself in say five years’ time?</a:t>
            </a:r>
            <a:endParaRPr lang="en-IN" sz="3200" dirty="0"/>
          </a:p>
        </p:txBody>
      </p:sp>
      <p:sp>
        <p:nvSpPr>
          <p:cNvPr id="3" name="Content Placeholder 2"/>
          <p:cNvSpPr>
            <a:spLocks noGrp="1"/>
          </p:cNvSpPr>
          <p:nvPr>
            <p:ph idx="1"/>
          </p:nvPr>
        </p:nvSpPr>
        <p:spPr/>
        <p:txBody>
          <a:bodyPr>
            <a:normAutofit/>
          </a:bodyPr>
          <a:lstStyle/>
          <a:p>
            <a:pPr algn="just"/>
            <a:r>
              <a:rPr lang="en-US" sz="2800" dirty="0"/>
              <a:t>I aim to have improved my abilities/skills set and to be a leader in my field. </a:t>
            </a:r>
          </a:p>
          <a:p>
            <a:pPr algn="just"/>
            <a:endParaRPr lang="en-US" sz="2800" dirty="0"/>
          </a:p>
          <a:p>
            <a:pPr algn="just"/>
            <a:r>
              <a:rPr lang="en-US" sz="2800" dirty="0"/>
              <a:t>This will mean that I can contribute more to my employers and their business. </a:t>
            </a:r>
          </a:p>
        </p:txBody>
      </p:sp>
    </p:spTree>
    <p:extLst>
      <p:ext uri="{BB962C8B-B14F-4D97-AF65-F5344CB8AC3E}">
        <p14:creationId xmlns:p14="http://schemas.microsoft.com/office/powerpoint/2010/main" val="9389759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8. Where do you see yourself in say five years’ time?</a:t>
            </a:r>
            <a:endParaRPr lang="en-IN" dirty="0"/>
          </a:p>
        </p:txBody>
      </p:sp>
      <p:sp>
        <p:nvSpPr>
          <p:cNvPr id="3" name="Content Placeholder 2"/>
          <p:cNvSpPr>
            <a:spLocks noGrp="1"/>
          </p:cNvSpPr>
          <p:nvPr>
            <p:ph idx="1"/>
          </p:nvPr>
        </p:nvSpPr>
        <p:spPr/>
        <p:txBody>
          <a:bodyPr>
            <a:normAutofit fontScale="62500" lnSpcReduction="20000"/>
          </a:bodyPr>
          <a:lstStyle/>
          <a:p>
            <a:pPr algn="just"/>
            <a:r>
              <a:rPr lang="en-US" dirty="0"/>
              <a:t>Reassure your interviewer that you're looking to make a long-term commitment...that this position entails exactly what you're looking to do and what you do extremely well. </a:t>
            </a:r>
          </a:p>
          <a:p>
            <a:pPr algn="just"/>
            <a:endParaRPr lang="en-US" dirty="0"/>
          </a:p>
          <a:p>
            <a:pPr algn="just"/>
            <a:r>
              <a:rPr lang="en-US" dirty="0"/>
              <a:t>As for your future, you believe that if you perform each job at hand with excellence, future opportunities will take care of themselves.</a:t>
            </a:r>
          </a:p>
          <a:p>
            <a:pPr algn="just"/>
            <a:endParaRPr lang="en-US" dirty="0"/>
          </a:p>
          <a:p>
            <a:pPr algn="just"/>
            <a:r>
              <a:rPr lang="en-US" dirty="0"/>
              <a:t>Example: "I am definitely interested in making a long-term commitment to my next position. Judging by what you've told me about this position, it's exactly what I'm looking for and what I am very well qualified to do. </a:t>
            </a:r>
          </a:p>
          <a:p>
            <a:pPr algn="just"/>
            <a:endParaRPr lang="en-US" dirty="0"/>
          </a:p>
          <a:p>
            <a:pPr algn="just"/>
            <a:r>
              <a:rPr lang="en-US" dirty="0"/>
              <a:t>In terms of my future career path, I'm confident that if I do my work with excellence, opportunities will inevitable open up for me. It's always been that way in my career, and I'm confident I'll have similar opportunities here."</a:t>
            </a:r>
            <a:endParaRPr lang="en-IN" dirty="0"/>
          </a:p>
        </p:txBody>
      </p:sp>
    </p:spTree>
    <p:extLst>
      <p:ext uri="{BB962C8B-B14F-4D97-AF65-F5344CB8AC3E}">
        <p14:creationId xmlns:p14="http://schemas.microsoft.com/office/powerpoint/2010/main" val="915657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9. What is the biggest mistake you have ever made?</a:t>
            </a:r>
            <a:endParaRPr lang="en-IN" sz="2800" dirty="0"/>
          </a:p>
        </p:txBody>
      </p:sp>
      <p:sp>
        <p:nvSpPr>
          <p:cNvPr id="3" name="Content Placeholder 2"/>
          <p:cNvSpPr>
            <a:spLocks noGrp="1"/>
          </p:cNvSpPr>
          <p:nvPr>
            <p:ph idx="1"/>
          </p:nvPr>
        </p:nvSpPr>
        <p:spPr/>
        <p:txBody>
          <a:bodyPr/>
          <a:lstStyle/>
          <a:p>
            <a:pPr algn="just"/>
            <a:r>
              <a:rPr lang="en-US" dirty="0"/>
              <a:t>I spent much too long in a job that was stable but didn't present me with enough challenges or chances to advance.</a:t>
            </a:r>
            <a:endParaRPr lang="en-IN" dirty="0"/>
          </a:p>
        </p:txBody>
      </p:sp>
    </p:spTree>
    <p:extLst>
      <p:ext uri="{BB962C8B-B14F-4D97-AF65-F5344CB8AC3E}">
        <p14:creationId xmlns:p14="http://schemas.microsoft.com/office/powerpoint/2010/main" val="3847356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10. What do you like about your present job?</a:t>
            </a:r>
            <a:endParaRPr lang="en-IN" sz="2800" dirty="0"/>
          </a:p>
        </p:txBody>
      </p:sp>
      <p:sp>
        <p:nvSpPr>
          <p:cNvPr id="3" name="Content Placeholder 2"/>
          <p:cNvSpPr>
            <a:spLocks noGrp="1"/>
          </p:cNvSpPr>
          <p:nvPr>
            <p:ph idx="1"/>
          </p:nvPr>
        </p:nvSpPr>
        <p:spPr/>
        <p:txBody>
          <a:bodyPr>
            <a:normAutofit/>
          </a:bodyPr>
          <a:lstStyle/>
          <a:p>
            <a:pPr algn="just"/>
            <a:r>
              <a:rPr lang="en-US" sz="3600" dirty="0"/>
              <a:t>Communicating and meeting with new people. </a:t>
            </a:r>
          </a:p>
          <a:p>
            <a:pPr algn="just"/>
            <a:endParaRPr lang="en-US" sz="3600" dirty="0"/>
          </a:p>
          <a:p>
            <a:pPr algn="just"/>
            <a:r>
              <a:rPr lang="en-US" sz="3600" dirty="0"/>
              <a:t>Working as part of a team.</a:t>
            </a:r>
            <a:endParaRPr lang="en-IN" sz="3600" dirty="0"/>
          </a:p>
        </p:txBody>
      </p:sp>
    </p:spTree>
    <p:extLst>
      <p:ext uri="{BB962C8B-B14F-4D97-AF65-F5344CB8AC3E}">
        <p14:creationId xmlns:p14="http://schemas.microsoft.com/office/powerpoint/2010/main" val="30436390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 What do you dislike about your present job?</a:t>
            </a:r>
            <a:endParaRPr lang="en-IN" dirty="0"/>
          </a:p>
        </p:txBody>
      </p:sp>
      <p:sp>
        <p:nvSpPr>
          <p:cNvPr id="3" name="Content Placeholder 2"/>
          <p:cNvSpPr>
            <a:spLocks noGrp="1"/>
          </p:cNvSpPr>
          <p:nvPr>
            <p:ph idx="1"/>
          </p:nvPr>
        </p:nvSpPr>
        <p:spPr/>
        <p:txBody>
          <a:bodyPr/>
          <a:lstStyle/>
          <a:p>
            <a:pPr algn="just"/>
            <a:r>
              <a:rPr lang="en-US" dirty="0"/>
              <a:t>Remember not to directly criticize or be negative about the company, managers or supervisors</a:t>
            </a:r>
            <a:endParaRPr lang="en-IN" dirty="0"/>
          </a:p>
        </p:txBody>
      </p:sp>
    </p:spTree>
    <p:extLst>
      <p:ext uri="{BB962C8B-B14F-4D97-AF65-F5344CB8AC3E}">
        <p14:creationId xmlns:p14="http://schemas.microsoft.com/office/powerpoint/2010/main" val="1350870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Answer</a:t>
            </a:r>
            <a:endParaRPr lang="en-IN" dirty="0"/>
          </a:p>
        </p:txBody>
      </p:sp>
      <p:sp>
        <p:nvSpPr>
          <p:cNvPr id="3" name="Content Placeholder 2"/>
          <p:cNvSpPr>
            <a:spLocks noGrp="1"/>
          </p:cNvSpPr>
          <p:nvPr>
            <p:ph idx="1"/>
          </p:nvPr>
        </p:nvSpPr>
        <p:spPr/>
        <p:txBody>
          <a:bodyPr/>
          <a:lstStyle/>
          <a:p>
            <a:pPr algn="just"/>
            <a:r>
              <a:rPr lang="en-US" dirty="0"/>
              <a:t>Sometimes it is difficult for me to get a sense of my own achievement in a big company like my present employer. </a:t>
            </a:r>
          </a:p>
          <a:p>
            <a:pPr algn="just"/>
            <a:endParaRPr lang="en-US" dirty="0"/>
          </a:p>
          <a:p>
            <a:pPr algn="just"/>
            <a:endParaRPr lang="en-US" dirty="0"/>
          </a:p>
          <a:p>
            <a:pPr algn="just"/>
            <a:r>
              <a:rPr lang="en-US" dirty="0"/>
              <a:t>There are very few opportunities for advancement with my present employer who are a small company. </a:t>
            </a:r>
            <a:endParaRPr lang="en-IN" dirty="0"/>
          </a:p>
        </p:txBody>
      </p:sp>
    </p:spTree>
    <p:extLst>
      <p:ext uri="{BB962C8B-B14F-4D97-AF65-F5344CB8AC3E}">
        <p14:creationId xmlns:p14="http://schemas.microsoft.com/office/powerpoint/2010/main" val="228288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a:t>12. What's your current salary?</a:t>
            </a:r>
          </a:p>
        </p:txBody>
      </p:sp>
      <p:sp>
        <p:nvSpPr>
          <p:cNvPr id="3" name="Content Placeholder 2"/>
          <p:cNvSpPr>
            <a:spLocks noGrp="1"/>
          </p:cNvSpPr>
          <p:nvPr>
            <p:ph idx="1"/>
          </p:nvPr>
        </p:nvSpPr>
        <p:spPr/>
        <p:txBody>
          <a:bodyPr/>
          <a:lstStyle/>
          <a:p>
            <a:pPr algn="just"/>
            <a:r>
              <a:rPr lang="en-US" dirty="0"/>
              <a:t>My present employer pays me well outside of the norm, however I would not like to limit my job prospects by using that salary as a comparison. </a:t>
            </a:r>
          </a:p>
          <a:p>
            <a:pPr algn="just"/>
            <a:endParaRPr lang="en-US" dirty="0"/>
          </a:p>
          <a:p>
            <a:pPr algn="just"/>
            <a:r>
              <a:rPr lang="en-US" dirty="0"/>
              <a:t>As a highly valued member of the company, I am paid on the very high end of current market rates.</a:t>
            </a:r>
            <a:endParaRPr lang="en-IN" dirty="0"/>
          </a:p>
        </p:txBody>
      </p:sp>
    </p:spTree>
    <p:extLst>
      <p:ext uri="{BB962C8B-B14F-4D97-AF65-F5344CB8AC3E}">
        <p14:creationId xmlns:p14="http://schemas.microsoft.com/office/powerpoint/2010/main" val="76571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13. How much is the salary you are expecting?</a:t>
            </a:r>
            <a:endParaRPr lang="en-IN" sz="2800" dirty="0"/>
          </a:p>
        </p:txBody>
      </p:sp>
      <p:sp>
        <p:nvSpPr>
          <p:cNvPr id="3" name="Content Placeholder 2"/>
          <p:cNvSpPr>
            <a:spLocks noGrp="1"/>
          </p:cNvSpPr>
          <p:nvPr>
            <p:ph idx="1"/>
          </p:nvPr>
        </p:nvSpPr>
        <p:spPr/>
        <p:txBody>
          <a:bodyPr>
            <a:normAutofit/>
          </a:bodyPr>
          <a:lstStyle/>
          <a:p>
            <a:pPr algn="just"/>
            <a:r>
              <a:rPr lang="en-US" sz="2800" dirty="0"/>
              <a:t>I'm looking for a job and a company to call home. The most important thing to me will be the job itself and the company. </a:t>
            </a:r>
          </a:p>
          <a:p>
            <a:pPr algn="just"/>
            <a:endParaRPr lang="en-US" sz="2800"/>
          </a:p>
          <a:p>
            <a:pPr algn="just"/>
            <a:endParaRPr lang="en-US" sz="2800" dirty="0"/>
          </a:p>
          <a:p>
            <a:pPr algn="just"/>
            <a:r>
              <a:rPr lang="en-US" sz="2800" dirty="0"/>
              <a:t>If I am the right person for you, I'm sure you'll make a fair offer appropriate to my job responsibilities, experience, and ability to do the job successfully. </a:t>
            </a:r>
            <a:endParaRPr lang="en-IN" sz="2800" dirty="0"/>
          </a:p>
        </p:txBody>
      </p:sp>
    </p:spTree>
    <p:extLst>
      <p:ext uri="{BB962C8B-B14F-4D97-AF65-F5344CB8AC3E}">
        <p14:creationId xmlns:p14="http://schemas.microsoft.com/office/powerpoint/2010/main" val="31098878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14. How long would you stay with our company</a:t>
            </a:r>
            <a:endParaRPr lang="en-IN" dirty="0"/>
          </a:p>
        </p:txBody>
      </p:sp>
      <p:sp>
        <p:nvSpPr>
          <p:cNvPr id="3" name="Content Placeholder 2"/>
          <p:cNvSpPr>
            <a:spLocks noGrp="1"/>
          </p:cNvSpPr>
          <p:nvPr>
            <p:ph idx="1"/>
          </p:nvPr>
        </p:nvSpPr>
        <p:spPr/>
        <p:txBody>
          <a:bodyPr>
            <a:normAutofit/>
          </a:bodyPr>
          <a:lstStyle/>
          <a:p>
            <a:pPr algn="just"/>
            <a:r>
              <a:rPr lang="en-US" sz="2800" dirty="0"/>
              <a:t>As long as I am growing professionally, there is no reason for me to make a move. </a:t>
            </a:r>
            <a:endParaRPr lang="en-IN" sz="2800" dirty="0"/>
          </a:p>
        </p:txBody>
      </p:sp>
    </p:spTree>
    <p:extLst>
      <p:ext uri="{BB962C8B-B14F-4D97-AF65-F5344CB8AC3E}">
        <p14:creationId xmlns:p14="http://schemas.microsoft.com/office/powerpoint/2010/main" val="1217424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15. Can you work under pressure?</a:t>
            </a:r>
            <a:endParaRPr lang="en-IN" sz="3600" dirty="0"/>
          </a:p>
        </p:txBody>
      </p:sp>
      <p:sp>
        <p:nvSpPr>
          <p:cNvPr id="3" name="Content Placeholder 2"/>
          <p:cNvSpPr>
            <a:spLocks noGrp="1"/>
          </p:cNvSpPr>
          <p:nvPr>
            <p:ph idx="1"/>
          </p:nvPr>
        </p:nvSpPr>
        <p:spPr/>
        <p:txBody>
          <a:bodyPr/>
          <a:lstStyle/>
          <a:p>
            <a:pPr algn="just"/>
            <a:r>
              <a:rPr lang="en-US" dirty="0"/>
              <a:t>Yes, I usually find it stimulating. However, I believe in planning and proper time management to reduce panic deadlines within my area of responsibility.</a:t>
            </a:r>
            <a:endParaRPr lang="en-IN" dirty="0"/>
          </a:p>
        </p:txBody>
      </p:sp>
    </p:spTree>
    <p:extLst>
      <p:ext uri="{BB962C8B-B14F-4D97-AF65-F5344CB8AC3E}">
        <p14:creationId xmlns:p14="http://schemas.microsoft.com/office/powerpoint/2010/main" val="4052686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Do’s and </a:t>
            </a:r>
            <a:r>
              <a:rPr lang="en-US" dirty="0" err="1"/>
              <a:t>Dont’s</a:t>
            </a:r>
            <a:r>
              <a:rPr lang="en-US" dirty="0"/>
              <a:t> of Interview</a:t>
            </a:r>
            <a:endParaRPr lang="en-IN" dirty="0"/>
          </a:p>
        </p:txBody>
      </p:sp>
    </p:spTree>
    <p:extLst>
      <p:ext uri="{BB962C8B-B14F-4D97-AF65-F5344CB8AC3E}">
        <p14:creationId xmlns:p14="http://schemas.microsoft.com/office/powerpoint/2010/main" val="707277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How do you handle tension?</a:t>
            </a:r>
            <a:endParaRPr lang="en-IN" dirty="0"/>
          </a:p>
        </p:txBody>
      </p:sp>
      <p:sp>
        <p:nvSpPr>
          <p:cNvPr id="3" name="Content Placeholder 2"/>
          <p:cNvSpPr>
            <a:spLocks noGrp="1"/>
          </p:cNvSpPr>
          <p:nvPr>
            <p:ph idx="1"/>
          </p:nvPr>
        </p:nvSpPr>
        <p:spPr/>
        <p:txBody>
          <a:bodyPr>
            <a:normAutofit/>
          </a:bodyPr>
          <a:lstStyle/>
          <a:p>
            <a:pPr algn="just"/>
            <a:r>
              <a:rPr lang="en-US" sz="2400" dirty="0"/>
              <a:t>Tension is caused when you let things pile up. It is usually caused by letting other areas of responsibility slip by for a period of time. </a:t>
            </a:r>
          </a:p>
          <a:p>
            <a:pPr algn="just"/>
            <a:endParaRPr lang="en-US" sz="2400" dirty="0"/>
          </a:p>
          <a:p>
            <a:pPr algn="just"/>
            <a:r>
              <a:rPr lang="en-US" sz="2400" dirty="0"/>
              <a:t>I find that if you break those overwhelming tasks into little pieces, they aren't so overwhelming anymore. </a:t>
            </a:r>
          </a:p>
          <a:p>
            <a:pPr algn="just"/>
            <a:endParaRPr lang="en-US" sz="2400" dirty="0"/>
          </a:p>
          <a:p>
            <a:pPr algn="just"/>
            <a:r>
              <a:rPr lang="en-US" sz="2400" dirty="0"/>
              <a:t>So I suppose, I handle tension by handling the causes of it, by not letting things slip in other areas that can give rise to it.</a:t>
            </a:r>
            <a:endParaRPr lang="en-IN" sz="2400" dirty="0"/>
          </a:p>
        </p:txBody>
      </p:sp>
    </p:spTree>
    <p:extLst>
      <p:ext uri="{BB962C8B-B14F-4D97-AF65-F5344CB8AC3E}">
        <p14:creationId xmlns:p14="http://schemas.microsoft.com/office/powerpoint/2010/main" val="1429275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Why should I hire you?</a:t>
            </a:r>
            <a:endParaRPr lang="en-IN" dirty="0"/>
          </a:p>
        </p:txBody>
      </p:sp>
      <p:sp>
        <p:nvSpPr>
          <p:cNvPr id="3" name="Content Placeholder 2"/>
          <p:cNvSpPr>
            <a:spLocks noGrp="1"/>
          </p:cNvSpPr>
          <p:nvPr>
            <p:ph idx="1"/>
          </p:nvPr>
        </p:nvSpPr>
        <p:spPr/>
        <p:txBody>
          <a:bodyPr/>
          <a:lstStyle/>
          <a:p>
            <a:pPr algn="just"/>
            <a:r>
              <a:rPr lang="en-US" dirty="0"/>
              <a:t>I believe I have the qualifications that you need; I am a team player; and I take directions and have the desire to reach success.</a:t>
            </a:r>
            <a:endParaRPr lang="en-IN" dirty="0"/>
          </a:p>
        </p:txBody>
      </p:sp>
    </p:spTree>
    <p:extLst>
      <p:ext uri="{BB962C8B-B14F-4D97-AF65-F5344CB8AC3E}">
        <p14:creationId xmlns:p14="http://schemas.microsoft.com/office/powerpoint/2010/main" val="4231730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18. What can you do for us that no one else can do? Why do you feel you are a better candidate than others?</a:t>
            </a:r>
            <a:endParaRPr lang="en-IN" sz="2800" dirty="0"/>
          </a:p>
        </p:txBody>
      </p:sp>
      <p:sp>
        <p:nvSpPr>
          <p:cNvPr id="3" name="Content Placeholder 2"/>
          <p:cNvSpPr>
            <a:spLocks noGrp="1"/>
          </p:cNvSpPr>
          <p:nvPr>
            <p:ph idx="1"/>
          </p:nvPr>
        </p:nvSpPr>
        <p:spPr/>
        <p:txBody>
          <a:bodyPr>
            <a:normAutofit/>
          </a:bodyPr>
          <a:lstStyle/>
          <a:p>
            <a:pPr algn="just">
              <a:lnSpc>
                <a:spcPct val="200000"/>
              </a:lnSpc>
            </a:pPr>
            <a:r>
              <a:rPr lang="en-US" sz="2400" dirty="0"/>
              <a:t>I can bring to this job a determination to see projects through to a proper conclusion. I listen and take directions well. I am analytical and don't jump to conclusions. And finally, I understand we are in business to make a profit, so I also keep an eye on cost and return.</a:t>
            </a:r>
            <a:endParaRPr lang="en-IN" sz="2400" dirty="0"/>
          </a:p>
        </p:txBody>
      </p:sp>
    </p:spTree>
    <p:extLst>
      <p:ext uri="{BB962C8B-B14F-4D97-AF65-F5344CB8AC3E}">
        <p14:creationId xmlns:p14="http://schemas.microsoft.com/office/powerpoint/2010/main" val="2649106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19. What do you think of your last boss?</a:t>
            </a:r>
            <a:endParaRPr lang="en-IN" sz="3200" dirty="0"/>
          </a:p>
        </p:txBody>
      </p:sp>
      <p:sp>
        <p:nvSpPr>
          <p:cNvPr id="3" name="Content Placeholder 2"/>
          <p:cNvSpPr>
            <a:spLocks noGrp="1"/>
          </p:cNvSpPr>
          <p:nvPr>
            <p:ph idx="1"/>
          </p:nvPr>
        </p:nvSpPr>
        <p:spPr/>
        <p:txBody>
          <a:bodyPr/>
          <a:lstStyle/>
          <a:p>
            <a:pPr algn="just">
              <a:lnSpc>
                <a:spcPct val="200000"/>
              </a:lnSpc>
            </a:pPr>
            <a:r>
              <a:rPr lang="en-US" dirty="0"/>
              <a:t>I liked him/her as a person (if applicable), respected him/her professionally and appreciated his/her guidance.</a:t>
            </a:r>
            <a:endParaRPr lang="en-IN" dirty="0"/>
          </a:p>
        </p:txBody>
      </p:sp>
    </p:spTree>
    <p:extLst>
      <p:ext uri="{BB962C8B-B14F-4D97-AF65-F5344CB8AC3E}">
        <p14:creationId xmlns:p14="http://schemas.microsoft.com/office/powerpoint/2010/main" val="562968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20. Rate yourself on a scale of 1 to 10, 10 being the highest</a:t>
            </a:r>
            <a:endParaRPr lang="en-IN" sz="2400" dirty="0"/>
          </a:p>
        </p:txBody>
      </p:sp>
      <p:sp>
        <p:nvSpPr>
          <p:cNvPr id="3" name="Content Placeholder 2"/>
          <p:cNvSpPr>
            <a:spLocks noGrp="1"/>
          </p:cNvSpPr>
          <p:nvPr>
            <p:ph idx="1"/>
          </p:nvPr>
        </p:nvSpPr>
        <p:spPr/>
        <p:txBody>
          <a:bodyPr>
            <a:normAutofit/>
          </a:bodyPr>
          <a:lstStyle/>
          <a:p>
            <a:pPr algn="just">
              <a:lnSpc>
                <a:spcPct val="200000"/>
              </a:lnSpc>
            </a:pPr>
            <a:r>
              <a:rPr lang="en-US" sz="2800" dirty="0"/>
              <a:t>Perhaps an 8 or 9, as I always give my best shot, but in doing so, I always increase my skills and therefore always see room for improvement</a:t>
            </a:r>
            <a:endParaRPr lang="en-IN" sz="2800" dirty="0"/>
          </a:p>
        </p:txBody>
      </p:sp>
    </p:spTree>
    <p:extLst>
      <p:ext uri="{BB962C8B-B14F-4D97-AF65-F5344CB8AC3E}">
        <p14:creationId xmlns:p14="http://schemas.microsoft.com/office/powerpoint/2010/main" val="41315923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21. Can you take instructions - and criticism - without feeling hurt or upset?</a:t>
            </a:r>
            <a:endParaRPr lang="en-IN" sz="2400" dirty="0"/>
          </a:p>
        </p:txBody>
      </p:sp>
      <p:sp>
        <p:nvSpPr>
          <p:cNvPr id="3" name="Content Placeholder 2"/>
          <p:cNvSpPr>
            <a:spLocks noGrp="1"/>
          </p:cNvSpPr>
          <p:nvPr>
            <p:ph idx="1"/>
          </p:nvPr>
        </p:nvSpPr>
        <p:spPr/>
        <p:txBody>
          <a:bodyPr>
            <a:normAutofit/>
          </a:bodyPr>
          <a:lstStyle/>
          <a:p>
            <a:pPr algn="just">
              <a:lnSpc>
                <a:spcPct val="200000"/>
              </a:lnSpc>
            </a:pPr>
            <a:r>
              <a:rPr lang="en-US" sz="2400" dirty="0"/>
              <a:t>Yes, I can take instructions - and more importantly, I can take constructive criticism without feeling hurt. Even with the best intent, I will still make mistakes and at times someone will have to put me back on the right track. I know that if I expect to rise in the company, I must first prove myself to be manageable.</a:t>
            </a:r>
            <a:endParaRPr lang="en-IN" sz="2400" dirty="0"/>
          </a:p>
        </p:txBody>
      </p:sp>
    </p:spTree>
    <p:extLst>
      <p:ext uri="{BB962C8B-B14F-4D97-AF65-F5344CB8AC3E}">
        <p14:creationId xmlns:p14="http://schemas.microsoft.com/office/powerpoint/2010/main" val="4245113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22. How would you react if you get to know that your boss is younger than you (or has less years of experience than you) </a:t>
            </a:r>
            <a:endParaRPr lang="en-IN" sz="2400" dirty="0"/>
          </a:p>
        </p:txBody>
      </p:sp>
      <p:sp>
        <p:nvSpPr>
          <p:cNvPr id="3" name="Content Placeholder 2"/>
          <p:cNvSpPr>
            <a:spLocks noGrp="1"/>
          </p:cNvSpPr>
          <p:nvPr>
            <p:ph idx="1"/>
          </p:nvPr>
        </p:nvSpPr>
        <p:spPr/>
        <p:txBody>
          <a:bodyPr>
            <a:normAutofit lnSpcReduction="10000"/>
          </a:bodyPr>
          <a:lstStyle/>
          <a:p>
            <a:pPr algn="just"/>
            <a:r>
              <a:rPr lang="en-US" sz="2000" dirty="0"/>
              <a:t>make-or-break cultural fit question. </a:t>
            </a:r>
          </a:p>
          <a:p>
            <a:pPr algn="just"/>
            <a:r>
              <a:rPr lang="en-US" sz="2000" dirty="0"/>
              <a:t>Always answer diplomatically saying that age/years </a:t>
            </a:r>
            <a:r>
              <a:rPr lang="en-US" sz="2000" dirty="0" err="1"/>
              <a:t>etc</a:t>
            </a:r>
            <a:r>
              <a:rPr lang="en-US" sz="2000" dirty="0"/>
              <a:t> are </a:t>
            </a:r>
            <a:r>
              <a:rPr lang="en-US" sz="2000" dirty="0" err="1"/>
              <a:t>irrelevent</a:t>
            </a:r>
            <a:r>
              <a:rPr lang="en-US" sz="2000" dirty="0"/>
              <a:t> for me. </a:t>
            </a:r>
          </a:p>
          <a:p>
            <a:pPr algn="just"/>
            <a:r>
              <a:rPr lang="en-US" sz="2000" dirty="0"/>
              <a:t>What matters for me is what can I learn from someone irrespective of whether that person is junior or senior to me. </a:t>
            </a:r>
          </a:p>
          <a:p>
            <a:pPr algn="just"/>
            <a:r>
              <a:rPr lang="en-US" sz="2000" dirty="0"/>
              <a:t>I can learn a few things from my boss for sure, and if it turns out that I am more experienced or older than my boss, then I am sure I can be a valuable resource for my boss in terms of helping out with critical decision making. </a:t>
            </a:r>
          </a:p>
          <a:p>
            <a:pPr algn="just"/>
            <a:r>
              <a:rPr lang="en-US" sz="2000" dirty="0"/>
              <a:t>My experience will definitely be an asset for my boss in such cases. </a:t>
            </a:r>
          </a:p>
          <a:p>
            <a:pPr algn="just"/>
            <a:r>
              <a:rPr lang="en-US" sz="2000" dirty="0"/>
              <a:t>Throw in examples of successful sports team of any sport which you like, there will be several examples where the captain of a successful sports team is younger than a senior important veteran player of the team. If you can give that type of analogy, your answer will sound more genuine/natural</a:t>
            </a:r>
            <a:endParaRPr lang="en-IN" sz="2000" dirty="0"/>
          </a:p>
        </p:txBody>
      </p:sp>
    </p:spTree>
    <p:extLst>
      <p:ext uri="{BB962C8B-B14F-4D97-AF65-F5344CB8AC3E}">
        <p14:creationId xmlns:p14="http://schemas.microsoft.com/office/powerpoint/2010/main" val="2022267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23. What would you do if you find your senior or boss doing something unethical or violating a company policy ?</a:t>
            </a:r>
            <a:endParaRPr lang="en-IN" sz="2400" dirty="0"/>
          </a:p>
        </p:txBody>
      </p:sp>
      <p:sp>
        <p:nvSpPr>
          <p:cNvPr id="3" name="Content Placeholder 2"/>
          <p:cNvSpPr>
            <a:spLocks noGrp="1"/>
          </p:cNvSpPr>
          <p:nvPr>
            <p:ph idx="1"/>
          </p:nvPr>
        </p:nvSpPr>
        <p:spPr/>
        <p:txBody>
          <a:bodyPr>
            <a:normAutofit/>
          </a:bodyPr>
          <a:lstStyle/>
          <a:p>
            <a:pPr algn="just"/>
            <a:r>
              <a:rPr lang="en-US" sz="2400" dirty="0"/>
              <a:t>Always talk about that you would gently point out to that person directly, and request that person to follow the correct process. </a:t>
            </a:r>
          </a:p>
          <a:p>
            <a:pPr algn="just"/>
            <a:endParaRPr lang="en-US" sz="2400" dirty="0"/>
          </a:p>
          <a:p>
            <a:pPr algn="just"/>
            <a:r>
              <a:rPr lang="en-US" sz="2400" dirty="0"/>
              <a:t>In case the violations continue, then I would like to know about the violation reporting policy of your company. </a:t>
            </a:r>
          </a:p>
          <a:p>
            <a:pPr algn="just"/>
            <a:endParaRPr lang="en-US" sz="2400" dirty="0"/>
          </a:p>
          <a:p>
            <a:pPr algn="just"/>
            <a:r>
              <a:rPr lang="en-US" sz="2400" dirty="0"/>
              <a:t>Here, you can turnaround the interview by cross-questioning your interviewer - "by the way, can you give a brief insight into policy violation reporting mechanism which exists in this company ?" </a:t>
            </a:r>
            <a:endParaRPr lang="en-IN" sz="2400" dirty="0"/>
          </a:p>
        </p:txBody>
      </p:sp>
    </p:spTree>
    <p:extLst>
      <p:ext uri="{BB962C8B-B14F-4D97-AF65-F5344CB8AC3E}">
        <p14:creationId xmlns:p14="http://schemas.microsoft.com/office/powerpoint/2010/main" val="12810002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24. Who has been your ideal/best boss ?</a:t>
            </a:r>
            <a:endParaRPr lang="en-IN" sz="2800" dirty="0"/>
          </a:p>
        </p:txBody>
      </p:sp>
      <p:sp>
        <p:nvSpPr>
          <p:cNvPr id="3" name="Content Placeholder 2"/>
          <p:cNvSpPr>
            <a:spLocks noGrp="1"/>
          </p:cNvSpPr>
          <p:nvPr>
            <p:ph idx="1"/>
          </p:nvPr>
        </p:nvSpPr>
        <p:spPr/>
        <p:txBody>
          <a:bodyPr>
            <a:normAutofit/>
          </a:bodyPr>
          <a:lstStyle/>
          <a:p>
            <a:pPr algn="just"/>
            <a:r>
              <a:rPr lang="en-US" sz="2400" dirty="0"/>
              <a:t>Talk about any boss who was a strong decision maker, always stood by the team, and openly praised contributions by team members, and also clearly guided the team members towards career growth</a:t>
            </a:r>
          </a:p>
          <a:p>
            <a:pPr algn="just"/>
            <a:endParaRPr lang="en-US" sz="2400" dirty="0"/>
          </a:p>
          <a:p>
            <a:pPr algn="just"/>
            <a:r>
              <a:rPr lang="en-US" sz="2400" dirty="0"/>
              <a:t>You can talk like - "Yes, I have been very fortunate to work under one/two such boss(</a:t>
            </a:r>
            <a:r>
              <a:rPr lang="en-US" sz="2400" dirty="0" err="1"/>
              <a:t>es</a:t>
            </a:r>
            <a:r>
              <a:rPr lang="en-US" sz="2400" dirty="0"/>
              <a:t>) earlier in my career. I learnt a lot from him/her/them. I always found that person to be always supportive of the team, and that person was the only person who actually told me the difference between a Sales Manager and a Senior Sales Manager in clear measurable terms etc."</a:t>
            </a:r>
            <a:endParaRPr lang="en-IN" sz="2400" dirty="0"/>
          </a:p>
        </p:txBody>
      </p:sp>
    </p:spTree>
    <p:extLst>
      <p:ext uri="{BB962C8B-B14F-4D97-AF65-F5344CB8AC3E}">
        <p14:creationId xmlns:p14="http://schemas.microsoft.com/office/powerpoint/2010/main" val="2539627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25. Are not you overqualified for this position</a:t>
            </a:r>
          </a:p>
        </p:txBody>
      </p:sp>
      <p:sp>
        <p:nvSpPr>
          <p:cNvPr id="3" name="Content Placeholder 2"/>
          <p:cNvSpPr>
            <a:spLocks noGrp="1"/>
          </p:cNvSpPr>
          <p:nvPr>
            <p:ph idx="1"/>
          </p:nvPr>
        </p:nvSpPr>
        <p:spPr/>
        <p:txBody>
          <a:bodyPr>
            <a:normAutofit fontScale="92500" lnSpcReduction="20000"/>
          </a:bodyPr>
          <a:lstStyle/>
          <a:p>
            <a:pPr algn="just"/>
            <a:r>
              <a:rPr lang="en-US" sz="2800" dirty="0"/>
              <a:t>The main concern behind the "overqualified" question is that you will leave your new employer as soon as something better comes your way. Anything you can say to demonstrate the sincerity of your commitment to the employer and reassure him that you're looking to stay for the long-term will help you overcome this objection.</a:t>
            </a:r>
          </a:p>
          <a:p>
            <a:pPr algn="just"/>
            <a:endParaRPr lang="en-US" sz="2800" dirty="0"/>
          </a:p>
          <a:p>
            <a:pPr algn="just"/>
            <a:endParaRPr lang="en-US" sz="2800" dirty="0"/>
          </a:p>
          <a:p>
            <a:pPr algn="just"/>
            <a:endParaRPr lang="en-US" sz="2800" dirty="0"/>
          </a:p>
          <a:p>
            <a:pPr algn="just"/>
            <a:r>
              <a:rPr lang="en-US" sz="2800" dirty="0"/>
              <a:t>"Because of my unusually strong experience in, contribute right away, perhaps much faster than someone who'd have to be brought along more slowly."</a:t>
            </a:r>
            <a:endParaRPr lang="en-IN" sz="2800" dirty="0"/>
          </a:p>
        </p:txBody>
      </p:sp>
    </p:spTree>
    <p:extLst>
      <p:ext uri="{BB962C8B-B14F-4D97-AF65-F5344CB8AC3E}">
        <p14:creationId xmlns:p14="http://schemas.microsoft.com/office/powerpoint/2010/main" val="2332408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3600" dirty="0"/>
            </a:br>
            <a:r>
              <a:rPr lang="en-US" sz="3600" dirty="0"/>
              <a:t>Do's</a:t>
            </a:r>
            <a:br>
              <a:rPr lang="en-US" sz="3600" dirty="0"/>
            </a:br>
            <a:endParaRPr lang="en-IN" sz="3600" dirty="0"/>
          </a:p>
        </p:txBody>
      </p:sp>
      <p:sp>
        <p:nvSpPr>
          <p:cNvPr id="3" name="Content Placeholder 2"/>
          <p:cNvSpPr>
            <a:spLocks noGrp="1"/>
          </p:cNvSpPr>
          <p:nvPr>
            <p:ph idx="1"/>
          </p:nvPr>
        </p:nvSpPr>
        <p:spPr>
          <a:xfrm>
            <a:off x="457200" y="1371600"/>
            <a:ext cx="8229600" cy="4525963"/>
          </a:xfrm>
        </p:spPr>
        <p:txBody>
          <a:bodyPr>
            <a:normAutofit fontScale="92500" lnSpcReduction="20000"/>
          </a:bodyPr>
          <a:lstStyle/>
          <a:p>
            <a:pPr algn="just"/>
            <a:r>
              <a:rPr lang="en-US" sz="2400" dirty="0"/>
              <a:t>Know yourself (skills, abilities, goals, interests, values, strengths/weaknesses, etc.).</a:t>
            </a:r>
          </a:p>
          <a:p>
            <a:pPr algn="just"/>
            <a:r>
              <a:rPr lang="en-US" sz="2400" dirty="0"/>
              <a:t>Know your potential employer (position you’re interviewing for, primary products, services, etc.).</a:t>
            </a:r>
          </a:p>
          <a:p>
            <a:pPr algn="just"/>
            <a:r>
              <a:rPr lang="en-US" sz="2400" dirty="0"/>
              <a:t>Maintain good eye contact during the interview.</a:t>
            </a:r>
          </a:p>
          <a:p>
            <a:pPr algn="just"/>
            <a:r>
              <a:rPr lang="en-US" sz="2400" dirty="0"/>
              <a:t>have a friendly expression when you are greeted by your interviewer.</a:t>
            </a:r>
          </a:p>
          <a:p>
            <a:pPr algn="just"/>
            <a:r>
              <a:rPr lang="en-US" sz="2400" dirty="0"/>
              <a:t>Ask for clarification if you don't understand a question.</a:t>
            </a:r>
          </a:p>
          <a:p>
            <a:pPr algn="just"/>
            <a:r>
              <a:rPr lang="en-US" sz="2400" dirty="0"/>
              <a:t>Treat the interview seriously and as though you are truly interested in the employer and the opportunity presented.</a:t>
            </a:r>
          </a:p>
          <a:p>
            <a:pPr algn="just"/>
            <a:r>
              <a:rPr lang="en-IN" sz="2400" dirty="0"/>
              <a:t>Exhibit a positive attitude.</a:t>
            </a:r>
          </a:p>
          <a:p>
            <a:pPr algn="just"/>
            <a:r>
              <a:rPr lang="en-IN" sz="2400" dirty="0"/>
              <a:t>Give a firm handshake.</a:t>
            </a:r>
          </a:p>
          <a:p>
            <a:r>
              <a:rPr lang="en-US" sz="2400" dirty="0"/>
              <a:t>Think before you answer.</a:t>
            </a:r>
          </a:p>
          <a:p>
            <a:r>
              <a:rPr lang="en-US" sz="2400" dirty="0"/>
              <a:t>Give concrete examples to support your points.</a:t>
            </a:r>
          </a:p>
          <a:p>
            <a:pPr algn="just"/>
            <a:endParaRPr lang="en-IN" sz="2000" dirty="0"/>
          </a:p>
          <a:p>
            <a:pPr algn="just"/>
            <a:endParaRPr lang="en-IN" sz="2000" dirty="0"/>
          </a:p>
          <a:p>
            <a:pPr algn="just"/>
            <a:endParaRPr lang="en-IN" sz="2000" dirty="0"/>
          </a:p>
        </p:txBody>
      </p:sp>
    </p:spTree>
    <p:extLst>
      <p:ext uri="{BB962C8B-B14F-4D97-AF65-F5344CB8AC3E}">
        <p14:creationId xmlns:p14="http://schemas.microsoft.com/office/powerpoint/2010/main" val="20518463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t>26. Would you lie for the company?</a:t>
            </a:r>
          </a:p>
        </p:txBody>
      </p:sp>
      <p:sp>
        <p:nvSpPr>
          <p:cNvPr id="3" name="Content Placeholder 2"/>
          <p:cNvSpPr>
            <a:spLocks noGrp="1"/>
          </p:cNvSpPr>
          <p:nvPr>
            <p:ph idx="1"/>
          </p:nvPr>
        </p:nvSpPr>
        <p:spPr/>
        <p:txBody>
          <a:bodyPr>
            <a:normAutofit/>
          </a:bodyPr>
          <a:lstStyle/>
          <a:p>
            <a:pPr algn="just"/>
            <a:r>
              <a:rPr lang="en-US" sz="2800" dirty="0"/>
              <a:t>Giving a positive statement which covers all bases instead. </a:t>
            </a:r>
          </a:p>
          <a:p>
            <a:pPr algn="just"/>
            <a:endParaRPr lang="en-US" sz="2800" dirty="0"/>
          </a:p>
          <a:p>
            <a:pPr algn="just"/>
            <a:r>
              <a:rPr lang="en-US" sz="2800" dirty="0"/>
              <a:t>Example: </a:t>
            </a:r>
            <a:r>
              <a:rPr lang="en-US" sz="2800" dirty="0">
                <a:solidFill>
                  <a:srgbClr val="0070C0"/>
                </a:solidFill>
              </a:rPr>
              <a:t>"I would never do anything to hurt the company”</a:t>
            </a:r>
          </a:p>
          <a:p>
            <a:pPr algn="just"/>
            <a:endParaRPr lang="en-US" sz="2800" dirty="0"/>
          </a:p>
          <a:p>
            <a:pPr algn="just"/>
            <a:r>
              <a:rPr lang="en-US" sz="2800" dirty="0"/>
              <a:t>If aggressively pressed to choose between two competing values, always choose personal integrity. It is the most prized of all values.</a:t>
            </a:r>
            <a:endParaRPr lang="en-IN" sz="2800" dirty="0"/>
          </a:p>
        </p:txBody>
      </p:sp>
    </p:spTree>
    <p:extLst>
      <p:ext uri="{BB962C8B-B14F-4D97-AF65-F5344CB8AC3E}">
        <p14:creationId xmlns:p14="http://schemas.microsoft.com/office/powerpoint/2010/main" val="42939810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27. Looking back, what would you do differently in your life?</a:t>
            </a:r>
            <a:endParaRPr lang="en-IN" sz="2400" dirty="0"/>
          </a:p>
        </p:txBody>
      </p:sp>
      <p:sp>
        <p:nvSpPr>
          <p:cNvPr id="3" name="Content Placeholder 2"/>
          <p:cNvSpPr>
            <a:spLocks noGrp="1"/>
          </p:cNvSpPr>
          <p:nvPr>
            <p:ph idx="1"/>
          </p:nvPr>
        </p:nvSpPr>
        <p:spPr/>
        <p:txBody>
          <a:bodyPr>
            <a:normAutofit/>
          </a:bodyPr>
          <a:lstStyle/>
          <a:p>
            <a:pPr algn="just"/>
            <a:r>
              <a:rPr lang="en-US" sz="2800" dirty="0"/>
              <a:t>TRAPS: This question is usually asked to uncover any life-influencing mistakes, regrets, disappointments or problems that may continue to affect your personality and performance.</a:t>
            </a:r>
          </a:p>
          <a:p>
            <a:pPr algn="just"/>
            <a:endParaRPr lang="en-US" sz="2800" dirty="0"/>
          </a:p>
          <a:p>
            <a:pPr algn="just"/>
            <a:r>
              <a:rPr lang="en-US" sz="2800" dirty="0"/>
              <a:t>You do not want to give the interviewer anything negative to remember you by, such as some great personal or career disappointment, even long ago, that you wish could have been avoided.</a:t>
            </a:r>
            <a:endParaRPr lang="en-IN" sz="2800" dirty="0"/>
          </a:p>
        </p:txBody>
      </p:sp>
    </p:spTree>
    <p:extLst>
      <p:ext uri="{BB962C8B-B14F-4D97-AF65-F5344CB8AC3E}">
        <p14:creationId xmlns:p14="http://schemas.microsoft.com/office/powerpoint/2010/main" val="6544055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Answer</a:t>
            </a:r>
          </a:p>
        </p:txBody>
      </p:sp>
      <p:sp>
        <p:nvSpPr>
          <p:cNvPr id="3" name="Content Placeholder 2"/>
          <p:cNvSpPr>
            <a:spLocks noGrp="1"/>
          </p:cNvSpPr>
          <p:nvPr>
            <p:ph idx="1"/>
          </p:nvPr>
        </p:nvSpPr>
        <p:spPr/>
        <p:txBody>
          <a:bodyPr>
            <a:normAutofit lnSpcReduction="10000"/>
          </a:bodyPr>
          <a:lstStyle/>
          <a:p>
            <a:pPr algn="just"/>
            <a:r>
              <a:rPr lang="en-US" dirty="0"/>
              <a:t>Indicate that you are a happy, fulfilled, optimistic person and that, in general, you wouldn't change a thing.</a:t>
            </a:r>
          </a:p>
          <a:p>
            <a:pPr algn="just"/>
            <a:endParaRPr lang="en-US" dirty="0"/>
          </a:p>
          <a:p>
            <a:pPr algn="just"/>
            <a:endParaRPr lang="en-US" dirty="0"/>
          </a:p>
          <a:p>
            <a:pPr algn="just"/>
            <a:r>
              <a:rPr lang="en-US" dirty="0"/>
              <a:t>Example: "It's been a good life, rich in learning and experience, and the best it yet to come. Every experience in life is a lesson it its own way. I wouldn't change a thing"</a:t>
            </a:r>
            <a:endParaRPr lang="en-IN" dirty="0"/>
          </a:p>
        </p:txBody>
      </p:sp>
    </p:spTree>
    <p:extLst>
      <p:ext uri="{BB962C8B-B14F-4D97-AF65-F5344CB8AC3E}">
        <p14:creationId xmlns:p14="http://schemas.microsoft.com/office/powerpoint/2010/main" val="1958599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a:t>28. What makes you Angry?</a:t>
            </a:r>
          </a:p>
        </p:txBody>
      </p:sp>
      <p:sp>
        <p:nvSpPr>
          <p:cNvPr id="3" name="Content Placeholder 2"/>
          <p:cNvSpPr>
            <a:spLocks noGrp="1"/>
          </p:cNvSpPr>
          <p:nvPr>
            <p:ph idx="1"/>
          </p:nvPr>
        </p:nvSpPr>
        <p:spPr/>
        <p:txBody>
          <a:bodyPr>
            <a:noAutofit/>
          </a:bodyPr>
          <a:lstStyle/>
          <a:p>
            <a:pPr algn="just"/>
            <a:r>
              <a:rPr lang="en-US" sz="2000" dirty="0"/>
              <a:t>"I am an even-tempered and positive person by nature, and I believe this helps me a great deal in keeping my department running smoothly, harmoniously and with a genuine esprit de corps. I believe in communicating clearly what's expected, getting people's commitment to those goals, and then following up continuously to check progress.“</a:t>
            </a:r>
          </a:p>
          <a:p>
            <a:pPr algn="just"/>
            <a:endParaRPr lang="en-US" sz="2000" dirty="0"/>
          </a:p>
          <a:p>
            <a:pPr algn="just"/>
            <a:endParaRPr lang="en-US" sz="2000" dirty="0"/>
          </a:p>
          <a:p>
            <a:pPr algn="just"/>
            <a:r>
              <a:rPr lang="en-US" sz="2000" dirty="0"/>
              <a:t>If anyone or anything is going off track, I want to know about it early. If, after that kind of open communication and follow up, someone isn't getting the job done, I'll want to know why. If there's no good reason, then I'll get impatient and angry... and take appropriate steps from there. But if you hire good people, motivate them to strive for excellence and then follow up constantly, it almost never gets to that state.</a:t>
            </a:r>
            <a:endParaRPr lang="en-IN" sz="2000" dirty="0"/>
          </a:p>
        </p:txBody>
      </p:sp>
    </p:spTree>
    <p:extLst>
      <p:ext uri="{BB962C8B-B14F-4D97-AF65-F5344CB8AC3E}">
        <p14:creationId xmlns:p14="http://schemas.microsoft.com/office/powerpoint/2010/main" val="42598093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29. What was the toughest decision you ever had to make?</a:t>
            </a:r>
            <a:br>
              <a:rPr lang="en-US" sz="2400" dirty="0"/>
            </a:br>
            <a:endParaRPr lang="en-IN" sz="2400" dirty="0"/>
          </a:p>
        </p:txBody>
      </p:sp>
      <p:sp>
        <p:nvSpPr>
          <p:cNvPr id="3" name="Content Placeholder 2"/>
          <p:cNvSpPr>
            <a:spLocks noGrp="1"/>
          </p:cNvSpPr>
          <p:nvPr>
            <p:ph idx="1"/>
          </p:nvPr>
        </p:nvSpPr>
        <p:spPr/>
        <p:txBody>
          <a:bodyPr>
            <a:normAutofit/>
          </a:bodyPr>
          <a:lstStyle/>
          <a:p>
            <a:pPr algn="just"/>
            <a:r>
              <a:rPr lang="en-US" dirty="0"/>
              <a:t>Be prepared with a good example, explaining why the decision was difficult... the process you followed in reaching it... the courageous or effective way you carried it out...and the beneficial results.</a:t>
            </a:r>
            <a:endParaRPr lang="en-IN" dirty="0"/>
          </a:p>
        </p:txBody>
      </p:sp>
    </p:spTree>
    <p:extLst>
      <p:ext uri="{BB962C8B-B14F-4D97-AF65-F5344CB8AC3E}">
        <p14:creationId xmlns:p14="http://schemas.microsoft.com/office/powerpoint/2010/main" val="449625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30. Who has inspired you in your life and why?</a:t>
            </a:r>
            <a:endParaRPr lang="en-IN" sz="2800" dirty="0"/>
          </a:p>
        </p:txBody>
      </p:sp>
      <p:sp>
        <p:nvSpPr>
          <p:cNvPr id="3" name="Content Placeholder 2"/>
          <p:cNvSpPr>
            <a:spLocks noGrp="1"/>
          </p:cNvSpPr>
          <p:nvPr>
            <p:ph idx="1"/>
          </p:nvPr>
        </p:nvSpPr>
        <p:spPr/>
        <p:txBody>
          <a:bodyPr>
            <a:normAutofit/>
          </a:bodyPr>
          <a:lstStyle/>
          <a:p>
            <a:pPr algn="just"/>
            <a:endParaRPr lang="en-US" sz="2400" dirty="0"/>
          </a:p>
          <a:p>
            <a:pPr algn="just"/>
            <a:r>
              <a:rPr lang="en-US" sz="2400" dirty="0"/>
              <a:t>Have a few heroes in mind, from your mental "Board of Directors - Leaders in your industry, from history or anyone else who has been your mentor.</a:t>
            </a:r>
          </a:p>
          <a:p>
            <a:pPr algn="just"/>
            <a:endParaRPr lang="en-US" sz="2400" dirty="0"/>
          </a:p>
          <a:p>
            <a:pPr algn="just"/>
            <a:r>
              <a:rPr lang="en-US" sz="2400" dirty="0"/>
              <a:t>Be prepared to give examples of how their words, actions or teachings have helped inspire your achievements. As always, prepare an answer which highlights qualities that would be highly valuable in the position you are seeking.</a:t>
            </a:r>
            <a:endParaRPr lang="en-IN" sz="2400" dirty="0"/>
          </a:p>
        </p:txBody>
      </p:sp>
    </p:spTree>
    <p:extLst>
      <p:ext uri="{BB962C8B-B14F-4D97-AF65-F5344CB8AC3E}">
        <p14:creationId xmlns:p14="http://schemas.microsoft.com/office/powerpoint/2010/main" val="40121910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31. How do you feel about working nights and weekends?</a:t>
            </a:r>
            <a:endParaRPr lang="en-IN" sz="2800" dirty="0"/>
          </a:p>
        </p:txBody>
      </p:sp>
      <p:sp>
        <p:nvSpPr>
          <p:cNvPr id="3" name="Content Placeholder 2"/>
          <p:cNvSpPr>
            <a:spLocks noGrp="1"/>
          </p:cNvSpPr>
          <p:nvPr>
            <p:ph idx="1"/>
          </p:nvPr>
        </p:nvSpPr>
        <p:spPr/>
        <p:txBody>
          <a:bodyPr>
            <a:normAutofit/>
          </a:bodyPr>
          <a:lstStyle/>
          <a:p>
            <a:pPr algn="just"/>
            <a:r>
              <a:rPr lang="en-US" sz="2400" dirty="0"/>
              <a:t>I do have a family who likes to see me after work and on weekends. They add balance and richness to my life, which in turn helps me be happy and productive at work. </a:t>
            </a:r>
          </a:p>
          <a:p>
            <a:pPr algn="just"/>
            <a:endParaRPr lang="en-US" sz="2400" dirty="0"/>
          </a:p>
          <a:p>
            <a:pPr algn="just"/>
            <a:r>
              <a:rPr lang="en-US" sz="2400" dirty="0"/>
              <a:t>If I could handle some of the extra work at home in the evenings or on weekends, that would be ideal. You'd be getting a person of exceptional productivity who meets your needs with strong credentials. And I'd be able to handle some of the heavy workload at home where I can be under the same roof as my family. “</a:t>
            </a:r>
            <a:endParaRPr lang="en-IN" sz="2400" dirty="0"/>
          </a:p>
        </p:txBody>
      </p:sp>
    </p:spTree>
    <p:extLst>
      <p:ext uri="{BB962C8B-B14F-4D97-AF65-F5344CB8AC3E}">
        <p14:creationId xmlns:p14="http://schemas.microsoft.com/office/powerpoint/2010/main" val="1704222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32. Are you willing to relocate or travel?</a:t>
            </a:r>
            <a:endParaRPr lang="en-IN" sz="2800" dirty="0"/>
          </a:p>
        </p:txBody>
      </p:sp>
      <p:sp>
        <p:nvSpPr>
          <p:cNvPr id="3" name="Content Placeholder 2"/>
          <p:cNvSpPr>
            <a:spLocks noGrp="1"/>
          </p:cNvSpPr>
          <p:nvPr>
            <p:ph idx="1"/>
          </p:nvPr>
        </p:nvSpPr>
        <p:spPr/>
        <p:txBody>
          <a:bodyPr>
            <a:normAutofit/>
          </a:bodyPr>
          <a:lstStyle/>
          <a:p>
            <a:pPr algn="just"/>
            <a:r>
              <a:rPr lang="en-US" sz="2400" dirty="0"/>
              <a:t>Answer with a flat no and you may slam the door shut on this opportunity </a:t>
            </a:r>
          </a:p>
          <a:p>
            <a:pPr algn="just"/>
            <a:endParaRPr lang="en-US" sz="2400" dirty="0"/>
          </a:p>
          <a:p>
            <a:pPr algn="just"/>
            <a:endParaRPr lang="en-US" sz="2400" dirty="0"/>
          </a:p>
          <a:p>
            <a:pPr algn="just"/>
            <a:r>
              <a:rPr lang="en-US" sz="2400" dirty="0"/>
              <a:t>ANSWER: First find out where you may have to relocate and how much travel may be involved. Then respond to the question If there's no problem, say no enthusiastically. </a:t>
            </a:r>
            <a:endParaRPr lang="en-IN" sz="2400" dirty="0"/>
          </a:p>
        </p:txBody>
      </p:sp>
    </p:spTree>
    <p:extLst>
      <p:ext uri="{BB962C8B-B14F-4D97-AF65-F5344CB8AC3E}">
        <p14:creationId xmlns:p14="http://schemas.microsoft.com/office/powerpoint/2010/main" val="8610272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33. I'm concerned that you don't have as much experience as we'd like in...</a:t>
            </a:r>
            <a:endParaRPr lang="en-IN" sz="2800" dirty="0"/>
          </a:p>
        </p:txBody>
      </p:sp>
      <p:sp>
        <p:nvSpPr>
          <p:cNvPr id="3" name="Content Placeholder 2"/>
          <p:cNvSpPr>
            <a:spLocks noGrp="1"/>
          </p:cNvSpPr>
          <p:nvPr>
            <p:ph idx="1"/>
          </p:nvPr>
        </p:nvSpPr>
        <p:spPr/>
        <p:txBody>
          <a:bodyPr>
            <a:normAutofit fontScale="70000" lnSpcReduction="20000"/>
          </a:bodyPr>
          <a:lstStyle/>
          <a:p>
            <a:pPr algn="just"/>
            <a:r>
              <a:rPr lang="en-US" dirty="0">
                <a:solidFill>
                  <a:srgbClr val="C00000"/>
                </a:solidFill>
              </a:rPr>
              <a:t>Highlight relevant skills: </a:t>
            </a:r>
            <a:r>
              <a:rPr lang="en-US" dirty="0"/>
              <a:t>"While I may not have as much experience as some other candidates, I do have skills and knowledge that I believe could be valuable in this role. For example, I have expertise in [relevant skill or area of knowledge] that could help me contribute to the team.“</a:t>
            </a:r>
          </a:p>
          <a:p>
            <a:pPr algn="just"/>
            <a:endParaRPr lang="en-US" dirty="0"/>
          </a:p>
          <a:p>
            <a:pPr algn="just"/>
            <a:endParaRPr lang="en-US" dirty="0"/>
          </a:p>
          <a:p>
            <a:pPr algn="just"/>
            <a:r>
              <a:rPr lang="en-US" dirty="0">
                <a:solidFill>
                  <a:srgbClr val="C00000"/>
                </a:solidFill>
              </a:rPr>
              <a:t>Emphasize your willingness to learn: </a:t>
            </a:r>
            <a:r>
              <a:rPr lang="en-US" dirty="0"/>
              <a:t>Another approach is to emphasize your willingness to learn and grow in the role. You might say something like, </a:t>
            </a:r>
            <a:r>
              <a:rPr lang="en-US" dirty="0">
                <a:solidFill>
                  <a:srgbClr val="C00000"/>
                </a:solidFill>
              </a:rPr>
              <a:t>"Although I don't have as much experience as you would like, I am eager to learn and am confident that I can quickly get up to speed in this position. I am a quick learner and am always looking for opportunities to develop my skills."</a:t>
            </a:r>
          </a:p>
          <a:p>
            <a:pPr algn="just"/>
            <a:endParaRPr lang="en-IN" dirty="0"/>
          </a:p>
        </p:txBody>
      </p:sp>
    </p:spTree>
    <p:extLst>
      <p:ext uri="{BB962C8B-B14F-4D97-AF65-F5344CB8AC3E}">
        <p14:creationId xmlns:p14="http://schemas.microsoft.com/office/powerpoint/2010/main" val="4708937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765FE-F09E-76C3-E609-0106B24CAE94}"/>
              </a:ext>
            </a:extLst>
          </p:cNvPr>
          <p:cNvSpPr>
            <a:spLocks noGrp="1"/>
          </p:cNvSpPr>
          <p:nvPr>
            <p:ph type="ctrTitle"/>
          </p:nvPr>
        </p:nvSpPr>
        <p:spPr/>
        <p:txBody>
          <a:bodyPr/>
          <a:lstStyle/>
          <a:p>
            <a:r>
              <a:rPr lang="en-US" dirty="0"/>
              <a:t>Thanks</a:t>
            </a:r>
          </a:p>
        </p:txBody>
      </p:sp>
      <p:sp>
        <p:nvSpPr>
          <p:cNvPr id="3" name="Subtitle 2">
            <a:extLst>
              <a:ext uri="{FF2B5EF4-FFF2-40B4-BE49-F238E27FC236}">
                <a16:creationId xmlns:a16="http://schemas.microsoft.com/office/drawing/2014/main" id="{1436E565-2DDF-D9CA-B3E0-32E2C1D519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3046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4000" dirty="0"/>
            </a:br>
            <a:r>
              <a:rPr lang="en-US" sz="4000" dirty="0"/>
              <a:t>Do's</a:t>
            </a:r>
            <a:br>
              <a:rPr lang="en-US" sz="4000" dirty="0"/>
            </a:br>
            <a:endParaRPr lang="en-IN" sz="4000" dirty="0"/>
          </a:p>
        </p:txBody>
      </p:sp>
      <p:sp>
        <p:nvSpPr>
          <p:cNvPr id="3" name="Content Placeholder 2"/>
          <p:cNvSpPr>
            <a:spLocks noGrp="1"/>
          </p:cNvSpPr>
          <p:nvPr>
            <p:ph idx="1"/>
          </p:nvPr>
        </p:nvSpPr>
        <p:spPr/>
        <p:txBody>
          <a:bodyPr>
            <a:normAutofit/>
          </a:bodyPr>
          <a:lstStyle/>
          <a:p>
            <a:pPr algn="just"/>
            <a:r>
              <a:rPr lang="en-US" sz="2400" dirty="0"/>
              <a:t>Practice answering common interview questions.</a:t>
            </a:r>
          </a:p>
          <a:p>
            <a:pPr algn="just"/>
            <a:r>
              <a:rPr lang="en-US" sz="2400" dirty="0"/>
              <a:t>Rehearse your answers before the interview. </a:t>
            </a:r>
          </a:p>
          <a:p>
            <a:pPr algn="just"/>
            <a:r>
              <a:rPr lang="en-US" sz="2400" dirty="0"/>
              <a:t>Reread your CV just before the interview. </a:t>
            </a:r>
          </a:p>
          <a:p>
            <a:pPr algn="just"/>
            <a:r>
              <a:rPr lang="en-US" sz="2400" dirty="0"/>
              <a:t>Making the best entrance to the interview room .</a:t>
            </a:r>
          </a:p>
          <a:p>
            <a:pPr algn="just"/>
            <a:r>
              <a:rPr lang="en-US" sz="2400" dirty="0"/>
              <a:t>Developing a rapport with the interviewer.</a:t>
            </a:r>
          </a:p>
          <a:p>
            <a:pPr algn="just"/>
            <a:r>
              <a:rPr lang="en-US" sz="2400" dirty="0"/>
              <a:t>Dress professionally.</a:t>
            </a:r>
          </a:p>
          <a:p>
            <a:pPr algn="just"/>
            <a:r>
              <a:rPr lang="en-US" sz="2400" dirty="0"/>
              <a:t>Bring copies of your resume and any other relevant documents.</a:t>
            </a:r>
          </a:p>
          <a:p>
            <a:pPr algn="just"/>
            <a:r>
              <a:rPr lang="en-US" sz="2400" dirty="0"/>
              <a:t>Follow up after the interview.</a:t>
            </a:r>
          </a:p>
          <a:p>
            <a:pPr algn="just"/>
            <a:endParaRPr lang="en-IN" sz="2400" dirty="0"/>
          </a:p>
        </p:txBody>
      </p:sp>
    </p:spTree>
    <p:extLst>
      <p:ext uri="{BB962C8B-B14F-4D97-AF65-F5344CB8AC3E}">
        <p14:creationId xmlns:p14="http://schemas.microsoft.com/office/powerpoint/2010/main" val="30968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Don'ts</a:t>
            </a:r>
            <a:endParaRPr lang="en-IN" sz="4000"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lgn="just"/>
            <a:r>
              <a:rPr lang="en-US" dirty="0"/>
              <a:t>Don't be late</a:t>
            </a:r>
          </a:p>
          <a:p>
            <a:pPr algn="just"/>
            <a:endParaRPr lang="en-US" dirty="0"/>
          </a:p>
          <a:p>
            <a:pPr algn="just"/>
            <a:r>
              <a:rPr lang="en-US" dirty="0"/>
              <a:t>Don't badmouth previous employers: Avoid speaking negatively about previous employers or coworkers. This can make you come across as unprofessional.</a:t>
            </a:r>
          </a:p>
          <a:p>
            <a:pPr algn="just"/>
            <a:endParaRPr lang="en-US" dirty="0"/>
          </a:p>
          <a:p>
            <a:pPr algn="just"/>
            <a:r>
              <a:rPr lang="en-US" dirty="0"/>
              <a:t>Don't appear uninterested: Show enthusiasm and interest in the job and company. If you appear disinterested, the interviewer may assume you are not a good fit for the role.</a:t>
            </a:r>
          </a:p>
          <a:p>
            <a:pPr algn="just"/>
            <a:endParaRPr lang="en-US" dirty="0"/>
          </a:p>
          <a:p>
            <a:pPr algn="just"/>
            <a:r>
              <a:rPr lang="en-US" dirty="0"/>
              <a:t>Don't talk too much: answer questions thoroughly, or going off on tangents. Stay focused on the question and keep your responses concise.</a:t>
            </a:r>
          </a:p>
          <a:p>
            <a:pPr algn="just"/>
            <a:endParaRPr lang="en-US" dirty="0"/>
          </a:p>
          <a:p>
            <a:pPr algn="just"/>
            <a:r>
              <a:rPr lang="en-US" dirty="0"/>
              <a:t>Don't forget to ask questions: Come prepared with some questions to ask the interviewer about the company, the position, or the workplace culture. This shows that you are interested and engaged in the conversation.</a:t>
            </a:r>
          </a:p>
          <a:p>
            <a:pPr algn="just"/>
            <a:endParaRPr lang="en-IN" dirty="0"/>
          </a:p>
        </p:txBody>
      </p:sp>
    </p:spTree>
    <p:extLst>
      <p:ext uri="{BB962C8B-B14F-4D97-AF65-F5344CB8AC3E}">
        <p14:creationId xmlns:p14="http://schemas.microsoft.com/office/powerpoint/2010/main" val="253393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Don'ts</a:t>
            </a:r>
            <a:endParaRPr lang="en-IN" dirty="0"/>
          </a:p>
        </p:txBody>
      </p:sp>
      <p:sp>
        <p:nvSpPr>
          <p:cNvPr id="3" name="Content Placeholder 2"/>
          <p:cNvSpPr>
            <a:spLocks noGrp="1"/>
          </p:cNvSpPr>
          <p:nvPr>
            <p:ph idx="1"/>
          </p:nvPr>
        </p:nvSpPr>
        <p:spPr/>
        <p:txBody>
          <a:bodyPr>
            <a:normAutofit/>
          </a:bodyPr>
          <a:lstStyle/>
          <a:p>
            <a:pPr algn="just"/>
            <a:r>
              <a:rPr lang="en-US" sz="2000" dirty="0"/>
              <a:t>Don't chew gum or smell like smoke.</a:t>
            </a:r>
          </a:p>
          <a:p>
            <a:pPr algn="just"/>
            <a:r>
              <a:rPr lang="en-US" sz="2000" dirty="0"/>
              <a:t>Don't allow your cell phone to sound during the interview. If it does, apologize quickly and ignore it. Don't take a cell phone call. Don't look at a text message.</a:t>
            </a:r>
          </a:p>
          <a:p>
            <a:pPr algn="just"/>
            <a:r>
              <a:rPr lang="en-US" sz="2000" dirty="0"/>
              <a:t>Don't exhibit frustrations or a negative attitude in an interview.</a:t>
            </a:r>
          </a:p>
          <a:p>
            <a:r>
              <a:rPr lang="en-IN" sz="2000" dirty="0"/>
              <a:t>Don’t apologize.</a:t>
            </a:r>
          </a:p>
          <a:p>
            <a:r>
              <a:rPr lang="en-IN" sz="2000" dirty="0"/>
              <a:t>Don’t ask obvious or inappropriate questions (about vacation, sick leave, etc.)</a:t>
            </a:r>
          </a:p>
          <a:p>
            <a:r>
              <a:rPr lang="en-IN" sz="2000" dirty="0"/>
              <a:t>Don’t apply strong perfume.</a:t>
            </a:r>
          </a:p>
          <a:p>
            <a:r>
              <a:rPr lang="en-US" sz="2000" dirty="0"/>
              <a:t>Make nervous movements with your hands.</a:t>
            </a:r>
          </a:p>
          <a:p>
            <a:r>
              <a:rPr lang="en-US" sz="2000" dirty="0"/>
              <a:t>Cross your arms or use body language that could make you seem closed off</a:t>
            </a:r>
            <a:endParaRPr lang="en-IN" sz="2000" dirty="0"/>
          </a:p>
          <a:p>
            <a:pPr algn="just"/>
            <a:endParaRPr lang="en-IN" sz="2000" dirty="0"/>
          </a:p>
        </p:txBody>
      </p:sp>
    </p:spTree>
    <p:extLst>
      <p:ext uri="{BB962C8B-B14F-4D97-AF65-F5344CB8AC3E}">
        <p14:creationId xmlns:p14="http://schemas.microsoft.com/office/powerpoint/2010/main" val="2032173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1. Tell me about yourself? </a:t>
            </a:r>
          </a:p>
        </p:txBody>
      </p:sp>
      <p:sp>
        <p:nvSpPr>
          <p:cNvPr id="3" name="Content Placeholder 2"/>
          <p:cNvSpPr>
            <a:spLocks noGrp="1"/>
          </p:cNvSpPr>
          <p:nvPr>
            <p:ph idx="1"/>
          </p:nvPr>
        </p:nvSpPr>
        <p:spPr/>
        <p:txBody>
          <a:bodyPr>
            <a:normAutofit fontScale="92500" lnSpcReduction="10000"/>
          </a:bodyPr>
          <a:lstStyle/>
          <a:p>
            <a:pPr algn="just"/>
            <a:r>
              <a:rPr lang="en-US" sz="2800" dirty="0"/>
              <a:t>Start with the present and tell why you are well qualified for the position. </a:t>
            </a:r>
          </a:p>
          <a:p>
            <a:pPr algn="just"/>
            <a:r>
              <a:rPr lang="en-US" sz="2800" dirty="0"/>
              <a:t>Make your answer brief and to the point</a:t>
            </a:r>
          </a:p>
          <a:p>
            <a:pPr algn="just"/>
            <a:r>
              <a:rPr lang="en-US" sz="2800" dirty="0"/>
              <a:t>More about your background, native place </a:t>
            </a:r>
          </a:p>
          <a:p>
            <a:pPr algn="just"/>
            <a:r>
              <a:rPr lang="en-US" sz="2800" dirty="0"/>
              <a:t>Work experience</a:t>
            </a:r>
          </a:p>
          <a:p>
            <a:pPr algn="just"/>
            <a:r>
              <a:rPr lang="en-US" sz="2800" dirty="0"/>
              <a:t>Strength</a:t>
            </a:r>
          </a:p>
          <a:p>
            <a:pPr algn="just"/>
            <a:r>
              <a:rPr lang="en-US" sz="2800" dirty="0"/>
              <a:t>Ambitions</a:t>
            </a:r>
          </a:p>
          <a:p>
            <a:pPr algn="just"/>
            <a:r>
              <a:rPr lang="en-US" sz="2800" dirty="0">
                <a:solidFill>
                  <a:srgbClr val="C00000"/>
                </a:solidFill>
              </a:rPr>
              <a:t>Unique Selling Proposition</a:t>
            </a:r>
          </a:p>
          <a:p>
            <a:pPr algn="just"/>
            <a:r>
              <a:rPr lang="en-US" sz="2800" dirty="0"/>
              <a:t>Match your qualifications to what the interviewer is looking for. </a:t>
            </a:r>
            <a:endParaRPr lang="en-IN" sz="2800" dirty="0"/>
          </a:p>
          <a:p>
            <a:pPr algn="just"/>
            <a:endParaRPr lang="en-IN" sz="2800" dirty="0"/>
          </a:p>
        </p:txBody>
      </p:sp>
    </p:spTree>
    <p:extLst>
      <p:ext uri="{BB962C8B-B14F-4D97-AF65-F5344CB8AC3E}">
        <p14:creationId xmlns:p14="http://schemas.microsoft.com/office/powerpoint/2010/main" val="60963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What are your strengths?</a:t>
            </a:r>
            <a:endParaRPr lang="en-IN" dirty="0"/>
          </a:p>
        </p:txBody>
      </p:sp>
      <p:sp>
        <p:nvSpPr>
          <p:cNvPr id="3" name="Content Placeholder 2"/>
          <p:cNvSpPr>
            <a:spLocks noGrp="1"/>
          </p:cNvSpPr>
          <p:nvPr>
            <p:ph idx="1"/>
          </p:nvPr>
        </p:nvSpPr>
        <p:spPr/>
        <p:txBody>
          <a:bodyPr>
            <a:noAutofit/>
          </a:bodyPr>
          <a:lstStyle/>
          <a:p>
            <a:pPr algn="just"/>
            <a:r>
              <a:rPr lang="en-US" sz="2800" dirty="0"/>
              <a:t>Honest, reliable, Discipline and ethical</a:t>
            </a:r>
          </a:p>
          <a:p>
            <a:pPr algn="just"/>
            <a:r>
              <a:rPr lang="en-US" sz="2800" dirty="0"/>
              <a:t>Sense of urgency, if you know that a task is important, then you will work hard to get it done on time. </a:t>
            </a:r>
          </a:p>
          <a:p>
            <a:pPr algn="just"/>
            <a:r>
              <a:rPr lang="en-US" sz="2800" dirty="0"/>
              <a:t>Fast learner, High level of Motivation, Confident</a:t>
            </a:r>
          </a:p>
          <a:p>
            <a:pPr algn="just"/>
            <a:r>
              <a:rPr lang="en-US" sz="2800" dirty="0"/>
              <a:t>Ability to communicate with people. </a:t>
            </a:r>
          </a:p>
          <a:p>
            <a:pPr algn="just"/>
            <a:r>
              <a:rPr lang="en-US" sz="2800" dirty="0"/>
              <a:t>Flexible enough to handle changing environments. </a:t>
            </a:r>
          </a:p>
          <a:p>
            <a:pPr algn="just"/>
            <a:r>
              <a:rPr lang="en-US" sz="2800" dirty="0"/>
              <a:t>Able to cope with setback and learn from my mistakes.</a:t>
            </a:r>
          </a:p>
          <a:p>
            <a:pPr algn="just"/>
            <a:r>
              <a:rPr lang="en-US" sz="2800" dirty="0"/>
              <a:t>Good Listener</a:t>
            </a:r>
          </a:p>
          <a:p>
            <a:pPr algn="just"/>
            <a:endParaRPr lang="en-IN" sz="2800" dirty="0"/>
          </a:p>
        </p:txBody>
      </p:sp>
    </p:spTree>
    <p:extLst>
      <p:ext uri="{BB962C8B-B14F-4D97-AF65-F5344CB8AC3E}">
        <p14:creationId xmlns:p14="http://schemas.microsoft.com/office/powerpoint/2010/main" val="2743223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3415</Words>
  <Application>Microsoft Office PowerPoint</Application>
  <PresentationFormat>On-screen Show (4:3)</PresentationFormat>
  <Paragraphs>223</Paragraphs>
  <Slides>49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49</vt:i4>
      </vt:variant>
    </vt:vector>
  </HeadingPairs>
  <TitlesOfParts>
    <vt:vector size="52" baseType="lpstr">
      <vt:lpstr>Arial</vt:lpstr>
      <vt:lpstr>Calibri</vt:lpstr>
      <vt:lpstr>Office Theme</vt:lpstr>
      <vt:lpstr>Interview Questions</vt:lpstr>
      <vt:lpstr>Find out what an employer wants most in his or her ideal candidate, then show how you meet those qualifications/requirements.</vt:lpstr>
      <vt:lpstr>Do’s and Dont’s of Interview</vt:lpstr>
      <vt:lpstr> Do's </vt:lpstr>
      <vt:lpstr> Do's </vt:lpstr>
      <vt:lpstr>Don'ts</vt:lpstr>
      <vt:lpstr>Don'ts</vt:lpstr>
      <vt:lpstr>1. Tell me about yourself? </vt:lpstr>
      <vt:lpstr>2. What are your strengths?</vt:lpstr>
      <vt:lpstr>3. What are your weaknesses?</vt:lpstr>
      <vt:lpstr>Answer</vt:lpstr>
      <vt:lpstr>Answer</vt:lpstr>
      <vt:lpstr>4. Why did you leave your last job?</vt:lpstr>
      <vt:lpstr>5. Why do you want to work for our company?</vt:lpstr>
      <vt:lpstr>Answer</vt:lpstr>
      <vt:lpstr>Answer</vt:lpstr>
      <vt:lpstr>Answer</vt:lpstr>
      <vt:lpstr>6.Do you have any questions you would like to ask me?</vt:lpstr>
      <vt:lpstr>7. What have your achievements been to date?</vt:lpstr>
      <vt:lpstr>8. Where do you see yourself in say five years’ time?</vt:lpstr>
      <vt:lpstr>8. Where do you see yourself in say five years’ time?</vt:lpstr>
      <vt:lpstr>9. What is the biggest mistake you have ever made?</vt:lpstr>
      <vt:lpstr>10. What do you like about your present job?</vt:lpstr>
      <vt:lpstr>11. What do you dislike about your present job?</vt:lpstr>
      <vt:lpstr>Answer</vt:lpstr>
      <vt:lpstr>12. What's your current salary?</vt:lpstr>
      <vt:lpstr>13. How much is the salary you are expecting?</vt:lpstr>
      <vt:lpstr>14. How long would you stay with our company</vt:lpstr>
      <vt:lpstr>15. Can you work under pressure?</vt:lpstr>
      <vt:lpstr>16. How do you handle tension?</vt:lpstr>
      <vt:lpstr>17. Why should I hire you?</vt:lpstr>
      <vt:lpstr>18. What can you do for us that no one else can do? Why do you feel you are a better candidate than others?</vt:lpstr>
      <vt:lpstr>19. What do you think of your last boss?</vt:lpstr>
      <vt:lpstr>20. Rate yourself on a scale of 1 to 10, 10 being the highest</vt:lpstr>
      <vt:lpstr>21. Can you take instructions - and criticism - without feeling hurt or upset?</vt:lpstr>
      <vt:lpstr>22. How would you react if you get to know that your boss is younger than you (or has less years of experience than you) </vt:lpstr>
      <vt:lpstr>23. What would you do if you find your senior or boss doing something unethical or violating a company policy ?</vt:lpstr>
      <vt:lpstr>24. Who has been your ideal/best boss ?</vt:lpstr>
      <vt:lpstr>25. Are not you overqualified for this position</vt:lpstr>
      <vt:lpstr>26. Would you lie for the company?</vt:lpstr>
      <vt:lpstr>27. Looking back, what would you do differently in your life?</vt:lpstr>
      <vt:lpstr>Answer</vt:lpstr>
      <vt:lpstr>28. What makes you Angry?</vt:lpstr>
      <vt:lpstr>29. What was the toughest decision you ever had to make? </vt:lpstr>
      <vt:lpstr>30. Who has inspired you in your life and why?</vt:lpstr>
      <vt:lpstr>31. How do you feel about working nights and weekends?</vt:lpstr>
      <vt:lpstr>32. Are you willing to relocate or travel?</vt:lpstr>
      <vt:lpstr>33. I'm concerned that you don't have as much experience as we'd like in...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dc:creator>
  <cp:lastModifiedBy>DELL</cp:lastModifiedBy>
  <cp:revision>142</cp:revision>
  <dcterms:created xsi:type="dcterms:W3CDTF">2023-03-24T03:00:58Z</dcterms:created>
  <dcterms:modified xsi:type="dcterms:W3CDTF">2023-05-21T11:48:27Z</dcterms:modified>
</cp:coreProperties>
</file>