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8" r:id="rId3"/>
    <p:sldId id="260" r:id="rId4"/>
    <p:sldId id="259" r:id="rId5"/>
    <p:sldId id="262" r:id="rId6"/>
    <p:sldId id="263"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1451795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324086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1865810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25886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691358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2F86253-36CD-4162-8467-8196326A6DE0}" type="datetimeFigureOut">
              <a:rPr lang="en-IN" smtClean="0"/>
              <a:t>23-02-23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962486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2F86253-36CD-4162-8467-8196326A6DE0}" type="datetimeFigureOut">
              <a:rPr lang="en-IN" smtClean="0"/>
              <a:t>23-02-23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923327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446867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293706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3F530-E512-40C1-9C84-3C6BDA5C2C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7276A0B-BF44-44A7-9E53-D7F96D6031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61C3E99-21A8-4423-9FA9-9A9CBC026BBD}"/>
              </a:ext>
            </a:extLst>
          </p:cNvPr>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a:extLst>
              <a:ext uri="{FF2B5EF4-FFF2-40B4-BE49-F238E27FC236}">
                <a16:creationId xmlns:a16="http://schemas.microsoft.com/office/drawing/2014/main" id="{0FC5A78E-9749-4328-9505-5C76D4A9762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618F8FC-ACF2-4105-96B4-1A484E958D16}"/>
              </a:ext>
            </a:extLst>
          </p:cNvPr>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393003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8697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F86253-36CD-4162-8467-8196326A6DE0}" type="datetimeFigureOut">
              <a:rPr lang="en-IN" smtClean="0"/>
              <a:t>23-02-23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539160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1549934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F86253-36CD-4162-8467-8196326A6DE0}" type="datetimeFigureOut">
              <a:rPr lang="en-IN" smtClean="0"/>
              <a:t>23-02-23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346201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F86253-36CD-4162-8467-8196326A6DE0}" type="datetimeFigureOut">
              <a:rPr lang="en-IN" smtClean="0"/>
              <a:t>23-02-23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330945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F86253-36CD-4162-8467-8196326A6DE0}" type="datetimeFigureOut">
              <a:rPr lang="en-IN" smtClean="0"/>
              <a:t>23-02-23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87256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239909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F86253-36CD-4162-8467-8196326A6DE0}" type="datetimeFigureOut">
              <a:rPr lang="en-IN" smtClean="0"/>
              <a:t>23-02-23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AE2F232-DA53-4C02-BDB0-9713AE0D8786}" type="slidenum">
              <a:rPr lang="en-IN" smtClean="0"/>
              <a:t>‹#›</a:t>
            </a:fld>
            <a:endParaRPr lang="en-IN"/>
          </a:p>
        </p:txBody>
      </p:sp>
    </p:spTree>
    <p:extLst>
      <p:ext uri="{BB962C8B-B14F-4D97-AF65-F5344CB8AC3E}">
        <p14:creationId xmlns:p14="http://schemas.microsoft.com/office/powerpoint/2010/main" val="404065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F86253-36CD-4162-8467-8196326A6DE0}" type="datetimeFigureOut">
              <a:rPr lang="en-IN" smtClean="0"/>
              <a:t>23-02-23</a:t>
            </a:fld>
            <a:endParaRPr lang="en-IN"/>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IN"/>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AE2F232-DA53-4C02-BDB0-9713AE0D8786}" type="slidenum">
              <a:rPr lang="en-IN" smtClean="0"/>
              <a:t>‹#›</a:t>
            </a:fld>
            <a:endParaRPr lang="en-IN"/>
          </a:p>
        </p:txBody>
      </p:sp>
    </p:spTree>
    <p:extLst>
      <p:ext uri="{BB962C8B-B14F-4D97-AF65-F5344CB8AC3E}">
        <p14:creationId xmlns:p14="http://schemas.microsoft.com/office/powerpoint/2010/main" val="27848273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hyperlink" Target="https://www.britannica.com/place/Sweden" TargetMode="External"/><Relationship Id="rId3" Type="http://schemas.openxmlformats.org/officeDocument/2006/relationships/hyperlink" Target="https://www.britannica.com/technology/gymnasium-sports" TargetMode="External"/><Relationship Id="rId7" Type="http://schemas.openxmlformats.org/officeDocument/2006/relationships/hyperlink" Target="https://www.merriam-webster.com/dictionary/disciplines" TargetMode="External"/><Relationship Id="rId2" Type="http://schemas.openxmlformats.org/officeDocument/2006/relationships/hyperlink" Target="https://www.britannica.com/place/ancient-Greece" TargetMode="External"/><Relationship Id="rId1" Type="http://schemas.openxmlformats.org/officeDocument/2006/relationships/slideLayout" Target="../slideLayouts/slideLayout18.xml"/><Relationship Id="rId6" Type="http://schemas.openxmlformats.org/officeDocument/2006/relationships/hyperlink" Target="https://www.britannica.com/biography/Johann-Christoph-Friedrich-Guts-Muths" TargetMode="External"/><Relationship Id="rId5" Type="http://schemas.openxmlformats.org/officeDocument/2006/relationships/hyperlink" Target="https://www.britannica.com/sports/rhythmic-gymnastics" TargetMode="External"/><Relationship Id="rId4" Type="http://schemas.openxmlformats.org/officeDocument/2006/relationships/hyperlink" Target="https://en.wikipedia.org/wiki/Gymnasium_(ancient_Greec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britannica.com/sports/wrestling" TargetMode="External"/><Relationship Id="rId13" Type="http://schemas.openxmlformats.org/officeDocument/2006/relationships/hyperlink" Target="https://en.wikipedia.org/wiki/Horizontal_bar" TargetMode="External"/><Relationship Id="rId18" Type="http://schemas.openxmlformats.org/officeDocument/2006/relationships/hyperlink" Target="https://www.britannica.com/sports/vaulting" TargetMode="External"/><Relationship Id="rId3" Type="http://schemas.openxmlformats.org/officeDocument/2006/relationships/hyperlink" Target="https://www.britannica.com/sports/calisthenics" TargetMode="External"/><Relationship Id="rId21" Type="http://schemas.openxmlformats.org/officeDocument/2006/relationships/hyperlink" Target="https://www.britannica.com/sports/uneven-parallel-bars" TargetMode="External"/><Relationship Id="rId7" Type="http://schemas.openxmlformats.org/officeDocument/2006/relationships/hyperlink" Target="https://www.britannica.com/sports/athletics" TargetMode="External"/><Relationship Id="rId12" Type="http://schemas.openxmlformats.org/officeDocument/2006/relationships/hyperlink" Target="https://en.wikipedia.org/wiki/Rings_(gymnastics)" TargetMode="External"/><Relationship Id="rId17" Type="http://schemas.openxmlformats.org/officeDocument/2006/relationships/hyperlink" Target="https://www.britannica.com/sports/rings" TargetMode="External"/><Relationship Id="rId2" Type="http://schemas.openxmlformats.org/officeDocument/2006/relationships/hyperlink" Target="https://www.britannica.com/dictionary/devised" TargetMode="External"/><Relationship Id="rId16" Type="http://schemas.openxmlformats.org/officeDocument/2006/relationships/hyperlink" Target="https://www.britannica.com/sports/pommel-horse" TargetMode="External"/><Relationship Id="rId20" Type="http://schemas.openxmlformats.org/officeDocument/2006/relationships/hyperlink" Target="https://www.britannica.com/sports/horizontal-bar" TargetMode="External"/><Relationship Id="rId1" Type="http://schemas.openxmlformats.org/officeDocument/2006/relationships/slideLayout" Target="../slideLayouts/slideLayout18.xml"/><Relationship Id="rId6" Type="http://schemas.openxmlformats.org/officeDocument/2006/relationships/hyperlink" Target="https://www.britannica.com/sports/sports" TargetMode="External"/><Relationship Id="rId11" Type="http://schemas.openxmlformats.org/officeDocument/2006/relationships/hyperlink" Target="https://en.wikipedia.org/wiki/Parallel_bars" TargetMode="External"/><Relationship Id="rId5" Type="http://schemas.openxmlformats.org/officeDocument/2006/relationships/hyperlink" Target="https://www.britannica.com/sports/Olympic-Games" TargetMode="External"/><Relationship Id="rId15" Type="http://schemas.openxmlformats.org/officeDocument/2006/relationships/hyperlink" Target="https://en.wikipedia.org/wiki/Vault_(gymnastics)" TargetMode="External"/><Relationship Id="rId10" Type="http://schemas.openxmlformats.org/officeDocument/2006/relationships/hyperlink" Target="https://en.wikipedia.org/wiki/Friedrich_Ludwig_Jahn" TargetMode="External"/><Relationship Id="rId19" Type="http://schemas.openxmlformats.org/officeDocument/2006/relationships/hyperlink" Target="https://www.britannica.com/sports/parallel-bars" TargetMode="External"/><Relationship Id="rId4" Type="http://schemas.openxmlformats.org/officeDocument/2006/relationships/hyperlink" Target="https://www.britannica.com/sports/floor-exercise" TargetMode="External"/><Relationship Id="rId9" Type="http://schemas.openxmlformats.org/officeDocument/2006/relationships/hyperlink" Target="https://www.britannica.com/sports/boxing" TargetMode="External"/><Relationship Id="rId14" Type="http://schemas.openxmlformats.org/officeDocument/2006/relationships/hyperlink" Target="https://en.wikipedia.org/wiki/Pommel_horse" TargetMode="External"/><Relationship Id="rId22" Type="http://schemas.openxmlformats.org/officeDocument/2006/relationships/hyperlink" Target="https://www.britannica.com/sports/balance-bea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hyperlink" Target="https://www.wikihow.com/Do-a-Gymnastics-Handstand" TargetMode="Externa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01696-3629-4CE6-AD0F-C511E946D1AB}"/>
              </a:ext>
            </a:extLst>
          </p:cNvPr>
          <p:cNvSpPr>
            <a:spLocks noGrp="1"/>
          </p:cNvSpPr>
          <p:nvPr>
            <p:ph type="ctrTitle"/>
          </p:nvPr>
        </p:nvSpPr>
        <p:spPr/>
        <p:txBody>
          <a:bodyPr/>
          <a:lstStyle/>
          <a:p>
            <a:r>
              <a:rPr lang="en-IN" dirty="0"/>
              <a:t>GYMNASTIC</a:t>
            </a:r>
          </a:p>
        </p:txBody>
      </p:sp>
      <p:sp>
        <p:nvSpPr>
          <p:cNvPr id="3" name="Subtitle 2">
            <a:extLst>
              <a:ext uri="{FF2B5EF4-FFF2-40B4-BE49-F238E27FC236}">
                <a16:creationId xmlns:a16="http://schemas.microsoft.com/office/drawing/2014/main" id="{01A4376C-DE01-4784-ADCB-F50C28552138}"/>
              </a:ext>
            </a:extLst>
          </p:cNvPr>
          <p:cNvSpPr>
            <a:spLocks noGrp="1"/>
          </p:cNvSpPr>
          <p:nvPr>
            <p:ph type="subTitle" idx="1"/>
          </p:nvPr>
        </p:nvSpPr>
        <p:spPr/>
        <p:txBody>
          <a:bodyPr/>
          <a:lstStyle/>
          <a:p>
            <a:r>
              <a:rPr lang="en-IN" sz="3600" dirty="0"/>
              <a:t>Unit 1</a:t>
            </a:r>
            <a:endParaRPr lang="en-IN" dirty="0"/>
          </a:p>
        </p:txBody>
      </p:sp>
    </p:spTree>
    <p:extLst>
      <p:ext uri="{BB962C8B-B14F-4D97-AF65-F5344CB8AC3E}">
        <p14:creationId xmlns:p14="http://schemas.microsoft.com/office/powerpoint/2010/main" val="179997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165125-E86F-401E-9C88-859F18B3C220}"/>
              </a:ext>
            </a:extLst>
          </p:cNvPr>
          <p:cNvSpPr>
            <a:spLocks noGrp="1"/>
          </p:cNvSpPr>
          <p:nvPr>
            <p:ph idx="1"/>
          </p:nvPr>
        </p:nvSpPr>
        <p:spPr>
          <a:xfrm>
            <a:off x="0" y="0"/>
            <a:ext cx="12192000" cy="6858000"/>
          </a:xfrm>
        </p:spPr>
        <p:txBody>
          <a:bodyPr>
            <a:normAutofit/>
          </a:bodyPr>
          <a:lstStyle/>
          <a:p>
            <a:pPr fontAlgn="base"/>
            <a:r>
              <a:rPr lang="en-US" b="1" dirty="0">
                <a:solidFill>
                  <a:srgbClr val="545454"/>
                </a:solidFill>
                <a:latin typeface="Helvetica" panose="020B0604020202020204" pitchFamily="34" charset="0"/>
              </a:rPr>
              <a:t>4. </a:t>
            </a:r>
            <a:r>
              <a:rPr lang="en-US" b="1" dirty="0">
                <a:solidFill>
                  <a:srgbClr val="545454"/>
                </a:solidFill>
                <a:latin typeface="inherit"/>
              </a:rPr>
              <a:t>Place your hands on the mat as you turn your body sideways.</a:t>
            </a:r>
            <a:r>
              <a:rPr lang="en-US" dirty="0">
                <a:solidFill>
                  <a:srgbClr val="545454"/>
                </a:solidFill>
                <a:latin typeface="Helvetica" panose="020B0604020202020204" pitchFamily="34" charset="0"/>
              </a:rPr>
              <a:t> Put down the arm on the same side of your body as your lead leg first. Then put your other arm down so they're spread about shoulder width apart, similar to the way they would be positioned for a handstand. Place both hands along the imaginary line. </a:t>
            </a:r>
            <a:endParaRPr lang="en-US" dirty="0">
              <a:solidFill>
                <a:srgbClr val="545454"/>
              </a:solidFill>
              <a:latin typeface="inherit"/>
            </a:endParaRPr>
          </a:p>
          <a:p>
            <a:pPr fontAlgn="base"/>
            <a:r>
              <a:rPr lang="en-US" b="1" dirty="0">
                <a:solidFill>
                  <a:srgbClr val="545454"/>
                </a:solidFill>
                <a:latin typeface="Helvetica" panose="020B0604020202020204" pitchFamily="34" charset="0"/>
              </a:rPr>
              <a:t>5. </a:t>
            </a:r>
            <a:r>
              <a:rPr lang="en-US" b="1" dirty="0">
                <a:solidFill>
                  <a:srgbClr val="545454"/>
                </a:solidFill>
                <a:latin typeface="inherit"/>
              </a:rPr>
              <a:t>Push off on your front leg, then bring your legs up in a V shape.</a:t>
            </a:r>
            <a:r>
              <a:rPr lang="en-US" dirty="0">
                <a:solidFill>
                  <a:srgbClr val="545454"/>
                </a:solidFill>
                <a:latin typeface="Helvetica" panose="020B0604020202020204" pitchFamily="34" charset="0"/>
              </a:rPr>
              <a:t> Straighten your front leg as you push so your legs end up in the air, pointing straight upwards. Balance your weight on your arms with your hands shoulder-width apart on either side of your head. Keep your head and torso upside down and positioned directly over your arms.</a:t>
            </a:r>
            <a:r>
              <a:rPr lang="en-US" baseline="30000" dirty="0">
                <a:solidFill>
                  <a:srgbClr val="307530"/>
                </a:solidFill>
                <a:latin typeface="inherit"/>
              </a:rPr>
              <a:t> </a:t>
            </a:r>
            <a:r>
              <a:rPr lang="en-US" dirty="0">
                <a:solidFill>
                  <a:srgbClr val="545454"/>
                </a:solidFill>
                <a:latin typeface="inherit"/>
              </a:rPr>
              <a:t>Use your shoulders and core for support.</a:t>
            </a:r>
          </a:p>
          <a:p>
            <a:pPr fontAlgn="base"/>
            <a:r>
              <a:rPr lang="en-US" b="1" dirty="0">
                <a:solidFill>
                  <a:srgbClr val="545454"/>
                </a:solidFill>
                <a:latin typeface="Helvetica" panose="020B0604020202020204" pitchFamily="34" charset="0"/>
              </a:rPr>
              <a:t>6. </a:t>
            </a:r>
            <a:r>
              <a:rPr lang="en-US" b="1" dirty="0">
                <a:solidFill>
                  <a:srgbClr val="545454"/>
                </a:solidFill>
                <a:latin typeface="inherit"/>
              </a:rPr>
              <a:t>Lower your lead leg as you lift the first hand you put down off the mat.</a:t>
            </a:r>
            <a:r>
              <a:rPr lang="en-US" dirty="0">
                <a:solidFill>
                  <a:srgbClr val="545454"/>
                </a:solidFill>
                <a:latin typeface="Helvetica" panose="020B0604020202020204" pitchFamily="34" charset="0"/>
              </a:rPr>
              <a:t> To complete the cartwheel, put your leading leg down first along your imaginary line. The first hand you placed on the mat will lift up naturally as your foot comes down. Bring your arm up by your ear to finish the cartwheel. </a:t>
            </a:r>
            <a:r>
              <a:rPr lang="en-US" dirty="0">
                <a:solidFill>
                  <a:srgbClr val="545454"/>
                </a:solidFill>
                <a:latin typeface="inherit"/>
              </a:rPr>
              <a:t>Your weight should start to shift onto your legs.</a:t>
            </a:r>
            <a:endParaRPr lang="en-IN" dirty="0"/>
          </a:p>
        </p:txBody>
      </p:sp>
    </p:spTree>
    <p:extLst>
      <p:ext uri="{BB962C8B-B14F-4D97-AF65-F5344CB8AC3E}">
        <p14:creationId xmlns:p14="http://schemas.microsoft.com/office/powerpoint/2010/main" val="963542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77F17D-9AE2-4183-96E1-5B9D6427A8A8}"/>
              </a:ext>
            </a:extLst>
          </p:cNvPr>
          <p:cNvSpPr>
            <a:spLocks noGrp="1"/>
          </p:cNvSpPr>
          <p:nvPr>
            <p:ph idx="1"/>
          </p:nvPr>
        </p:nvSpPr>
        <p:spPr>
          <a:xfrm>
            <a:off x="0" y="0"/>
            <a:ext cx="12192000" cy="6858000"/>
          </a:xfrm>
        </p:spPr>
        <p:txBody>
          <a:bodyPr>
            <a:normAutofit/>
          </a:bodyPr>
          <a:lstStyle/>
          <a:p>
            <a:pPr fontAlgn="base"/>
            <a:r>
              <a:rPr lang="en-US" b="1" dirty="0">
                <a:solidFill>
                  <a:srgbClr val="545454"/>
                </a:solidFill>
                <a:latin typeface="Helvetica" panose="020B0604020202020204" pitchFamily="34" charset="0"/>
              </a:rPr>
              <a:t>7. </a:t>
            </a:r>
            <a:r>
              <a:rPr lang="en-US" b="1" dirty="0">
                <a:solidFill>
                  <a:srgbClr val="545454"/>
                </a:solidFill>
                <a:latin typeface="inherit"/>
              </a:rPr>
              <a:t>Bring your other leg down while lifting your other hand off the mat.</a:t>
            </a:r>
            <a:r>
              <a:rPr lang="en-US" dirty="0">
                <a:solidFill>
                  <a:srgbClr val="545454"/>
                </a:solidFill>
                <a:latin typeface="Helvetica" panose="020B0604020202020204" pitchFamily="34" charset="0"/>
              </a:rPr>
              <a:t> Your other leg will follow the first as it comes down. Make sure to place your back foot behind your leading foot along the same imaginary line</a:t>
            </a:r>
          </a:p>
          <a:p>
            <a:pPr marL="0" indent="0" fontAlgn="base">
              <a:buNone/>
            </a:pPr>
            <a:r>
              <a:rPr lang="en-US" b="1" dirty="0">
                <a:solidFill>
                  <a:srgbClr val="545454"/>
                </a:solidFill>
                <a:latin typeface="Helvetica" panose="020B0604020202020204" pitchFamily="34" charset="0"/>
              </a:rPr>
              <a:t>9. </a:t>
            </a:r>
            <a:r>
              <a:rPr lang="en-US" b="1" dirty="0">
                <a:solidFill>
                  <a:srgbClr val="545454"/>
                </a:solidFill>
                <a:latin typeface="inherit"/>
              </a:rPr>
              <a:t>Keep practicing until the movements feel comfortable.</a:t>
            </a:r>
            <a:r>
              <a:rPr lang="en-US" dirty="0">
                <a:solidFill>
                  <a:srgbClr val="545454"/>
                </a:solidFill>
                <a:latin typeface="Helvetica" panose="020B0604020202020204" pitchFamily="34" charset="0"/>
              </a:rPr>
              <a:t> Continue to practice your cartwheel, It may take some time, </a:t>
            </a:r>
            <a:r>
              <a:rPr lang="en-US" dirty="0">
                <a:solidFill>
                  <a:srgbClr val="545454"/>
                </a:solidFill>
                <a:latin typeface="inherit"/>
              </a:rPr>
              <a:t>One direction may be easier than the other for you—most people have a dominant leg. But practice both to get comfortable cartwheeling on either side. Pick one side you would like to do first.</a:t>
            </a:r>
          </a:p>
          <a:p>
            <a:pPr marL="0" indent="0">
              <a:buNone/>
            </a:pPr>
            <a:br>
              <a:rPr lang="en-US" dirty="0"/>
            </a:br>
            <a:endParaRPr lang="en-IN" dirty="0"/>
          </a:p>
        </p:txBody>
      </p:sp>
    </p:spTree>
    <p:extLst>
      <p:ext uri="{BB962C8B-B14F-4D97-AF65-F5344CB8AC3E}">
        <p14:creationId xmlns:p14="http://schemas.microsoft.com/office/powerpoint/2010/main" val="182490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116F2-20AD-42EC-B3C7-6B18162A199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84BEFA-F498-4ADD-BA22-1ADA676E236F}"/>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7730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B3ED-936B-456D-AE28-8490C8F2EE1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E2D516-18BD-4920-9419-94A872208E8A}"/>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828128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EEAD-9A96-480B-AA34-6AA95A85E16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07DEF1D-4D87-4D3A-8760-280A59820F14}"/>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966776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8F6F7-51A7-4216-990F-3CE1E69337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A47F5FB-4436-4C86-BAFE-397288610A26}"/>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87964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A5132-3B72-40B0-9B83-5B7CFB8DEBE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6E91F9F-3745-4D63-B0F1-2F287FF348A3}"/>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346333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FBC070-7C3D-4A0B-9BA4-28D4BB3805A1}"/>
              </a:ext>
            </a:extLst>
          </p:cNvPr>
          <p:cNvSpPr>
            <a:spLocks noGrp="1"/>
          </p:cNvSpPr>
          <p:nvPr>
            <p:ph idx="1"/>
          </p:nvPr>
        </p:nvSpPr>
        <p:spPr>
          <a:xfrm>
            <a:off x="0" y="0"/>
            <a:ext cx="12192000" cy="6857999"/>
          </a:xfrm>
        </p:spPr>
        <p:txBody>
          <a:bodyPr>
            <a:normAutofit/>
          </a:bodyPr>
          <a:lstStyle/>
          <a:p>
            <a:pPr algn="l">
              <a:lnSpc>
                <a:spcPct val="120000"/>
              </a:lnSpc>
            </a:pPr>
            <a:r>
              <a:rPr lang="en-US" sz="1800" b="1" i="0" dirty="0">
                <a:effectLst/>
                <a:latin typeface="var(--font-family-serif)"/>
              </a:rPr>
              <a:t>History</a:t>
            </a:r>
          </a:p>
          <a:p>
            <a:pPr algn="l">
              <a:lnSpc>
                <a:spcPct val="120000"/>
              </a:lnSpc>
            </a:pPr>
            <a:r>
              <a:rPr lang="en-US" sz="1800" b="0" i="0" dirty="0">
                <a:effectLst/>
                <a:latin typeface="Georgia" panose="02040502050405020303" pitchFamily="18" charset="0"/>
              </a:rPr>
              <a:t>The term </a:t>
            </a:r>
            <a:r>
              <a:rPr lang="en-US" sz="1800" b="0" i="1" dirty="0">
                <a:effectLst/>
                <a:latin typeface="Georgia" panose="02040502050405020303" pitchFamily="18" charset="0"/>
              </a:rPr>
              <a:t>gymnastics</a:t>
            </a:r>
            <a:r>
              <a:rPr lang="en-US" sz="1800" b="0" i="0" dirty="0">
                <a:effectLst/>
                <a:latin typeface="Georgia" panose="02040502050405020303" pitchFamily="18" charset="0"/>
              </a:rPr>
              <a:t>, derived from a Greek word GYMNOS meaning “to exercise naked,” applied in </a:t>
            </a:r>
            <a:r>
              <a:rPr lang="en-US" sz="1800" b="0" i="0" dirty="0">
                <a:effectLst/>
                <a:latin typeface="Georgia" panose="02040502050405020303" pitchFamily="18" charset="0"/>
                <a:hlinkClick r:id="rId2">
                  <a:extLst>
                    <a:ext uri="{A12FA001-AC4F-418D-AE19-62706E023703}">
                      <ahyp:hlinkClr xmlns:ahyp="http://schemas.microsoft.com/office/drawing/2018/hyperlinkcolor" val="tx"/>
                    </a:ext>
                  </a:extLst>
                </a:hlinkClick>
              </a:rPr>
              <a:t>ancient Greece</a:t>
            </a:r>
            <a:r>
              <a:rPr lang="en-US" sz="1800" b="0" i="0" dirty="0">
                <a:effectLst/>
                <a:latin typeface="Georgia" panose="02040502050405020303" pitchFamily="18" charset="0"/>
              </a:rPr>
              <a:t> to all exercises practiced in the </a:t>
            </a:r>
            <a:r>
              <a:rPr lang="en-US" sz="1800" b="0" i="0" dirty="0">
                <a:effectLst/>
                <a:latin typeface="Georgia" panose="02040502050405020303" pitchFamily="18" charset="0"/>
                <a:hlinkClick r:id="rId3">
                  <a:extLst>
                    <a:ext uri="{A12FA001-AC4F-418D-AE19-62706E023703}">
                      <ahyp:hlinkClr xmlns:ahyp="http://schemas.microsoft.com/office/drawing/2018/hyperlinkcolor" val="tx"/>
                    </a:ext>
                  </a:extLst>
                </a:hlinkClick>
              </a:rPr>
              <a:t>gymnasium</a:t>
            </a:r>
            <a:r>
              <a:rPr lang="en-US" sz="1800" b="0" i="0" dirty="0">
                <a:effectLst/>
                <a:latin typeface="Georgia" panose="02040502050405020303" pitchFamily="18" charset="0"/>
              </a:rPr>
              <a:t>, the place where male athletes did indeed exercise unclothed. </a:t>
            </a:r>
          </a:p>
          <a:p>
            <a:pPr algn="l">
              <a:lnSpc>
                <a:spcPct val="120000"/>
              </a:lnSpc>
            </a:pPr>
            <a:r>
              <a:rPr lang="en-US" sz="1800" dirty="0">
                <a:latin typeface="Georgia" panose="02040502050405020303" pitchFamily="18" charset="0"/>
              </a:rPr>
              <a:t>MOTHER OF SPORTS</a:t>
            </a:r>
          </a:p>
          <a:p>
            <a:pPr algn="l">
              <a:lnSpc>
                <a:spcPct val="120000"/>
              </a:lnSpc>
            </a:pPr>
            <a:r>
              <a:rPr lang="en-US" sz="1800" dirty="0">
                <a:latin typeface="Georgia" panose="02040502050405020303" pitchFamily="18" charset="0"/>
              </a:rPr>
              <a:t>QUEEN OF SPORTS - ATHLETICS</a:t>
            </a:r>
          </a:p>
          <a:p>
            <a:pPr algn="l">
              <a:lnSpc>
                <a:spcPct val="120000"/>
              </a:lnSpc>
            </a:pPr>
            <a:r>
              <a:rPr kumimoji="0" lang="en-US" altLang="en-US" sz="1800" b="0" strike="noStrike" cap="none" normalizeH="0" baseline="0" dirty="0">
                <a:ln>
                  <a:noFill/>
                </a:ln>
                <a:effectLst/>
                <a:latin typeface="Arial" panose="020B0604020202020204" pitchFamily="34" charset="0"/>
                <a:cs typeface="Arial" panose="020B0604020202020204" pitchFamily="34" charset="0"/>
              </a:rPr>
              <a:t>Exercise in the </a:t>
            </a:r>
            <a:r>
              <a:rPr kumimoji="0" lang="en-US" altLang="en-US" sz="1800" b="0" strike="noStrike" cap="none" normalizeH="0" baseline="0" dirty="0">
                <a:ln>
                  <a:noFill/>
                </a:ln>
                <a:effectLst/>
                <a:latin typeface="Arial" panose="020B0604020202020204" pitchFamily="34" charset="0"/>
                <a:cs typeface="Arial" panose="020B0604020202020204" pitchFamily="34" charset="0"/>
                <a:hlinkClick r:id="rId4" tooltip="Gymnasium (ancient Greece)">
                  <a:extLst>
                    <a:ext uri="{A12FA001-AC4F-418D-AE19-62706E023703}">
                      <ahyp:hlinkClr xmlns:ahyp="http://schemas.microsoft.com/office/drawing/2018/hyperlinkcolor" val="tx"/>
                    </a:ext>
                  </a:extLst>
                </a:hlinkClick>
              </a:rPr>
              <a:t>gymnasium</a:t>
            </a:r>
            <a:r>
              <a:rPr kumimoji="0" lang="en-US" altLang="en-US" sz="1800" b="0" strike="noStrike" cap="none" normalizeH="0" baseline="0" dirty="0">
                <a:ln>
                  <a:noFill/>
                </a:ln>
                <a:effectLst/>
                <a:latin typeface="Arial" panose="020B0604020202020204" pitchFamily="34" charset="0"/>
                <a:cs typeface="Arial" panose="020B0604020202020204" pitchFamily="34" charset="0"/>
              </a:rPr>
              <a:t> in later periods prepared men for war. In ancient Greece, physical fitness was a highly valued attribute in both men and women. Athens combined this more physical training with the education of the mind. At the Palestra, a physical education training center, the discipline of educating the body and educating the mind were combined allowing for a form of gymnastics that was more aesthetic and individual and which left behind the form that focused on strictness, discipline, the emphasis on defeating records, and focus on strength.</a:t>
            </a:r>
            <a:endParaRPr kumimoji="0" lang="en-US" altLang="en-US" sz="1800" b="0" strike="noStrike" cap="none" normalizeH="0" baseline="30000" dirty="0">
              <a:ln>
                <a:noFill/>
              </a:ln>
              <a:effectLst/>
              <a:latin typeface="Arial" panose="020B0604020202020204" pitchFamily="34" charset="0"/>
              <a:cs typeface="Arial" panose="020B0604020202020204" pitchFamily="34" charset="0"/>
            </a:endParaRPr>
          </a:p>
          <a:p>
            <a:pPr algn="l">
              <a:lnSpc>
                <a:spcPct val="120000"/>
              </a:lnSpc>
            </a:pPr>
            <a:r>
              <a:rPr lang="en-US" sz="1800" b="0" i="0" dirty="0">
                <a:effectLst/>
                <a:latin typeface="Georgia" panose="02040502050405020303" pitchFamily="18" charset="0"/>
              </a:rPr>
              <a:t>The “grandfather” of </a:t>
            </a:r>
            <a:r>
              <a:rPr lang="en-US" sz="1800" b="0" i="0" dirty="0">
                <a:effectLst/>
                <a:latin typeface="Georgia" panose="02040502050405020303" pitchFamily="18" charset="0"/>
                <a:hlinkClick r:id="rId5">
                  <a:extLst>
                    <a:ext uri="{A12FA001-AC4F-418D-AE19-62706E023703}">
                      <ahyp:hlinkClr xmlns:ahyp="http://schemas.microsoft.com/office/drawing/2018/hyperlinkcolor" val="tx"/>
                    </a:ext>
                  </a:extLst>
                </a:hlinkClick>
              </a:rPr>
              <a:t>modern gymnastics</a:t>
            </a:r>
            <a:r>
              <a:rPr lang="en-US" sz="1800" b="0" i="0" dirty="0">
                <a:effectLst/>
                <a:latin typeface="Georgia" panose="02040502050405020303" pitchFamily="18" charset="0"/>
              </a:rPr>
              <a:t>, </a:t>
            </a:r>
            <a:r>
              <a:rPr lang="en-US" sz="1800" b="0" i="0" dirty="0">
                <a:effectLst/>
                <a:latin typeface="Georgia" panose="02040502050405020303" pitchFamily="18" charset="0"/>
                <a:hlinkClick r:id="rId6">
                  <a:extLst>
                    <a:ext uri="{A12FA001-AC4F-418D-AE19-62706E023703}">
                      <ahyp:hlinkClr xmlns:ahyp="http://schemas.microsoft.com/office/drawing/2018/hyperlinkcolor" val="tx"/>
                    </a:ext>
                  </a:extLst>
                </a:hlinkClick>
              </a:rPr>
              <a:t>Johann Christoph Friedrich Guts </a:t>
            </a:r>
            <a:r>
              <a:rPr lang="en-US" sz="1800" b="0" i="0" dirty="0" err="1">
                <a:effectLst/>
                <a:latin typeface="Georgia" panose="02040502050405020303" pitchFamily="18" charset="0"/>
                <a:hlinkClick r:id="rId6">
                  <a:extLst>
                    <a:ext uri="{A12FA001-AC4F-418D-AE19-62706E023703}">
                      <ahyp:hlinkClr xmlns:ahyp="http://schemas.microsoft.com/office/drawing/2018/hyperlinkcolor" val="tx"/>
                    </a:ext>
                  </a:extLst>
                </a:hlinkClick>
              </a:rPr>
              <a:t>Muths</a:t>
            </a:r>
            <a:r>
              <a:rPr lang="en-US" sz="1800" b="0" i="0" dirty="0">
                <a:effectLst/>
                <a:latin typeface="Georgia" panose="02040502050405020303" pitchFamily="18" charset="0"/>
              </a:rPr>
              <a:t>, was a leading teacher at the </a:t>
            </a:r>
            <a:r>
              <a:rPr lang="en-US" sz="1800" b="0" i="0" dirty="0" err="1">
                <a:effectLst/>
                <a:latin typeface="Georgia" panose="02040502050405020303" pitchFamily="18" charset="0"/>
              </a:rPr>
              <a:t>Philanthropinist</a:t>
            </a:r>
            <a:r>
              <a:rPr lang="en-US" sz="1800" b="0" i="0" dirty="0">
                <a:effectLst/>
                <a:latin typeface="Georgia" panose="02040502050405020303" pitchFamily="18" charset="0"/>
              </a:rPr>
              <a:t> school in </a:t>
            </a:r>
            <a:r>
              <a:rPr lang="en-US" sz="1800" b="0" i="0" dirty="0" err="1">
                <a:effectLst/>
                <a:latin typeface="Georgia" panose="02040502050405020303" pitchFamily="18" charset="0"/>
              </a:rPr>
              <a:t>germany</a:t>
            </a:r>
            <a:r>
              <a:rPr lang="en-US" sz="1800" b="0" i="0" dirty="0">
                <a:effectLst/>
                <a:latin typeface="Georgia" panose="02040502050405020303" pitchFamily="18" charset="0"/>
              </a:rPr>
              <a:t>. Guts </a:t>
            </a:r>
            <a:r>
              <a:rPr lang="en-US" sz="1800" b="0" i="0" dirty="0" err="1">
                <a:effectLst/>
                <a:latin typeface="Georgia" panose="02040502050405020303" pitchFamily="18" charset="0"/>
              </a:rPr>
              <a:t>Muths</a:t>
            </a:r>
            <a:r>
              <a:rPr lang="en-US" sz="1800" b="0" i="0" dirty="0">
                <a:effectLst/>
                <a:latin typeface="Georgia" panose="02040502050405020303" pitchFamily="18" charset="0"/>
              </a:rPr>
              <a:t> imagined two main divisions of gymnastics: natural gymnastics and artificial gymnastics. These two divisions may be thought of as utilitarian and nonutilitarian gymnastics. The former </a:t>
            </a:r>
            <a:r>
              <a:rPr lang="en-US" sz="1800" b="0" i="0" u="none" strike="noStrike" dirty="0">
                <a:effectLst/>
                <a:latin typeface="Georgia" panose="02040502050405020303" pitchFamily="18" charset="0"/>
                <a:hlinkClick r:id="rId7">
                  <a:extLst>
                    <a:ext uri="{A12FA001-AC4F-418D-AE19-62706E023703}">
                      <ahyp:hlinkClr xmlns:ahyp="http://schemas.microsoft.com/office/drawing/2018/hyperlinkcolor" val="tx"/>
                    </a:ext>
                  </a:extLst>
                </a:hlinkClick>
              </a:rPr>
              <a:t>disciplines</a:t>
            </a:r>
            <a:r>
              <a:rPr lang="en-US" sz="1800" b="0" i="0" dirty="0">
                <a:effectLst/>
                <a:latin typeface="Georgia" panose="02040502050405020303" pitchFamily="18" charset="0"/>
              </a:rPr>
              <a:t> emphasize the health of the body, similar to the exercises developed in </a:t>
            </a:r>
            <a:r>
              <a:rPr lang="en-US" sz="1800" b="0" i="0" dirty="0">
                <a:effectLst/>
                <a:latin typeface="Georgia" panose="02040502050405020303" pitchFamily="18" charset="0"/>
                <a:hlinkClick r:id="rId8">
                  <a:extLst>
                    <a:ext uri="{A12FA001-AC4F-418D-AE19-62706E023703}">
                      <ahyp:hlinkClr xmlns:ahyp="http://schemas.microsoft.com/office/drawing/2018/hyperlinkcolor" val="tx"/>
                    </a:ext>
                  </a:extLst>
                </a:hlinkClick>
              </a:rPr>
              <a:t>Sweden</a:t>
            </a:r>
            <a:r>
              <a:rPr lang="en-US" sz="1800" b="0" i="0" dirty="0">
                <a:effectLst/>
                <a:latin typeface="Georgia" panose="02040502050405020303" pitchFamily="18" charset="0"/>
              </a:rPr>
              <a:t> and Denmark under Per Henrik Ling (1776–1839) and </a:t>
            </a:r>
            <a:r>
              <a:rPr lang="en-US" sz="1800" b="0" i="0" dirty="0" err="1">
                <a:effectLst/>
                <a:latin typeface="Georgia" panose="02040502050405020303" pitchFamily="18" charset="0"/>
              </a:rPr>
              <a:t>Neils</a:t>
            </a:r>
            <a:r>
              <a:rPr lang="en-US" sz="1800" b="0" i="0" dirty="0">
                <a:effectLst/>
                <a:latin typeface="Georgia" panose="02040502050405020303" pitchFamily="18" charset="0"/>
              </a:rPr>
              <a:t> </a:t>
            </a:r>
            <a:r>
              <a:rPr lang="en-US" sz="1800" b="0" i="0" dirty="0" err="1">
                <a:effectLst/>
                <a:latin typeface="Georgia" panose="02040502050405020303" pitchFamily="18" charset="0"/>
              </a:rPr>
              <a:t>Bukh</a:t>
            </a:r>
            <a:r>
              <a:rPr lang="en-US" sz="1800" b="0" i="0" dirty="0">
                <a:effectLst/>
                <a:latin typeface="Georgia" panose="02040502050405020303" pitchFamily="18" charset="0"/>
              </a:rPr>
              <a:t> (1880–1950), respectively.</a:t>
            </a:r>
            <a:endParaRPr kumimoji="0" lang="en-US" altLang="en-US" sz="1800" b="0" strike="noStrike" cap="none" normalizeH="0" baseline="0" dirty="0">
              <a:ln>
                <a:noFill/>
              </a:ln>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4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87B56A-1289-4E24-9D81-6720F8FF7B8F}"/>
              </a:ext>
            </a:extLst>
          </p:cNvPr>
          <p:cNvSpPr>
            <a:spLocks noGrp="1"/>
          </p:cNvSpPr>
          <p:nvPr>
            <p:ph idx="1"/>
          </p:nvPr>
        </p:nvSpPr>
        <p:spPr>
          <a:xfrm>
            <a:off x="0" y="0"/>
            <a:ext cx="12192000" cy="6858000"/>
          </a:xfrm>
        </p:spPr>
        <p:txBody>
          <a:bodyPr>
            <a:noAutofit/>
          </a:bodyPr>
          <a:lstStyle/>
          <a:p>
            <a:pPr marL="0" indent="0" algn="l">
              <a:lnSpc>
                <a:spcPct val="120000"/>
              </a:lnSpc>
              <a:buNone/>
            </a:pPr>
            <a:r>
              <a:rPr lang="en-US" sz="1600" b="0" i="0" dirty="0">
                <a:effectLst/>
                <a:latin typeface="Bahnschrift Light" panose="020B0502040204020203" pitchFamily="34" charset="0"/>
              </a:rPr>
              <a:t>In 1813 </a:t>
            </a:r>
            <a:r>
              <a:rPr lang="en-US" sz="1600" dirty="0">
                <a:latin typeface="Bahnschrift Light" panose="020B0502040204020203" pitchFamily="34" charset="0"/>
              </a:rPr>
              <a:t>PHL</a:t>
            </a:r>
            <a:r>
              <a:rPr lang="en-US" sz="1600" b="0" i="0" dirty="0">
                <a:effectLst/>
                <a:latin typeface="Bahnschrift Light" panose="020B0502040204020203" pitchFamily="34" charset="0"/>
              </a:rPr>
              <a:t> founded a teacher-training </a:t>
            </a:r>
            <a:r>
              <a:rPr lang="en-US" sz="1600" b="0" i="0" dirty="0" err="1">
                <a:effectLst/>
                <a:latin typeface="Bahnschrift Light" panose="020B0502040204020203" pitchFamily="34" charset="0"/>
              </a:rPr>
              <a:t>centre</a:t>
            </a:r>
            <a:r>
              <a:rPr lang="en-US" sz="1600" b="0" i="0" dirty="0">
                <a:effectLst/>
                <a:latin typeface="Bahnschrift Light" panose="020B0502040204020203" pitchFamily="34" charset="0"/>
              </a:rPr>
              <a:t>, the Royal Gymnastics Central Institute, in Stockholm. </a:t>
            </a:r>
            <a:r>
              <a:rPr lang="en-US" sz="1600" dirty="0">
                <a:latin typeface="Bahnschrift Light" panose="020B0502040204020203" pitchFamily="34" charset="0"/>
              </a:rPr>
              <a:t>PHL</a:t>
            </a:r>
            <a:r>
              <a:rPr lang="en-US" sz="1600" b="0" i="0" dirty="0">
                <a:effectLst/>
                <a:latin typeface="Bahnschrift Light" panose="020B0502040204020203" pitchFamily="34" charset="0"/>
              </a:rPr>
              <a:t> </a:t>
            </a:r>
            <a:r>
              <a:rPr lang="en-US" sz="1600" b="0" i="0" u="none" strike="noStrike" dirty="0">
                <a:effectLst/>
                <a:latin typeface="Bahnschrift Light" panose="020B0502040204020203" pitchFamily="34" charset="0"/>
                <a:hlinkClick r:id="rId2">
                  <a:extLst>
                    <a:ext uri="{A12FA001-AC4F-418D-AE19-62706E023703}">
                      <ahyp:hlinkClr xmlns:ahyp="http://schemas.microsoft.com/office/drawing/2018/hyperlinkcolor" val="tx"/>
                    </a:ext>
                  </a:extLst>
                </a:hlinkClick>
              </a:rPr>
              <a:t>devised</a:t>
            </a:r>
            <a:r>
              <a:rPr lang="en-US" sz="1600" b="0" i="0" dirty="0">
                <a:effectLst/>
                <a:latin typeface="Bahnschrift Light" panose="020B0502040204020203" pitchFamily="34" charset="0"/>
              </a:rPr>
              <a:t> and taught a system of gymnastic exercises designed to produce medical benefits for the athlete. </a:t>
            </a:r>
            <a:r>
              <a:rPr lang="en-US" sz="1600" b="0" i="0" dirty="0">
                <a:effectLst/>
                <a:latin typeface="Bahnschrift Light" panose="020B0502040204020203" pitchFamily="34" charset="0"/>
                <a:hlinkClick r:id="rId3">
                  <a:extLst>
                    <a:ext uri="{A12FA001-AC4F-418D-AE19-62706E023703}">
                      <ahyp:hlinkClr xmlns:ahyp="http://schemas.microsoft.com/office/drawing/2018/hyperlinkcolor" val="tx"/>
                    </a:ext>
                  </a:extLst>
                </a:hlinkClick>
              </a:rPr>
              <a:t>Calisthenics</a:t>
            </a:r>
            <a:r>
              <a:rPr lang="en-US" sz="1600" b="0" i="0" dirty="0">
                <a:effectLst/>
                <a:latin typeface="Bahnschrift Light" panose="020B0502040204020203" pitchFamily="34" charset="0"/>
              </a:rPr>
              <a:t> are attributed to him, including free calisthenics—that is, exercises without the use of hand apparatus such as clubs, wands, and dumbbells. Although </a:t>
            </a:r>
            <a:r>
              <a:rPr lang="en-US" sz="1600" dirty="0">
                <a:latin typeface="Bahnschrift Light" panose="020B0502040204020203" pitchFamily="34" charset="0"/>
              </a:rPr>
              <a:t>PHL</a:t>
            </a:r>
            <a:r>
              <a:rPr lang="en-US" sz="1600" b="0" i="0" dirty="0">
                <a:effectLst/>
                <a:latin typeface="Bahnschrift Light" panose="020B0502040204020203" pitchFamily="34" charset="0"/>
              </a:rPr>
              <a:t> did not promote competition, free calisthenics have evolved into the competitive sport now known as </a:t>
            </a:r>
            <a:r>
              <a:rPr lang="en-US" sz="1600" b="0" i="0" dirty="0">
                <a:effectLst/>
                <a:latin typeface="Bahnschrift Light" panose="020B0502040204020203" pitchFamily="34" charset="0"/>
                <a:hlinkClick r:id="rId4">
                  <a:extLst>
                    <a:ext uri="{A12FA001-AC4F-418D-AE19-62706E023703}">
                      <ahyp:hlinkClr xmlns:ahyp="http://schemas.microsoft.com/office/drawing/2018/hyperlinkcolor" val="tx"/>
                    </a:ext>
                  </a:extLst>
                </a:hlinkClick>
              </a:rPr>
              <a:t>floor exercise</a:t>
            </a:r>
            <a:r>
              <a:rPr lang="en-US" sz="1600" b="0" i="0" dirty="0">
                <a:effectLst/>
                <a:latin typeface="Bahnschrift Light" panose="020B0502040204020203" pitchFamily="34" charset="0"/>
              </a:rPr>
              <a:t>.</a:t>
            </a:r>
          </a:p>
          <a:p>
            <a:pPr>
              <a:lnSpc>
                <a:spcPct val="120000"/>
              </a:lnSpc>
            </a:pPr>
            <a:r>
              <a:rPr lang="en-US" sz="1600" b="0" i="0" dirty="0">
                <a:effectLst/>
                <a:latin typeface="Bahnschrift Light" panose="020B0502040204020203" pitchFamily="34" charset="0"/>
              </a:rPr>
              <a:t>Many of these exercises came to be included in the </a:t>
            </a:r>
            <a:r>
              <a:rPr lang="en-US" sz="1600" b="0" i="0" dirty="0">
                <a:effectLst/>
                <a:latin typeface="Bahnschrift Light" panose="020B0502040204020203" pitchFamily="34" charset="0"/>
                <a:hlinkClick r:id="rId5">
                  <a:extLst>
                    <a:ext uri="{A12FA001-AC4F-418D-AE19-62706E023703}">
                      <ahyp:hlinkClr xmlns:ahyp="http://schemas.microsoft.com/office/drawing/2018/hyperlinkcolor" val="tx"/>
                    </a:ext>
                  </a:extLst>
                </a:hlinkClick>
              </a:rPr>
              <a:t>Olympic Games</a:t>
            </a:r>
            <a:r>
              <a:rPr lang="en-US" sz="1600" b="0" i="0" dirty="0">
                <a:effectLst/>
                <a:latin typeface="Bahnschrift Light" panose="020B0502040204020203" pitchFamily="34" charset="0"/>
              </a:rPr>
              <a:t>. Some of the competitions grouped under this ancient definition of gymnastics later became separate </a:t>
            </a:r>
            <a:r>
              <a:rPr lang="en-US" sz="1600" b="0" i="0" dirty="0">
                <a:effectLst/>
                <a:latin typeface="Bahnschrift Light" panose="020B0502040204020203" pitchFamily="34" charset="0"/>
                <a:hlinkClick r:id="rId6">
                  <a:extLst>
                    <a:ext uri="{A12FA001-AC4F-418D-AE19-62706E023703}">
                      <ahyp:hlinkClr xmlns:ahyp="http://schemas.microsoft.com/office/drawing/2018/hyperlinkcolor" val="tx"/>
                    </a:ext>
                  </a:extLst>
                </a:hlinkClick>
              </a:rPr>
              <a:t>sports</a:t>
            </a:r>
            <a:r>
              <a:rPr lang="en-US" sz="1600" b="0" i="0" dirty="0">
                <a:effectLst/>
                <a:latin typeface="Bahnschrift Light" panose="020B0502040204020203" pitchFamily="34" charset="0"/>
              </a:rPr>
              <a:t> such as </a:t>
            </a:r>
            <a:r>
              <a:rPr lang="en-US" sz="1600" b="0" i="0" dirty="0">
                <a:effectLst/>
                <a:latin typeface="Bahnschrift Light" panose="020B0502040204020203" pitchFamily="34" charset="0"/>
                <a:hlinkClick r:id="rId7">
                  <a:extLst>
                    <a:ext uri="{A12FA001-AC4F-418D-AE19-62706E023703}">
                      <ahyp:hlinkClr xmlns:ahyp="http://schemas.microsoft.com/office/drawing/2018/hyperlinkcolor" val="tx"/>
                    </a:ext>
                  </a:extLst>
                </a:hlinkClick>
              </a:rPr>
              <a:t>athletics</a:t>
            </a:r>
            <a:r>
              <a:rPr lang="en-US" sz="1600" b="0" i="0" dirty="0">
                <a:effectLst/>
                <a:latin typeface="Bahnschrift Light" panose="020B0502040204020203" pitchFamily="34" charset="0"/>
              </a:rPr>
              <a:t> (track and field), </a:t>
            </a:r>
            <a:r>
              <a:rPr lang="en-US" sz="1600" b="0" i="0" dirty="0">
                <a:effectLst/>
                <a:latin typeface="Bahnschrift Light" panose="020B0502040204020203" pitchFamily="34" charset="0"/>
                <a:hlinkClick r:id="rId8">
                  <a:extLst>
                    <a:ext uri="{A12FA001-AC4F-418D-AE19-62706E023703}">
                      <ahyp:hlinkClr xmlns:ahyp="http://schemas.microsoft.com/office/drawing/2018/hyperlinkcolor" val="tx"/>
                    </a:ext>
                  </a:extLst>
                </a:hlinkClick>
              </a:rPr>
              <a:t>wrestling</a:t>
            </a:r>
            <a:r>
              <a:rPr lang="en-US" sz="1600" b="0" i="0" dirty="0">
                <a:effectLst/>
                <a:latin typeface="Bahnschrift Light" panose="020B0502040204020203" pitchFamily="34" charset="0"/>
              </a:rPr>
              <a:t>, and </a:t>
            </a:r>
            <a:r>
              <a:rPr lang="en-US" sz="1600" b="0" i="0" dirty="0">
                <a:effectLst/>
                <a:latin typeface="Bahnschrift Light" panose="020B0502040204020203" pitchFamily="34" charset="0"/>
                <a:hlinkClick r:id="rId9">
                  <a:extLst>
                    <a:ext uri="{A12FA001-AC4F-418D-AE19-62706E023703}">
                      <ahyp:hlinkClr xmlns:ahyp="http://schemas.microsoft.com/office/drawing/2018/hyperlinkcolor" val="tx"/>
                    </a:ext>
                  </a:extLst>
                </a:hlinkClick>
              </a:rPr>
              <a:t>boxing</a:t>
            </a:r>
            <a:r>
              <a:rPr lang="en-US" sz="1600" b="0" i="0" dirty="0">
                <a:effectLst/>
                <a:latin typeface="Bahnschrift Light" panose="020B0502040204020203" pitchFamily="34" charset="0"/>
              </a:rPr>
              <a:t>.</a:t>
            </a:r>
          </a:p>
          <a:p>
            <a:pPr>
              <a:lnSpc>
                <a:spcPct val="120000"/>
              </a:lnSpc>
            </a:pPr>
            <a:r>
              <a:rPr lang="en-US" sz="1600" b="0" i="0" dirty="0">
                <a:effectLst/>
                <a:latin typeface="Bahnschrift Light" panose="020B0502040204020203" pitchFamily="34" charset="0"/>
              </a:rPr>
              <a:t>In 1881 the Fédération </a:t>
            </a:r>
            <a:r>
              <a:rPr lang="en-US" sz="1600" b="0" i="0" dirty="0" err="1">
                <a:effectLst/>
                <a:latin typeface="Bahnschrift Light" panose="020B0502040204020203" pitchFamily="34" charset="0"/>
              </a:rPr>
              <a:t>Internationale</a:t>
            </a:r>
            <a:r>
              <a:rPr lang="en-US" sz="1600" b="0" i="0" dirty="0">
                <a:effectLst/>
                <a:latin typeface="Bahnschrift Light" panose="020B0502040204020203" pitchFamily="34" charset="0"/>
              </a:rPr>
              <a:t> </a:t>
            </a:r>
            <a:r>
              <a:rPr lang="en-US" sz="1600" b="0" i="0" dirty="0" err="1">
                <a:effectLst/>
                <a:latin typeface="Bahnschrift Light" panose="020B0502040204020203" pitchFamily="34" charset="0"/>
              </a:rPr>
              <a:t>Gymnastique</a:t>
            </a:r>
            <a:r>
              <a:rPr lang="en-US" sz="1600" b="0" i="0" dirty="0">
                <a:effectLst/>
                <a:latin typeface="Bahnschrift Light" panose="020B0502040204020203" pitchFamily="34" charset="0"/>
              </a:rPr>
              <a:t> (FIG) was founded to supervise international competition. The 1896 Olympic Games fostered interest in gymnastics, and the FIG World Championships in gymnastics were organized for men in 1903, for women in 1934.</a:t>
            </a:r>
          </a:p>
          <a:p>
            <a:pPr>
              <a:lnSpc>
                <a:spcPct val="120000"/>
              </a:lnSpc>
            </a:pP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These games were held in 1928, in Amsterdam. By 1954, Olympic Games apparatus and events for both men and women had been standardized in modern format, and uniform grading structures had been agreed upon. German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0" tooltip="Friedrich Ludwig Jahn">
                  <a:extLst>
                    <a:ext uri="{A12FA001-AC4F-418D-AE19-62706E023703}">
                      <ahyp:hlinkClr xmlns:ahyp="http://schemas.microsoft.com/office/drawing/2018/hyperlinkcolor" val="tx"/>
                    </a:ext>
                  </a:extLst>
                </a:hlinkClick>
              </a:rPr>
              <a:t>Friedrich Ludwig Jahn</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 started the German gymnastics movement in 1811 which led to the invention of the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1" tooltip="Parallel bars">
                  <a:extLst>
                    <a:ext uri="{A12FA001-AC4F-418D-AE19-62706E023703}">
                      <ahyp:hlinkClr xmlns:ahyp="http://schemas.microsoft.com/office/drawing/2018/hyperlinkcolor" val="tx"/>
                    </a:ext>
                  </a:extLst>
                </a:hlinkClick>
              </a:rPr>
              <a:t>parallel bars</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2" tooltip="Rings (gymnastics)">
                  <a:extLst>
                    <a:ext uri="{A12FA001-AC4F-418D-AE19-62706E023703}">
                      <ahyp:hlinkClr xmlns:ahyp="http://schemas.microsoft.com/office/drawing/2018/hyperlinkcolor" val="tx"/>
                    </a:ext>
                  </a:extLst>
                </a:hlinkClick>
              </a:rPr>
              <a:t>rings</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3" tooltip="Horizontal bar">
                  <a:extLst>
                    <a:ext uri="{A12FA001-AC4F-418D-AE19-62706E023703}">
                      <ahyp:hlinkClr xmlns:ahyp="http://schemas.microsoft.com/office/drawing/2018/hyperlinkcolor" val="tx"/>
                    </a:ext>
                  </a:extLst>
                </a:hlinkClick>
              </a:rPr>
              <a:t>high bar</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 the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4" tooltip="Pommel horse">
                  <a:extLst>
                    <a:ext uri="{A12FA001-AC4F-418D-AE19-62706E023703}">
                      <ahyp:hlinkClr xmlns:ahyp="http://schemas.microsoft.com/office/drawing/2018/hyperlinkcolor" val="tx"/>
                    </a:ext>
                  </a:extLst>
                </a:hlinkClick>
              </a:rPr>
              <a:t>pommel horse</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rPr>
              <a:t> and the </a:t>
            </a:r>
            <a:r>
              <a:rPr kumimoji="0" lang="en-US" altLang="en-US" sz="1600" b="0" strike="noStrike" cap="none" normalizeH="0" baseline="0" dirty="0">
                <a:ln>
                  <a:noFill/>
                </a:ln>
                <a:effectLst/>
                <a:latin typeface="Bahnschrift Light" panose="020B0502040204020203" pitchFamily="34" charset="0"/>
                <a:cs typeface="Arial" panose="020B0604020202020204" pitchFamily="34" charset="0"/>
                <a:hlinkClick r:id="rId15" tooltip="Vault (gymnastics)">
                  <a:extLst>
                    <a:ext uri="{A12FA001-AC4F-418D-AE19-62706E023703}">
                      <ahyp:hlinkClr xmlns:ahyp="http://schemas.microsoft.com/office/drawing/2018/hyperlinkcolor" val="tx"/>
                    </a:ext>
                  </a:extLst>
                </a:hlinkClick>
              </a:rPr>
              <a:t>vault horse </a:t>
            </a:r>
            <a:endParaRPr kumimoji="0" lang="en-US" altLang="en-US" sz="1600" b="0" strike="noStrike" cap="none" normalizeH="0" baseline="0" dirty="0">
              <a:ln>
                <a:noFill/>
              </a:ln>
              <a:effectLst/>
              <a:latin typeface="Bahnschrift Light" panose="020B0502040204020203" pitchFamily="34" charset="0"/>
              <a:cs typeface="Arial" panose="020B0604020202020204" pitchFamily="34" charset="0"/>
            </a:endParaRPr>
          </a:p>
          <a:p>
            <a:pPr>
              <a:lnSpc>
                <a:spcPct val="120000"/>
              </a:lnSpc>
            </a:pPr>
            <a:r>
              <a:rPr lang="en-US" sz="1600" b="0" i="0" dirty="0">
                <a:effectLst/>
                <a:latin typeface="Bahnschrift Light" panose="020B0502040204020203" pitchFamily="34" charset="0"/>
              </a:rPr>
              <a:t>Olympic gymnastics are grouped into different divisions—artistic, rhythmic, and trampoline. For men the artistic gymnastics events are: </a:t>
            </a:r>
            <a:r>
              <a:rPr lang="en-US" sz="1600" b="0" i="0" dirty="0">
                <a:effectLst/>
                <a:latin typeface="Bahnschrift Light" panose="020B0502040204020203" pitchFamily="34" charset="0"/>
                <a:hlinkClick r:id="rId4">
                  <a:extLst>
                    <a:ext uri="{A12FA001-AC4F-418D-AE19-62706E023703}">
                      <ahyp:hlinkClr xmlns:ahyp="http://schemas.microsoft.com/office/drawing/2018/hyperlinkcolor" val="tx"/>
                    </a:ext>
                  </a:extLst>
                </a:hlinkClick>
              </a:rPr>
              <a:t>floor exercise</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16">
                  <a:extLst>
                    <a:ext uri="{A12FA001-AC4F-418D-AE19-62706E023703}">
                      <ahyp:hlinkClr xmlns:ahyp="http://schemas.microsoft.com/office/drawing/2018/hyperlinkcolor" val="tx"/>
                    </a:ext>
                  </a:extLst>
                </a:hlinkClick>
              </a:rPr>
              <a:t>pommel horse</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17">
                  <a:extLst>
                    <a:ext uri="{A12FA001-AC4F-418D-AE19-62706E023703}">
                      <ahyp:hlinkClr xmlns:ahyp="http://schemas.microsoft.com/office/drawing/2018/hyperlinkcolor" val="tx"/>
                    </a:ext>
                  </a:extLst>
                </a:hlinkClick>
              </a:rPr>
              <a:t>rings</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18">
                  <a:extLst>
                    <a:ext uri="{A12FA001-AC4F-418D-AE19-62706E023703}">
                      <ahyp:hlinkClr xmlns:ahyp="http://schemas.microsoft.com/office/drawing/2018/hyperlinkcolor" val="tx"/>
                    </a:ext>
                  </a:extLst>
                </a:hlinkClick>
              </a:rPr>
              <a:t>vault</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19">
                  <a:extLst>
                    <a:ext uri="{A12FA001-AC4F-418D-AE19-62706E023703}">
                      <ahyp:hlinkClr xmlns:ahyp="http://schemas.microsoft.com/office/drawing/2018/hyperlinkcolor" val="tx"/>
                    </a:ext>
                  </a:extLst>
                </a:hlinkClick>
              </a:rPr>
              <a:t>parallel bars</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20">
                  <a:extLst>
                    <a:ext uri="{A12FA001-AC4F-418D-AE19-62706E023703}">
                      <ahyp:hlinkClr xmlns:ahyp="http://schemas.microsoft.com/office/drawing/2018/hyperlinkcolor" val="tx"/>
                    </a:ext>
                  </a:extLst>
                </a:hlinkClick>
              </a:rPr>
              <a:t>horizontal bar</a:t>
            </a:r>
            <a:r>
              <a:rPr lang="en-US" sz="1600" b="0" i="0" dirty="0">
                <a:effectLst/>
                <a:latin typeface="Bahnschrift Light" panose="020B0502040204020203" pitchFamily="34" charset="0"/>
              </a:rPr>
              <a:t>, and combined exercises (the all-around), which combines the scores of the other six events. The combined exercises for men are contested both on an individual and on a team basis. For women the artistic events are floor exercise, vault, </a:t>
            </a:r>
            <a:r>
              <a:rPr lang="en-US" sz="1600" b="0" i="0" dirty="0">
                <a:effectLst/>
                <a:latin typeface="Bahnschrift Light" panose="020B0502040204020203" pitchFamily="34" charset="0"/>
                <a:hlinkClick r:id="rId21">
                  <a:extLst>
                    <a:ext uri="{A12FA001-AC4F-418D-AE19-62706E023703}">
                      <ahyp:hlinkClr xmlns:ahyp="http://schemas.microsoft.com/office/drawing/2018/hyperlinkcolor" val="tx"/>
                    </a:ext>
                  </a:extLst>
                </a:hlinkClick>
              </a:rPr>
              <a:t>uneven bars</a:t>
            </a:r>
            <a:r>
              <a:rPr lang="en-US" sz="1600" b="0" i="0" dirty="0">
                <a:effectLst/>
                <a:latin typeface="Bahnschrift Light" panose="020B0502040204020203" pitchFamily="34" charset="0"/>
              </a:rPr>
              <a:t>, </a:t>
            </a:r>
            <a:r>
              <a:rPr lang="en-US" sz="1600" b="0" i="0" dirty="0">
                <a:effectLst/>
                <a:latin typeface="Bahnschrift Light" panose="020B0502040204020203" pitchFamily="34" charset="0"/>
                <a:hlinkClick r:id="rId22">
                  <a:extLst>
                    <a:ext uri="{A12FA001-AC4F-418D-AE19-62706E023703}">
                      <ahyp:hlinkClr xmlns:ahyp="http://schemas.microsoft.com/office/drawing/2018/hyperlinkcolor" val="tx"/>
                    </a:ext>
                  </a:extLst>
                </a:hlinkClick>
              </a:rPr>
              <a:t>balance beam</a:t>
            </a:r>
            <a:r>
              <a:rPr lang="en-US" sz="1600" b="0" i="0" dirty="0">
                <a:effectLst/>
                <a:latin typeface="Bahnschrift Light" panose="020B0502040204020203" pitchFamily="34" charset="0"/>
              </a:rPr>
              <a:t>, and combined exercises, both team and individual.</a:t>
            </a:r>
          </a:p>
          <a:p>
            <a:pPr marL="0" indent="0">
              <a:lnSpc>
                <a:spcPct val="120000"/>
              </a:lnSpc>
              <a:buNone/>
            </a:pPr>
            <a:r>
              <a:rPr lang="en-US" sz="1600" dirty="0">
                <a:latin typeface="Bahnschrift Light" panose="020B0502040204020203" pitchFamily="34" charset="0"/>
              </a:rPr>
              <a:t>GYM </a:t>
            </a:r>
            <a:r>
              <a:rPr lang="en-US" sz="1600" dirty="0" err="1">
                <a:latin typeface="Bahnschrift Light" panose="020B0502040204020203" pitchFamily="34" charset="0"/>
              </a:rPr>
              <a:t>Fdration</a:t>
            </a:r>
            <a:r>
              <a:rPr lang="en-US" sz="1600" dirty="0">
                <a:latin typeface="Bahnschrift Light" panose="020B0502040204020203" pitchFamily="34" charset="0"/>
              </a:rPr>
              <a:t> of </a:t>
            </a:r>
            <a:r>
              <a:rPr lang="en-US" sz="1600" dirty="0" err="1">
                <a:latin typeface="Bahnschrift Light" panose="020B0502040204020203" pitchFamily="34" charset="0"/>
              </a:rPr>
              <a:t>india</a:t>
            </a:r>
            <a:r>
              <a:rPr lang="en-US" sz="1600" dirty="0">
                <a:latin typeface="Bahnschrift Light" panose="020B0502040204020203" pitchFamily="34" charset="0"/>
              </a:rPr>
              <a:t> – 1951 new </a:t>
            </a:r>
            <a:r>
              <a:rPr lang="en-US" sz="1600" dirty="0" err="1">
                <a:latin typeface="Bahnschrift Light" panose="020B0502040204020203" pitchFamily="34" charset="0"/>
              </a:rPr>
              <a:t>delhi</a:t>
            </a:r>
            <a:endParaRPr lang="en-US" sz="1600" dirty="0">
              <a:latin typeface="Bahnschrift Light" panose="020B0502040204020203" pitchFamily="34" charset="0"/>
            </a:endParaRPr>
          </a:p>
        </p:txBody>
      </p:sp>
    </p:spTree>
    <p:extLst>
      <p:ext uri="{BB962C8B-B14F-4D97-AF65-F5344CB8AC3E}">
        <p14:creationId xmlns:p14="http://schemas.microsoft.com/office/powerpoint/2010/main" val="359203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9B09D-61E3-4724-A23B-FE3B4647F52B}"/>
              </a:ext>
            </a:extLst>
          </p:cNvPr>
          <p:cNvSpPr>
            <a:spLocks noGrp="1"/>
          </p:cNvSpPr>
          <p:nvPr>
            <p:ph idx="1"/>
          </p:nvPr>
        </p:nvSpPr>
        <p:spPr>
          <a:xfrm>
            <a:off x="838200" y="151002"/>
            <a:ext cx="10515600" cy="6706998"/>
          </a:xfrm>
        </p:spPr>
        <p:txBody>
          <a:bodyPr>
            <a:normAutofit/>
          </a:bodyPr>
          <a:lstStyle/>
          <a:p>
            <a:pPr marL="0" indent="0">
              <a:lnSpc>
                <a:spcPct val="120000"/>
              </a:lnSpc>
              <a:buNone/>
            </a:pPr>
            <a:r>
              <a:rPr lang="en-US" b="1" dirty="0">
                <a:solidFill>
                  <a:srgbClr val="222222"/>
                </a:solidFill>
                <a:latin typeface="inherit"/>
              </a:rPr>
              <a:t>How to Do a Forward Roll </a:t>
            </a:r>
            <a:endParaRPr lang="en-US" b="1" dirty="0">
              <a:solidFill>
                <a:srgbClr val="222222"/>
              </a:solidFill>
              <a:latin typeface="Helvetica" panose="020B0604020202020204" pitchFamily="34" charset="0"/>
            </a:endParaRPr>
          </a:p>
          <a:p>
            <a:pPr fontAlgn="base"/>
            <a:r>
              <a:rPr lang="en-US" b="1" dirty="0">
                <a:solidFill>
                  <a:srgbClr val="545454"/>
                </a:solidFill>
                <a:latin typeface="Helvetica" panose="020B0604020202020204" pitchFamily="34" charset="0"/>
              </a:rPr>
              <a:t>1. </a:t>
            </a:r>
            <a:r>
              <a:rPr lang="en-US" b="1" dirty="0">
                <a:solidFill>
                  <a:srgbClr val="545454"/>
                </a:solidFill>
                <a:latin typeface="inherit"/>
              </a:rPr>
              <a:t>Stretch first.</a:t>
            </a:r>
            <a:r>
              <a:rPr lang="en-US" dirty="0">
                <a:solidFill>
                  <a:srgbClr val="545454"/>
                </a:solidFill>
                <a:latin typeface="Helvetica" panose="020B0604020202020204" pitchFamily="34" charset="0"/>
              </a:rPr>
              <a:t> Start off by stretching your back, wrists, and legs to avoid getting hurt while doing this trick</a:t>
            </a:r>
          </a:p>
          <a:p>
            <a:pPr fontAlgn="base"/>
            <a:r>
              <a:rPr lang="en-US" b="1" dirty="0">
                <a:solidFill>
                  <a:srgbClr val="545454"/>
                </a:solidFill>
                <a:latin typeface="Helvetica" panose="020B0604020202020204" pitchFamily="34" charset="0"/>
              </a:rPr>
              <a:t>2. </a:t>
            </a:r>
            <a:r>
              <a:rPr lang="en-US" b="1" dirty="0">
                <a:solidFill>
                  <a:srgbClr val="545454"/>
                </a:solidFill>
                <a:latin typeface="inherit"/>
              </a:rPr>
              <a:t>Stand on a mat in a wide open space.</a:t>
            </a:r>
            <a:r>
              <a:rPr lang="en-US" dirty="0">
                <a:solidFill>
                  <a:srgbClr val="545454"/>
                </a:solidFill>
                <a:latin typeface="Helvetica" panose="020B0604020202020204" pitchFamily="34" charset="0"/>
              </a:rPr>
              <a:t> A forward roll can be done indoors on a gym mat or outside in the grass. Alternatively, you can do a forward roll on a downward incline and use gravity to help you move into the roll.</a:t>
            </a:r>
          </a:p>
          <a:p>
            <a:pPr fontAlgn="base"/>
            <a:r>
              <a:rPr lang="en-US" b="1" dirty="0">
                <a:solidFill>
                  <a:srgbClr val="545454"/>
                </a:solidFill>
                <a:latin typeface="Helvetica" panose="020B0604020202020204" pitchFamily="34" charset="0"/>
              </a:rPr>
              <a:t>3. </a:t>
            </a:r>
            <a:r>
              <a:rPr lang="en-US" b="1" dirty="0">
                <a:solidFill>
                  <a:srgbClr val="545454"/>
                </a:solidFill>
                <a:latin typeface="inherit"/>
              </a:rPr>
              <a:t>Get in starting position.</a:t>
            </a:r>
            <a:r>
              <a:rPr lang="en-US" dirty="0">
                <a:solidFill>
                  <a:srgbClr val="545454"/>
                </a:solidFill>
                <a:latin typeface="Helvetica" panose="020B0604020202020204" pitchFamily="34" charset="0"/>
              </a:rPr>
              <a:t> Squat with your feet together. Place your feet together and bend your knees so that you're squatting. Place your hands on the ground in front of you with your elbows bent. Your hands should be evenly spaced at shoulder width. This is the starting position for a beginner's forward roll. </a:t>
            </a:r>
          </a:p>
          <a:p>
            <a:pPr fontAlgn="base"/>
            <a:r>
              <a:rPr lang="en-US" b="1" dirty="0">
                <a:solidFill>
                  <a:srgbClr val="545454"/>
                </a:solidFill>
                <a:latin typeface="Helvetica" panose="020B0604020202020204" pitchFamily="34" charset="0"/>
              </a:rPr>
              <a:t>4. </a:t>
            </a:r>
            <a:r>
              <a:rPr lang="en-US" b="1" dirty="0">
                <a:solidFill>
                  <a:srgbClr val="545454"/>
                </a:solidFill>
                <a:latin typeface="inherit"/>
              </a:rPr>
              <a:t>Drop your head between your arms.</a:t>
            </a:r>
            <a:r>
              <a:rPr lang="en-US" dirty="0">
                <a:solidFill>
                  <a:srgbClr val="545454"/>
                </a:solidFill>
                <a:latin typeface="Helvetica" panose="020B0604020202020204" pitchFamily="34" charset="0"/>
              </a:rPr>
              <a:t> Be sure to tuck in your chin. As you move into the roll, you don't want to place weight on your neck - it should move directly onto your upper back. Tucking in your chin will help ensure that you don't put pressure on your neck.</a:t>
            </a:r>
          </a:p>
          <a:p>
            <a:pPr marL="0" indent="0">
              <a:lnSpc>
                <a:spcPct val="120000"/>
              </a:lnSpc>
              <a:buNone/>
            </a:pPr>
            <a:endParaRPr lang="en-IN" dirty="0"/>
          </a:p>
        </p:txBody>
      </p:sp>
    </p:spTree>
    <p:extLst>
      <p:ext uri="{BB962C8B-B14F-4D97-AF65-F5344CB8AC3E}">
        <p14:creationId xmlns:p14="http://schemas.microsoft.com/office/powerpoint/2010/main" val="251921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9A0A8F-0A6A-42FA-AC3B-27289DF8D853}"/>
              </a:ext>
            </a:extLst>
          </p:cNvPr>
          <p:cNvSpPr>
            <a:spLocks noGrp="1"/>
          </p:cNvSpPr>
          <p:nvPr>
            <p:ph idx="1"/>
          </p:nvPr>
        </p:nvSpPr>
        <p:spPr>
          <a:xfrm>
            <a:off x="0" y="0"/>
            <a:ext cx="12192000" cy="6858000"/>
          </a:xfrm>
        </p:spPr>
        <p:txBody>
          <a:bodyPr>
            <a:normAutofit/>
          </a:bodyPr>
          <a:lstStyle/>
          <a:p>
            <a:pPr algn="l" fontAlgn="base"/>
            <a:r>
              <a:rPr lang="en-US" b="1" i="0" dirty="0">
                <a:solidFill>
                  <a:srgbClr val="545454"/>
                </a:solidFill>
                <a:effectLst/>
                <a:latin typeface="Helvetica" panose="020B0604020202020204" pitchFamily="34" charset="0"/>
              </a:rPr>
              <a:t>5. </a:t>
            </a:r>
            <a:r>
              <a:rPr lang="en-US" b="1" i="0" dirty="0">
                <a:solidFill>
                  <a:srgbClr val="545454"/>
                </a:solidFill>
                <a:effectLst/>
                <a:latin typeface="inherit"/>
              </a:rPr>
              <a:t>Roll forward.</a:t>
            </a:r>
            <a:r>
              <a:rPr lang="en-US" b="0" i="0" dirty="0">
                <a:solidFill>
                  <a:srgbClr val="545454"/>
                </a:solidFill>
                <a:effectLst/>
                <a:latin typeface="Helvetica" panose="020B0604020202020204" pitchFamily="34" charset="0"/>
              </a:rPr>
              <a:t> Push over onto your upper back, so that your body rolls forward and your hips are pushed over your head. Follow the curve of your spine as you roll. Keep your back curved and keep your hands in position. </a:t>
            </a:r>
            <a:r>
              <a:rPr lang="en-US" b="0" i="0" dirty="0">
                <a:solidFill>
                  <a:srgbClr val="545454"/>
                </a:solidFill>
                <a:effectLst/>
                <a:latin typeface="inherit"/>
              </a:rPr>
              <a:t>Do not roll from side to side - roll straight forward along your spine. Otherwise, you may fall to one side or the other.</a:t>
            </a:r>
          </a:p>
          <a:p>
            <a:pPr algn="l" fontAlgn="base">
              <a:buFont typeface="Arial" panose="020B0604020202020204" pitchFamily="34" charset="0"/>
              <a:buChar char="•"/>
            </a:pPr>
            <a:r>
              <a:rPr lang="en-US" b="0" i="0" dirty="0">
                <a:solidFill>
                  <a:srgbClr val="545454"/>
                </a:solidFill>
                <a:effectLst/>
                <a:latin typeface="inherit"/>
              </a:rPr>
              <a:t>Be sure to keep your chin tucked in and your back curved. If you straighten out, your roll won't have as much momentum.</a:t>
            </a:r>
          </a:p>
          <a:p>
            <a:pPr fontAlgn="base"/>
            <a:r>
              <a:rPr lang="en-US" b="1" dirty="0">
                <a:solidFill>
                  <a:srgbClr val="545454"/>
                </a:solidFill>
                <a:latin typeface="Helvetica" panose="020B0604020202020204" pitchFamily="34" charset="0"/>
              </a:rPr>
              <a:t>6</a:t>
            </a:r>
            <a:r>
              <a:rPr lang="en-US" b="1" i="0" dirty="0">
                <a:solidFill>
                  <a:srgbClr val="545454"/>
                </a:solidFill>
                <a:effectLst/>
                <a:latin typeface="Helvetica" panose="020B0604020202020204" pitchFamily="34" charset="0"/>
              </a:rPr>
              <a:t>. </a:t>
            </a:r>
            <a:r>
              <a:rPr lang="en-US" b="1" i="0" dirty="0">
                <a:solidFill>
                  <a:srgbClr val="545454"/>
                </a:solidFill>
                <a:effectLst/>
                <a:latin typeface="inherit"/>
              </a:rPr>
              <a:t>Stand without using your hands for support.</a:t>
            </a:r>
            <a:r>
              <a:rPr lang="en-US" b="0" i="0" dirty="0">
                <a:solidFill>
                  <a:srgbClr val="545454"/>
                </a:solidFill>
                <a:effectLst/>
                <a:latin typeface="Helvetica" panose="020B0604020202020204" pitchFamily="34" charset="0"/>
              </a:rPr>
              <a:t> At the end of the roll, place your feet flat on the floor and move into a standing position without putting your hands on the ground. Straighten your legs, then finish upright with your hands over your head</a:t>
            </a:r>
          </a:p>
          <a:p>
            <a:pPr fontAlgn="base"/>
            <a:endParaRPr lang="en-US" dirty="0">
              <a:solidFill>
                <a:srgbClr val="545454"/>
              </a:solidFill>
              <a:latin typeface="inherit"/>
            </a:endParaRPr>
          </a:p>
          <a:p>
            <a:endParaRPr lang="en-IN" dirty="0"/>
          </a:p>
        </p:txBody>
      </p:sp>
    </p:spTree>
    <p:extLst>
      <p:ext uri="{BB962C8B-B14F-4D97-AF65-F5344CB8AC3E}">
        <p14:creationId xmlns:p14="http://schemas.microsoft.com/office/powerpoint/2010/main" val="107963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DDE08-0FD2-4D31-85DA-5327E7200663}"/>
              </a:ext>
            </a:extLst>
          </p:cNvPr>
          <p:cNvSpPr>
            <a:spLocks noGrp="1"/>
          </p:cNvSpPr>
          <p:nvPr>
            <p:ph type="title"/>
          </p:nvPr>
        </p:nvSpPr>
        <p:spPr>
          <a:xfrm>
            <a:off x="838200" y="0"/>
            <a:ext cx="10515600" cy="507330"/>
          </a:xfrm>
        </p:spPr>
        <p:txBody>
          <a:bodyPr>
            <a:normAutofit fontScale="90000"/>
          </a:bodyPr>
          <a:lstStyle/>
          <a:p>
            <a:pPr algn="ctr"/>
            <a:r>
              <a:rPr lang="en-IN" dirty="0"/>
              <a:t>Backward roll</a:t>
            </a:r>
          </a:p>
        </p:txBody>
      </p:sp>
      <p:sp>
        <p:nvSpPr>
          <p:cNvPr id="3" name="Content Placeholder 2">
            <a:extLst>
              <a:ext uri="{FF2B5EF4-FFF2-40B4-BE49-F238E27FC236}">
                <a16:creationId xmlns:a16="http://schemas.microsoft.com/office/drawing/2014/main" id="{2848E145-9CD0-406F-8D66-87C2C1093FD1}"/>
              </a:ext>
            </a:extLst>
          </p:cNvPr>
          <p:cNvSpPr>
            <a:spLocks noGrp="1"/>
          </p:cNvSpPr>
          <p:nvPr>
            <p:ph idx="1"/>
          </p:nvPr>
        </p:nvSpPr>
        <p:spPr>
          <a:xfrm>
            <a:off x="0" y="979714"/>
            <a:ext cx="12192000" cy="5878286"/>
          </a:xfrm>
        </p:spPr>
        <p:txBody>
          <a:bodyPr>
            <a:normAutofit fontScale="92500" lnSpcReduction="10000"/>
          </a:bodyPr>
          <a:lstStyle/>
          <a:p>
            <a:pPr fontAlgn="base"/>
            <a:r>
              <a:rPr lang="en-US" b="1" dirty="0">
                <a:solidFill>
                  <a:srgbClr val="545454"/>
                </a:solidFill>
                <a:latin typeface="Helvetica" panose="020B0604020202020204" pitchFamily="34" charset="0"/>
              </a:rPr>
              <a:t>1. </a:t>
            </a:r>
            <a:r>
              <a:rPr lang="en-US" b="1" dirty="0">
                <a:solidFill>
                  <a:srgbClr val="545454"/>
                </a:solidFill>
                <a:latin typeface="inherit"/>
              </a:rPr>
              <a:t>Try rocking back.</a:t>
            </a:r>
            <a:r>
              <a:rPr lang="en-US" dirty="0">
                <a:solidFill>
                  <a:srgbClr val="545454"/>
                </a:solidFill>
                <a:latin typeface="Helvetica" panose="020B0604020202020204" pitchFamily="34" charset="0"/>
              </a:rPr>
              <a:t> Start in a squat position. Hold your hands close to the body with the palms flat towards upward. They should be shoulder height. Drop your butt down like you are sitting. Roll back while lifting your legs straight. That should put the pressure on your hands and your shoulders. </a:t>
            </a:r>
          </a:p>
          <a:p>
            <a:pPr marL="0" indent="0" fontAlgn="base">
              <a:buNone/>
            </a:pPr>
            <a:r>
              <a:rPr lang="en-US" dirty="0">
                <a:solidFill>
                  <a:srgbClr val="545454"/>
                </a:solidFill>
                <a:latin typeface="inherit"/>
              </a:rPr>
              <a:t>To do a backward roll, you need enough abdominal strength to lift your legs and hips over your head. You also need enough arm strength to push your body over and protect your neck.</a:t>
            </a:r>
          </a:p>
          <a:p>
            <a:pPr algn="l" fontAlgn="base"/>
            <a:r>
              <a:rPr lang="en-US" b="1" dirty="0">
                <a:solidFill>
                  <a:srgbClr val="545454"/>
                </a:solidFill>
                <a:latin typeface="Helvetica" panose="020B0604020202020204" pitchFamily="34" charset="0"/>
              </a:rPr>
              <a:t>2</a:t>
            </a:r>
            <a:r>
              <a:rPr lang="en-US" b="1" i="0" dirty="0">
                <a:solidFill>
                  <a:srgbClr val="545454"/>
                </a:solidFill>
                <a:effectLst/>
                <a:latin typeface="Helvetica" panose="020B0604020202020204" pitchFamily="34" charset="0"/>
              </a:rPr>
              <a:t>. </a:t>
            </a:r>
            <a:r>
              <a:rPr lang="en-US" b="1" i="0" dirty="0">
                <a:solidFill>
                  <a:srgbClr val="545454"/>
                </a:solidFill>
                <a:effectLst/>
                <a:latin typeface="inherit"/>
              </a:rPr>
              <a:t>Use a wedge.</a:t>
            </a:r>
            <a:r>
              <a:rPr lang="en-US" b="0" i="0" dirty="0">
                <a:solidFill>
                  <a:srgbClr val="545454"/>
                </a:solidFill>
                <a:effectLst/>
                <a:latin typeface="Helvetica" panose="020B0604020202020204" pitchFamily="34" charset="0"/>
              </a:rPr>
              <a:t> One way to learn the basic movement of a backward roll is to use a wedge. Sit on the higher end of a wedge. Hold your hands close to your body. Face the palms flat towards the ceiling. Tuck the chin. Roll backwards down the wedge. Reach for the mat while keeping your hands close to your shoulders. Kick your toes over your head to roll yourself. Land on your feet</a:t>
            </a:r>
          </a:p>
          <a:p>
            <a:pPr algn="l" fontAlgn="base"/>
            <a:r>
              <a:rPr lang="en-US" b="1" dirty="0">
                <a:solidFill>
                  <a:srgbClr val="545454"/>
                </a:solidFill>
                <a:latin typeface="Helvetica" panose="020B0604020202020204" pitchFamily="34" charset="0"/>
              </a:rPr>
              <a:t>3</a:t>
            </a:r>
            <a:r>
              <a:rPr lang="en-US" b="1" i="0" dirty="0">
                <a:solidFill>
                  <a:srgbClr val="545454"/>
                </a:solidFill>
                <a:effectLst/>
                <a:latin typeface="Helvetica" panose="020B0604020202020204" pitchFamily="34" charset="0"/>
              </a:rPr>
              <a:t>. </a:t>
            </a:r>
            <a:r>
              <a:rPr lang="en-US" b="1" i="0" dirty="0">
                <a:solidFill>
                  <a:srgbClr val="545454"/>
                </a:solidFill>
                <a:effectLst/>
                <a:latin typeface="inherit"/>
              </a:rPr>
              <a:t>Use a spotter.</a:t>
            </a:r>
            <a:r>
              <a:rPr lang="en-US" b="0" i="0" dirty="0">
                <a:solidFill>
                  <a:srgbClr val="545454"/>
                </a:solidFill>
                <a:effectLst/>
                <a:latin typeface="Helvetica" panose="020B0604020202020204" pitchFamily="34" charset="0"/>
              </a:rPr>
              <a:t> If you are still unable to complete the roll, ask someone to spot you. The spotter stands to your side. As you roll back into your backward roll, the spotter will grab your back. They lift your hips as they help guide your body over while keeping the pressure off your neck.</a:t>
            </a:r>
            <a:r>
              <a:rPr lang="en-US" b="0" i="0" baseline="30000" dirty="0">
                <a:solidFill>
                  <a:srgbClr val="307530"/>
                </a:solidFill>
                <a:effectLst/>
                <a:latin typeface="inherit"/>
              </a:rPr>
              <a:t> </a:t>
            </a:r>
            <a:r>
              <a:rPr lang="en-US" b="0" i="0" dirty="0">
                <a:solidFill>
                  <a:srgbClr val="545454"/>
                </a:solidFill>
                <a:effectLst/>
                <a:latin typeface="inherit"/>
              </a:rPr>
              <a:t>Spotters help you learn correct hand placement. They also can help you build enough arm strength to push yourself off the ground.</a:t>
            </a:r>
          </a:p>
          <a:p>
            <a:endParaRPr lang="en-IN" dirty="0"/>
          </a:p>
          <a:p>
            <a:pPr algn="l" fontAlgn="base"/>
            <a:endParaRPr lang="en-US" b="0" i="0" dirty="0">
              <a:solidFill>
                <a:srgbClr val="545454"/>
              </a:solidFill>
              <a:effectLst/>
              <a:latin typeface="Helvetica" panose="020B0604020202020204" pitchFamily="34" charset="0"/>
            </a:endParaRPr>
          </a:p>
          <a:p>
            <a:endParaRPr lang="en-IN" dirty="0"/>
          </a:p>
        </p:txBody>
      </p:sp>
    </p:spTree>
    <p:extLst>
      <p:ext uri="{BB962C8B-B14F-4D97-AF65-F5344CB8AC3E}">
        <p14:creationId xmlns:p14="http://schemas.microsoft.com/office/powerpoint/2010/main" val="353554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516A-FCFD-40F0-87F6-7569B66A3AA5}"/>
              </a:ext>
            </a:extLst>
          </p:cNvPr>
          <p:cNvSpPr>
            <a:spLocks noGrp="1"/>
          </p:cNvSpPr>
          <p:nvPr>
            <p:ph type="title"/>
          </p:nvPr>
        </p:nvSpPr>
        <p:spPr>
          <a:xfrm>
            <a:off x="838200" y="0"/>
            <a:ext cx="10515600" cy="565604"/>
          </a:xfrm>
        </p:spPr>
        <p:txBody>
          <a:bodyPr>
            <a:normAutofit fontScale="90000"/>
          </a:bodyPr>
          <a:lstStyle/>
          <a:p>
            <a:pPr algn="ctr"/>
            <a:r>
              <a:rPr lang="en-US" dirty="0">
                <a:hlinkClick r:id="rId2">
                  <a:extLst>
                    <a:ext uri="{A12FA001-AC4F-418D-AE19-62706E023703}">
                      <ahyp:hlinkClr xmlns:ahyp="http://schemas.microsoft.com/office/drawing/2018/hyperlinkcolor" val="tx"/>
                    </a:ext>
                  </a:extLst>
                </a:hlinkClick>
              </a:rPr>
              <a:t>Handstand</a:t>
            </a:r>
            <a:endParaRPr lang="en-IN" dirty="0"/>
          </a:p>
        </p:txBody>
      </p:sp>
      <p:sp>
        <p:nvSpPr>
          <p:cNvPr id="3" name="Content Placeholder 2">
            <a:extLst>
              <a:ext uri="{FF2B5EF4-FFF2-40B4-BE49-F238E27FC236}">
                <a16:creationId xmlns:a16="http://schemas.microsoft.com/office/drawing/2014/main" id="{01ADA7E1-53B6-4157-93A0-2340E49A62E7}"/>
              </a:ext>
            </a:extLst>
          </p:cNvPr>
          <p:cNvSpPr>
            <a:spLocks noGrp="1"/>
          </p:cNvSpPr>
          <p:nvPr>
            <p:ph idx="1"/>
          </p:nvPr>
        </p:nvSpPr>
        <p:spPr>
          <a:xfrm>
            <a:off x="0" y="685800"/>
            <a:ext cx="12192000" cy="6172200"/>
          </a:xfrm>
        </p:spPr>
        <p:txBody>
          <a:bodyPr>
            <a:normAutofit lnSpcReduction="10000"/>
          </a:bodyPr>
          <a:lstStyle/>
          <a:p>
            <a:pPr fontAlgn="base"/>
            <a:r>
              <a:rPr lang="en-US" b="1" dirty="0">
                <a:solidFill>
                  <a:srgbClr val="545454"/>
                </a:solidFill>
                <a:latin typeface="Helvetica" panose="020B0604020202020204" pitchFamily="34" charset="0"/>
              </a:rPr>
              <a:t>1. </a:t>
            </a:r>
            <a:r>
              <a:rPr lang="en-US" b="1" dirty="0">
                <a:solidFill>
                  <a:srgbClr val="545454"/>
                </a:solidFill>
                <a:latin typeface="inherit"/>
              </a:rPr>
              <a:t>Start in a lunge position.</a:t>
            </a:r>
            <a:r>
              <a:rPr lang="en-US" dirty="0">
                <a:solidFill>
                  <a:srgbClr val="545454"/>
                </a:solidFill>
                <a:latin typeface="Helvetica" panose="020B0604020202020204" pitchFamily="34" charset="0"/>
              </a:rPr>
              <a:t> </a:t>
            </a:r>
            <a:r>
              <a:rPr lang="en-US" dirty="0">
                <a:solidFill>
                  <a:srgbClr val="545454"/>
                </a:solidFill>
                <a:latin typeface="inherit"/>
              </a:rPr>
              <a:t>Set your feet a comfortable distance apart. Having them too narrow or too wide may make your kick-up feel difficult and unnatural.</a:t>
            </a:r>
          </a:p>
          <a:p>
            <a:pPr fontAlgn="base"/>
            <a:r>
              <a:rPr lang="en-US" dirty="0">
                <a:solidFill>
                  <a:srgbClr val="545454"/>
                </a:solidFill>
                <a:latin typeface="inherit"/>
              </a:rPr>
              <a:t>It doesn’t matter which leg is up front and which one is in the back. However, many gymnasts prefer to keep their stronger leg up front to provide more power and stability on their way up.</a:t>
            </a:r>
          </a:p>
          <a:p>
            <a:pPr fontAlgn="base"/>
            <a:r>
              <a:rPr lang="en-US" b="1" dirty="0">
                <a:solidFill>
                  <a:srgbClr val="545454"/>
                </a:solidFill>
                <a:latin typeface="Helvetica" panose="020B0604020202020204" pitchFamily="34" charset="0"/>
              </a:rPr>
              <a:t>2. </a:t>
            </a:r>
            <a:r>
              <a:rPr lang="en-US" b="1" dirty="0">
                <a:solidFill>
                  <a:srgbClr val="545454"/>
                </a:solidFill>
                <a:latin typeface="inherit"/>
              </a:rPr>
              <a:t>Raise your arms straight up over your head.</a:t>
            </a:r>
            <a:r>
              <a:rPr lang="en-US" dirty="0">
                <a:solidFill>
                  <a:srgbClr val="545454"/>
                </a:solidFill>
                <a:latin typeface="Helvetica" panose="020B0604020202020204" pitchFamily="34" charset="0"/>
              </a:rPr>
              <a:t> </a:t>
            </a:r>
            <a:r>
              <a:rPr lang="en-US" sz="1800" cap="none" dirty="0">
                <a:solidFill>
                  <a:srgbClr val="545454"/>
                </a:solidFill>
                <a:latin typeface="Arial" panose="020B0604020202020204" pitchFamily="34" charset="0"/>
                <a:cs typeface="Arial" panose="020B0604020202020204" pitchFamily="34" charset="0"/>
              </a:rPr>
              <a:t>POINT YOUR FINGERS TOWARDS THE CEILING SO THAT YOUR BICEPS ARE RIGHT BESIDE YOUR EARS. STRAIGHTEN YOUR ARMS AS MUCH AS POSSIBLE WITHOUT LOCKING YOUR ELBOWS AND SHRUG SLIGHTLY TO ENGAGE THE MUSCLES IN YOUR SHOULDERS AND UPPER CHEST.</a:t>
            </a:r>
            <a:r>
              <a:rPr lang="en-US" sz="1800" cap="none" baseline="30000" dirty="0">
                <a:solidFill>
                  <a:srgbClr val="307530"/>
                </a:solidFill>
                <a:latin typeface="Arial" panose="020B0604020202020204" pitchFamily="34" charset="0"/>
                <a:cs typeface="Arial" panose="020B0604020202020204" pitchFamily="34" charset="0"/>
              </a:rPr>
              <a:t> </a:t>
            </a:r>
            <a:r>
              <a:rPr lang="en-US" sz="1800" cap="none" dirty="0">
                <a:solidFill>
                  <a:srgbClr val="545454"/>
                </a:solidFill>
                <a:latin typeface="Arial" panose="020B0604020202020204" pitchFamily="34" charset="0"/>
                <a:cs typeface="Arial" panose="020B0604020202020204" pitchFamily="34" charset="0"/>
              </a:rPr>
              <a:t>IF YOUR ARMS ARE BENT TOO MUCH WHEN YOU GET INTO AN INVERTED POSITION,</a:t>
            </a:r>
            <a:r>
              <a:rPr lang="en-US" sz="1800" dirty="0">
                <a:solidFill>
                  <a:srgbClr val="545454"/>
                </a:solidFill>
                <a:latin typeface="Arial" panose="020B0604020202020204" pitchFamily="34" charset="0"/>
                <a:cs typeface="Arial" panose="020B0604020202020204" pitchFamily="34" charset="0"/>
              </a:rPr>
              <a:t> it will make it much harder to hold yourself up.</a:t>
            </a:r>
            <a:r>
              <a:rPr lang="en-US" sz="1800" b="1" dirty="0">
                <a:solidFill>
                  <a:srgbClr val="545454"/>
                </a:solidFill>
                <a:latin typeface="Arial" panose="020B0604020202020204" pitchFamily="34" charset="0"/>
                <a:cs typeface="Arial" panose="020B0604020202020204" pitchFamily="34" charset="0"/>
              </a:rPr>
              <a:t> </a:t>
            </a:r>
          </a:p>
          <a:p>
            <a:pPr fontAlgn="base"/>
            <a:r>
              <a:rPr lang="en-US" b="1" dirty="0">
                <a:solidFill>
                  <a:srgbClr val="545454"/>
                </a:solidFill>
                <a:latin typeface="Helvetica" panose="020B0604020202020204" pitchFamily="34" charset="0"/>
              </a:rPr>
              <a:t>3. </a:t>
            </a:r>
            <a:r>
              <a:rPr lang="en-US" b="1" dirty="0">
                <a:solidFill>
                  <a:srgbClr val="545454"/>
                </a:solidFill>
                <a:latin typeface="inherit"/>
              </a:rPr>
              <a:t>Reach down towards the floor with both hands while lifting your back leg.</a:t>
            </a:r>
            <a:r>
              <a:rPr lang="en-US" dirty="0">
                <a:solidFill>
                  <a:srgbClr val="545454"/>
                </a:solidFill>
                <a:latin typeface="Helvetica" panose="020B0604020202020204" pitchFamily="34" charset="0"/>
              </a:rPr>
              <a:t> Keeping your arms and back straight and firm, bend at the waist and place your palms flat on the floor. At the same time, shift your weight forward onto your front leg and pick up your back leg. Make sure your body forms a straight line from your shoulders to the toes of your back leg. </a:t>
            </a:r>
            <a:r>
              <a:rPr lang="en-US" dirty="0">
                <a:solidFill>
                  <a:srgbClr val="545454"/>
                </a:solidFill>
                <a:latin typeface="inherit"/>
              </a:rPr>
              <a:t>Spread your fingers wide to create a more stable base.</a:t>
            </a:r>
          </a:p>
          <a:p>
            <a:pPr fontAlgn="base"/>
            <a:r>
              <a:rPr lang="en-US" dirty="0">
                <a:solidFill>
                  <a:srgbClr val="545454"/>
                </a:solidFill>
                <a:latin typeface="inherit"/>
              </a:rPr>
              <a:t>This is only the first stage of the kick-up, which you'll perform in a single fluid motion when you're ready to actually attempt a handstand.</a:t>
            </a:r>
          </a:p>
          <a:p>
            <a:pPr fontAlgn="base"/>
            <a:endParaRPr lang="en-US" dirty="0">
              <a:solidFill>
                <a:srgbClr val="545454"/>
              </a:solidFill>
              <a:latin typeface="inherit"/>
            </a:endParaRPr>
          </a:p>
          <a:p>
            <a:endParaRPr lang="en-IN" dirty="0"/>
          </a:p>
        </p:txBody>
      </p:sp>
    </p:spTree>
    <p:extLst>
      <p:ext uri="{BB962C8B-B14F-4D97-AF65-F5344CB8AC3E}">
        <p14:creationId xmlns:p14="http://schemas.microsoft.com/office/powerpoint/2010/main" val="400446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E72E5-576A-4D78-92F9-02942DF345B0}"/>
              </a:ext>
            </a:extLst>
          </p:cNvPr>
          <p:cNvSpPr>
            <a:spLocks noGrp="1"/>
          </p:cNvSpPr>
          <p:nvPr>
            <p:ph idx="1"/>
          </p:nvPr>
        </p:nvSpPr>
        <p:spPr>
          <a:xfrm>
            <a:off x="0" y="0"/>
            <a:ext cx="12192000" cy="6858000"/>
          </a:xfrm>
        </p:spPr>
        <p:txBody>
          <a:bodyPr>
            <a:normAutofit/>
          </a:bodyPr>
          <a:lstStyle/>
          <a:p>
            <a:pPr fontAlgn="base"/>
            <a:r>
              <a:rPr lang="en-US" b="1" dirty="0">
                <a:solidFill>
                  <a:srgbClr val="545454"/>
                </a:solidFill>
                <a:latin typeface="Helvetica" panose="020B0604020202020204" pitchFamily="34" charset="0"/>
              </a:rPr>
              <a:t>4. </a:t>
            </a:r>
            <a:r>
              <a:rPr lang="en-US" b="1" dirty="0">
                <a:solidFill>
                  <a:srgbClr val="545454"/>
                </a:solidFill>
                <a:latin typeface="inherit"/>
              </a:rPr>
              <a:t>Kick up forcefully onto your hands and bring both legs together above you.</a:t>
            </a:r>
            <a:r>
              <a:rPr lang="en-US" dirty="0">
                <a:solidFill>
                  <a:srgbClr val="545454"/>
                </a:solidFill>
                <a:latin typeface="Helvetica" panose="020B0604020202020204" pitchFamily="34" charset="0"/>
              </a:rPr>
              <a:t> Swing your back leg straight up behind you like you’re trying to kick the ceiling, letting your front leg follow naturally behind. After your front foot leaves the floor, bring it up to meet your kicking leg and hold both legs tight together to complete the handstand.</a:t>
            </a:r>
            <a:r>
              <a:rPr lang="en-US" baseline="30000" dirty="0">
                <a:solidFill>
                  <a:srgbClr val="307530"/>
                </a:solidFill>
                <a:latin typeface="inherit"/>
              </a:rPr>
              <a:t> </a:t>
            </a:r>
            <a:br>
              <a:rPr lang="en-US" b="1" dirty="0">
                <a:solidFill>
                  <a:srgbClr val="545454"/>
                </a:solidFill>
                <a:latin typeface="Helvetica" panose="020B0604020202020204" pitchFamily="34" charset="0"/>
              </a:rPr>
            </a:br>
            <a:r>
              <a:rPr lang="en-US" b="1" dirty="0">
                <a:solidFill>
                  <a:srgbClr val="545454"/>
                </a:solidFill>
                <a:latin typeface="Helvetica" panose="020B0604020202020204" pitchFamily="34" charset="0"/>
              </a:rPr>
              <a:t>5. Keep your body as straight and rigid as possible.</a:t>
            </a:r>
            <a:r>
              <a:rPr lang="en-US" dirty="0">
                <a:solidFill>
                  <a:srgbClr val="545454"/>
                </a:solidFill>
                <a:latin typeface="Helvetica" panose="020B0604020202020204" pitchFamily="34" charset="0"/>
              </a:rPr>
              <a:t> Once you’ve found your balance point, tighten up and hold yourself steady. The idea is to keep everything “stacked” so that your wrists, elbows, shoulders, core, hips, knees, and ankles are all hovering over a single point. Olympic-level gymnasts look like statues when they go into handstands.</a:t>
            </a:r>
            <a:r>
              <a:rPr lang="en-US" baseline="30000" dirty="0">
                <a:solidFill>
                  <a:srgbClr val="307530"/>
                </a:solidFill>
                <a:latin typeface="inherit"/>
              </a:rPr>
              <a:t> </a:t>
            </a:r>
          </a:p>
          <a:p>
            <a:endParaRPr lang="en-IN" dirty="0"/>
          </a:p>
        </p:txBody>
      </p:sp>
    </p:spTree>
    <p:extLst>
      <p:ext uri="{BB962C8B-B14F-4D97-AF65-F5344CB8AC3E}">
        <p14:creationId xmlns:p14="http://schemas.microsoft.com/office/powerpoint/2010/main" val="412138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87D86-DDEC-4D18-8323-5E0E440A5051}"/>
              </a:ext>
            </a:extLst>
          </p:cNvPr>
          <p:cNvSpPr>
            <a:spLocks noGrp="1"/>
          </p:cNvSpPr>
          <p:nvPr>
            <p:ph type="title"/>
          </p:nvPr>
        </p:nvSpPr>
        <p:spPr>
          <a:xfrm>
            <a:off x="838200" y="1"/>
            <a:ext cx="10515600" cy="369116"/>
          </a:xfrm>
        </p:spPr>
        <p:txBody>
          <a:bodyPr>
            <a:normAutofit fontScale="90000"/>
          </a:bodyPr>
          <a:lstStyle/>
          <a:p>
            <a:pPr algn="ctr"/>
            <a:r>
              <a:rPr lang="en-IN" b="1" dirty="0">
                <a:solidFill>
                  <a:srgbClr val="222222"/>
                </a:solidFill>
                <a:latin typeface="inherit"/>
              </a:rPr>
              <a:t>Cartwheel</a:t>
            </a:r>
            <a:endParaRPr lang="en-IN" dirty="0"/>
          </a:p>
        </p:txBody>
      </p:sp>
      <p:sp>
        <p:nvSpPr>
          <p:cNvPr id="3" name="Content Placeholder 2">
            <a:extLst>
              <a:ext uri="{FF2B5EF4-FFF2-40B4-BE49-F238E27FC236}">
                <a16:creationId xmlns:a16="http://schemas.microsoft.com/office/drawing/2014/main" id="{5F67CB50-A88F-4ADB-919C-9F03EB23CFBB}"/>
              </a:ext>
            </a:extLst>
          </p:cNvPr>
          <p:cNvSpPr>
            <a:spLocks noGrp="1"/>
          </p:cNvSpPr>
          <p:nvPr>
            <p:ph idx="1"/>
          </p:nvPr>
        </p:nvSpPr>
        <p:spPr>
          <a:xfrm>
            <a:off x="0" y="444618"/>
            <a:ext cx="12192000" cy="6413382"/>
          </a:xfrm>
        </p:spPr>
        <p:txBody>
          <a:bodyPr>
            <a:normAutofit/>
          </a:bodyPr>
          <a:lstStyle/>
          <a:p>
            <a:pPr fontAlgn="base"/>
            <a:r>
              <a:rPr lang="en-US" b="1" dirty="0">
                <a:solidFill>
                  <a:srgbClr val="545454"/>
                </a:solidFill>
                <a:latin typeface="Helvetica" panose="020B0604020202020204" pitchFamily="34" charset="0"/>
              </a:rPr>
              <a:t>1. </a:t>
            </a:r>
            <a:r>
              <a:rPr lang="en-US" b="1" dirty="0">
                <a:solidFill>
                  <a:srgbClr val="545454"/>
                </a:solidFill>
                <a:latin typeface="inherit"/>
              </a:rPr>
              <a:t>Picture an imaginary line extending straight in front of you.</a:t>
            </a:r>
            <a:r>
              <a:rPr lang="en-US" dirty="0">
                <a:solidFill>
                  <a:srgbClr val="545454"/>
                </a:solidFill>
                <a:latin typeface="Helvetica" panose="020B0604020202020204" pitchFamily="34" charset="0"/>
              </a:rPr>
              <a:t> Use this line as a guide while you perform your cartwheel. You can even use painter’s tape to create a real line across a carpet or a mat. This line should be at least several feet long. </a:t>
            </a:r>
            <a:r>
              <a:rPr lang="en-US" dirty="0">
                <a:solidFill>
                  <a:srgbClr val="545454"/>
                </a:solidFill>
                <a:latin typeface="inherit"/>
              </a:rPr>
              <a:t>Make sure the area around your line is free and clear. Avoid practicing cartwheels near walls or pieces of furniture that you might run into. Injuries occur when you bump into something hard.</a:t>
            </a:r>
          </a:p>
          <a:p>
            <a:pPr fontAlgn="base"/>
            <a:r>
              <a:rPr lang="en-US" b="1" dirty="0">
                <a:solidFill>
                  <a:srgbClr val="545454"/>
                </a:solidFill>
                <a:latin typeface="Helvetica" panose="020B0604020202020204" pitchFamily="34" charset="0"/>
              </a:rPr>
              <a:t>2. </a:t>
            </a:r>
            <a:r>
              <a:rPr lang="en-US" b="1" dirty="0">
                <a:solidFill>
                  <a:srgbClr val="545454"/>
                </a:solidFill>
                <a:latin typeface="inherit"/>
              </a:rPr>
              <a:t>Lunge forward with your lead leg and raise your arms.</a:t>
            </a:r>
            <a:r>
              <a:rPr lang="en-US" dirty="0">
                <a:solidFill>
                  <a:srgbClr val="545454"/>
                </a:solidFill>
                <a:latin typeface="Helvetica" panose="020B0604020202020204" pitchFamily="34" charset="0"/>
              </a:rPr>
              <a:t> Slightly bend your front leg at the knee and keep your back leg straight. Keep both feet pointing forward parallel. Hold your arms straight up by your ears.</a:t>
            </a:r>
            <a:endParaRPr lang="en-US" dirty="0">
              <a:solidFill>
                <a:srgbClr val="545454"/>
              </a:solidFill>
              <a:latin typeface="inherit"/>
            </a:endParaRPr>
          </a:p>
          <a:p>
            <a:pPr fontAlgn="base"/>
            <a:r>
              <a:rPr lang="en-US" b="1" dirty="0">
                <a:solidFill>
                  <a:srgbClr val="545454"/>
                </a:solidFill>
                <a:latin typeface="Helvetica" panose="020B0604020202020204" pitchFamily="34" charset="0"/>
              </a:rPr>
              <a:t>3. </a:t>
            </a:r>
            <a:r>
              <a:rPr lang="en-US" b="1" dirty="0">
                <a:solidFill>
                  <a:srgbClr val="545454"/>
                </a:solidFill>
                <a:latin typeface="inherit"/>
              </a:rPr>
              <a:t>Lower your arms towards the ground while raising your back leg.</a:t>
            </a:r>
            <a:r>
              <a:rPr lang="en-US" dirty="0">
                <a:solidFill>
                  <a:srgbClr val="545454"/>
                </a:solidFill>
                <a:latin typeface="Helvetica" panose="020B0604020202020204" pitchFamily="34" charset="0"/>
              </a:rPr>
              <a:t> Keep your arms straight by your ears as you lower them down to bring your head and torso down as well. Only lower your arms about halfway to the ground. Bring your back leg up while keeping it straight so your body forms a “T” shape.</a:t>
            </a:r>
            <a:r>
              <a:rPr lang="en-US" baseline="30000" dirty="0">
                <a:solidFill>
                  <a:srgbClr val="307530"/>
                </a:solidFill>
                <a:latin typeface="inherit"/>
              </a:rPr>
              <a:t> </a:t>
            </a:r>
            <a:r>
              <a:rPr lang="en-US" dirty="0">
                <a:solidFill>
                  <a:srgbClr val="545454"/>
                </a:solidFill>
                <a:latin typeface="inherit"/>
              </a:rPr>
              <a:t>This step requires balance. You may need to drop your leg several times before you find a balanced position you can hold.</a:t>
            </a:r>
          </a:p>
          <a:p>
            <a:endParaRPr lang="en-IN" dirty="0"/>
          </a:p>
        </p:txBody>
      </p:sp>
    </p:spTree>
    <p:extLst>
      <p:ext uri="{BB962C8B-B14F-4D97-AF65-F5344CB8AC3E}">
        <p14:creationId xmlns:p14="http://schemas.microsoft.com/office/powerpoint/2010/main" val="394689482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123</TotalTime>
  <Words>2167</Words>
  <Application>Microsoft Office PowerPoint</Application>
  <PresentationFormat>Widescreen</PresentationFormat>
  <Paragraphs>45</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Bahnschrift Light</vt:lpstr>
      <vt:lpstr>Georgia</vt:lpstr>
      <vt:lpstr>Helvetica</vt:lpstr>
      <vt:lpstr>inherit</vt:lpstr>
      <vt:lpstr>Tw Cen MT</vt:lpstr>
      <vt:lpstr>var(--font-family-serif)</vt:lpstr>
      <vt:lpstr>Droplet</vt:lpstr>
      <vt:lpstr>GYMNASTIC</vt:lpstr>
      <vt:lpstr>PowerPoint Presentation</vt:lpstr>
      <vt:lpstr>PowerPoint Presentation</vt:lpstr>
      <vt:lpstr>PowerPoint Presentation</vt:lpstr>
      <vt:lpstr>PowerPoint Presentation</vt:lpstr>
      <vt:lpstr>Backward roll</vt:lpstr>
      <vt:lpstr>Handstand</vt:lpstr>
      <vt:lpstr>PowerPoint Presentation</vt:lpstr>
      <vt:lpstr>Cartwheel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GYMNASTIC</dc:title>
  <dc:creator>Vishal Kumar</dc:creator>
  <cp:lastModifiedBy>Vishal Kumar</cp:lastModifiedBy>
  <cp:revision>10</cp:revision>
  <dcterms:created xsi:type="dcterms:W3CDTF">2023-02-21T15:18:57Z</dcterms:created>
  <dcterms:modified xsi:type="dcterms:W3CDTF">2023-02-23T02:43:03Z</dcterms:modified>
</cp:coreProperties>
</file>