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5"/>
  </p:notesMasterIdLst>
  <p:sldIdLst>
    <p:sldId id="256" r:id="rId2"/>
    <p:sldId id="257" r:id="rId3"/>
    <p:sldId id="258" r:id="rId4"/>
    <p:sldId id="259" r:id="rId5"/>
    <p:sldId id="260" r:id="rId6"/>
    <p:sldId id="261" r:id="rId7"/>
    <p:sldId id="262" r:id="rId8"/>
    <p:sldId id="275" r:id="rId9"/>
    <p:sldId id="263" r:id="rId10"/>
    <p:sldId id="264" r:id="rId11"/>
    <p:sldId id="265" r:id="rId12"/>
    <p:sldId id="280" r:id="rId13"/>
    <p:sldId id="278" r:id="rId14"/>
    <p:sldId id="266" r:id="rId15"/>
    <p:sldId id="267" r:id="rId16"/>
    <p:sldId id="268" r:id="rId17"/>
    <p:sldId id="269" r:id="rId18"/>
    <p:sldId id="270" r:id="rId19"/>
    <p:sldId id="271" r:id="rId20"/>
    <p:sldId id="272" r:id="rId21"/>
    <p:sldId id="279" r:id="rId22"/>
    <p:sldId id="274" r:id="rId23"/>
    <p:sldId id="277" r:id="rId2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98" autoAdjust="0"/>
    <p:restoredTop sz="94660"/>
  </p:normalViewPr>
  <p:slideViewPr>
    <p:cSldViewPr>
      <p:cViewPr varScale="1">
        <p:scale>
          <a:sx n="143" d="100"/>
          <a:sy n="143" d="100"/>
        </p:scale>
        <p:origin x="660" y="12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C58654-C492-44C8-A222-4DEC1CAE4E37}" type="datetimeFigureOut">
              <a:rPr lang="en-US" smtClean="0"/>
              <a:pPr/>
              <a:t>9/20/2023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A2EC83-7855-4CBE-B3CF-210977E31E2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7402D8C-9778-4F67-BCA4-C2791D293DC7}" type="datetime1">
              <a:rPr lang="en-US" smtClean="0"/>
              <a:pPr/>
              <a:t>9/20/2023</a:t>
            </a:fld>
            <a:endParaRPr lang="en-US"/>
          </a:p>
        </p:txBody>
      </p:sp>
      <p:sp>
        <p:nvSpPr>
          <p:cNvPr id="19" name="Footer Placeholder 18"/>
          <p:cNvSpPr>
            <a:spLocks noGrp="1"/>
          </p:cNvSpPr>
          <p:nvPr>
            <p:ph type="ftr" sz="quarter" idx="11"/>
          </p:nvPr>
        </p:nvSpPr>
        <p:spPr/>
        <p:txBody>
          <a:bodyPr/>
          <a:lstStyle/>
          <a:p>
            <a:r>
              <a:rPr lang="en-US" smtClean="0"/>
              <a:t>@ 2023 SATENDRA CAHAUHAN</a:t>
            </a:r>
            <a:endParaRPr lang="en-US"/>
          </a:p>
        </p:txBody>
      </p:sp>
      <p:sp>
        <p:nvSpPr>
          <p:cNvPr id="27" name="Slide Number Placeholder 26"/>
          <p:cNvSpPr>
            <a:spLocks noGrp="1"/>
          </p:cNvSpPr>
          <p:nvPr>
            <p:ph type="sldNum" sz="quarter" idx="12"/>
          </p:nvPr>
        </p:nvSpPr>
        <p:spPr/>
        <p:txBody>
          <a:bodyPr/>
          <a:lstStyle/>
          <a:p>
            <a:fld id="{96CD8581-C965-4E7B-8F55-978B1B74B6D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825DEC-966E-49A1-9D13-6E1CF474C094}" type="datetime1">
              <a:rPr lang="en-US" smtClean="0"/>
              <a:pPr/>
              <a:t>9/20/2023</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
        <p:nvSpPr>
          <p:cNvPr id="6" name="Slide Number Placeholder 5"/>
          <p:cNvSpPr>
            <a:spLocks noGrp="1"/>
          </p:cNvSpPr>
          <p:nvPr>
            <p:ph type="sldNum" sz="quarter" idx="12"/>
          </p:nvPr>
        </p:nvSpPr>
        <p:spPr/>
        <p:txBody>
          <a:bodyPr/>
          <a:lstStyle/>
          <a:p>
            <a:fld id="{96CD8581-C965-4E7B-8F55-978B1B74B6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50A191-9A8B-4CDA-B350-E572AA67104C}" type="datetime1">
              <a:rPr lang="en-US" smtClean="0"/>
              <a:pPr/>
              <a:t>9/20/2023</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
        <p:nvSpPr>
          <p:cNvPr id="6" name="Slide Number Placeholder 5"/>
          <p:cNvSpPr>
            <a:spLocks noGrp="1"/>
          </p:cNvSpPr>
          <p:nvPr>
            <p:ph type="sldNum" sz="quarter" idx="12"/>
          </p:nvPr>
        </p:nvSpPr>
        <p:spPr/>
        <p:txBody>
          <a:bodyPr/>
          <a:lstStyle/>
          <a:p>
            <a:fld id="{96CD8581-C965-4E7B-8F55-978B1B74B6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36C75C-4B68-400A-8F4E-EA10FF335B98}" type="datetime1">
              <a:rPr lang="en-US" smtClean="0"/>
              <a:pPr/>
              <a:t>9/20/2023</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
        <p:nvSpPr>
          <p:cNvPr id="6" name="Slide Number Placeholder 5"/>
          <p:cNvSpPr>
            <a:spLocks noGrp="1"/>
          </p:cNvSpPr>
          <p:nvPr>
            <p:ph type="sldNum" sz="quarter" idx="12"/>
          </p:nvPr>
        </p:nvSpPr>
        <p:spPr/>
        <p:txBody>
          <a:bodyPr/>
          <a:lstStyle/>
          <a:p>
            <a:fld id="{96CD8581-C965-4E7B-8F55-978B1B74B6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E909515-1505-47F1-A1D7-390252E506A5}" type="datetime1">
              <a:rPr lang="en-US" smtClean="0"/>
              <a:pPr/>
              <a:t>9/20/2023</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
        <p:nvSpPr>
          <p:cNvPr id="6" name="Slide Number Placeholder 5"/>
          <p:cNvSpPr>
            <a:spLocks noGrp="1"/>
          </p:cNvSpPr>
          <p:nvPr>
            <p:ph type="sldNum" sz="quarter" idx="12"/>
          </p:nvPr>
        </p:nvSpPr>
        <p:spPr/>
        <p:txBody>
          <a:bodyPr/>
          <a:lstStyle/>
          <a:p>
            <a:fld id="{96CD8581-C965-4E7B-8F55-978B1B74B6D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03B358-49EB-4858-9E2D-331C6E2DAF51}" type="datetime1">
              <a:rPr lang="en-US" smtClean="0"/>
              <a:pPr/>
              <a:t>9/20/2023</a:t>
            </a:fld>
            <a:endParaRPr lang="en-US"/>
          </a:p>
        </p:txBody>
      </p:sp>
      <p:sp>
        <p:nvSpPr>
          <p:cNvPr id="6" name="Footer Placeholder 5"/>
          <p:cNvSpPr>
            <a:spLocks noGrp="1"/>
          </p:cNvSpPr>
          <p:nvPr>
            <p:ph type="ftr" sz="quarter" idx="11"/>
          </p:nvPr>
        </p:nvSpPr>
        <p:spPr/>
        <p:txBody>
          <a:bodyPr/>
          <a:lstStyle/>
          <a:p>
            <a:r>
              <a:rPr lang="en-US" smtClean="0"/>
              <a:t>@ 2023 SATENDRA CAHAUHAN</a:t>
            </a:r>
            <a:endParaRPr lang="en-US"/>
          </a:p>
        </p:txBody>
      </p:sp>
      <p:sp>
        <p:nvSpPr>
          <p:cNvPr id="7" name="Slide Number Placeholder 6"/>
          <p:cNvSpPr>
            <a:spLocks noGrp="1"/>
          </p:cNvSpPr>
          <p:nvPr>
            <p:ph type="sldNum" sz="quarter" idx="12"/>
          </p:nvPr>
        </p:nvSpPr>
        <p:spPr/>
        <p:txBody>
          <a:bodyPr/>
          <a:lstStyle/>
          <a:p>
            <a:fld id="{96CD8581-C965-4E7B-8F55-978B1B74B6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605D1E-F4DD-4A2E-963D-308B58511F0C}" type="datetime1">
              <a:rPr lang="en-US" smtClean="0"/>
              <a:pPr/>
              <a:t>9/20/2023</a:t>
            </a:fld>
            <a:endParaRPr lang="en-US"/>
          </a:p>
        </p:txBody>
      </p:sp>
      <p:sp>
        <p:nvSpPr>
          <p:cNvPr id="8" name="Footer Placeholder 7"/>
          <p:cNvSpPr>
            <a:spLocks noGrp="1"/>
          </p:cNvSpPr>
          <p:nvPr>
            <p:ph type="ftr" sz="quarter" idx="11"/>
          </p:nvPr>
        </p:nvSpPr>
        <p:spPr/>
        <p:txBody>
          <a:bodyPr/>
          <a:lstStyle/>
          <a:p>
            <a:r>
              <a:rPr lang="en-US" smtClean="0"/>
              <a:t>@ 2023 SATENDRA CAHAUHAN</a:t>
            </a:r>
            <a:endParaRPr lang="en-US"/>
          </a:p>
        </p:txBody>
      </p:sp>
      <p:sp>
        <p:nvSpPr>
          <p:cNvPr id="9" name="Slide Number Placeholder 8"/>
          <p:cNvSpPr>
            <a:spLocks noGrp="1"/>
          </p:cNvSpPr>
          <p:nvPr>
            <p:ph type="sldNum" sz="quarter" idx="12"/>
          </p:nvPr>
        </p:nvSpPr>
        <p:spPr/>
        <p:txBody>
          <a:bodyPr/>
          <a:lstStyle/>
          <a:p>
            <a:fld id="{96CD8581-C965-4E7B-8F55-978B1B74B6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94C7C31-04D1-48BB-8DF4-9B671274ECCB}" type="datetime1">
              <a:rPr lang="en-US" smtClean="0"/>
              <a:pPr/>
              <a:t>9/20/2023</a:t>
            </a:fld>
            <a:endParaRPr lang="en-US"/>
          </a:p>
        </p:txBody>
      </p:sp>
      <p:sp>
        <p:nvSpPr>
          <p:cNvPr id="4" name="Footer Placeholder 3"/>
          <p:cNvSpPr>
            <a:spLocks noGrp="1"/>
          </p:cNvSpPr>
          <p:nvPr>
            <p:ph type="ftr" sz="quarter" idx="11"/>
          </p:nvPr>
        </p:nvSpPr>
        <p:spPr/>
        <p:txBody>
          <a:bodyPr/>
          <a:lstStyle/>
          <a:p>
            <a:r>
              <a:rPr lang="en-US" smtClean="0"/>
              <a:t>@ 2023 SATENDRA CAHAUHAN</a:t>
            </a:r>
            <a:endParaRPr lang="en-US"/>
          </a:p>
        </p:txBody>
      </p:sp>
      <p:sp>
        <p:nvSpPr>
          <p:cNvPr id="5" name="Slide Number Placeholder 4"/>
          <p:cNvSpPr>
            <a:spLocks noGrp="1"/>
          </p:cNvSpPr>
          <p:nvPr>
            <p:ph type="sldNum" sz="quarter" idx="12"/>
          </p:nvPr>
        </p:nvSpPr>
        <p:spPr/>
        <p:txBody>
          <a:bodyPr/>
          <a:lstStyle/>
          <a:p>
            <a:fld id="{96CD8581-C965-4E7B-8F55-978B1B74B6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4DCB98-C373-475D-B2C2-120D5E906B99}" type="datetime1">
              <a:rPr lang="en-US" smtClean="0"/>
              <a:pPr/>
              <a:t>9/20/2023</a:t>
            </a:fld>
            <a:endParaRPr lang="en-US"/>
          </a:p>
        </p:txBody>
      </p:sp>
      <p:sp>
        <p:nvSpPr>
          <p:cNvPr id="3" name="Footer Placeholder 2"/>
          <p:cNvSpPr>
            <a:spLocks noGrp="1"/>
          </p:cNvSpPr>
          <p:nvPr>
            <p:ph type="ftr" sz="quarter" idx="11"/>
          </p:nvPr>
        </p:nvSpPr>
        <p:spPr/>
        <p:txBody>
          <a:bodyPr/>
          <a:lstStyle/>
          <a:p>
            <a:r>
              <a:rPr lang="en-US" smtClean="0"/>
              <a:t>@ 2023 SATENDRA CAHAUHAN</a:t>
            </a:r>
            <a:endParaRPr lang="en-US"/>
          </a:p>
        </p:txBody>
      </p:sp>
      <p:sp>
        <p:nvSpPr>
          <p:cNvPr id="4" name="Slide Number Placeholder 3"/>
          <p:cNvSpPr>
            <a:spLocks noGrp="1"/>
          </p:cNvSpPr>
          <p:nvPr>
            <p:ph type="sldNum" sz="quarter" idx="12"/>
          </p:nvPr>
        </p:nvSpPr>
        <p:spPr/>
        <p:txBody>
          <a:bodyPr/>
          <a:lstStyle/>
          <a:p>
            <a:fld id="{96CD8581-C965-4E7B-8F55-978B1B74B6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ABCB5A-CD97-4851-BE9F-E7C4974DAB80}" type="datetime1">
              <a:rPr lang="en-US" smtClean="0"/>
              <a:pPr/>
              <a:t>9/20/2023</a:t>
            </a:fld>
            <a:endParaRPr lang="en-US"/>
          </a:p>
        </p:txBody>
      </p:sp>
      <p:sp>
        <p:nvSpPr>
          <p:cNvPr id="6" name="Footer Placeholder 5"/>
          <p:cNvSpPr>
            <a:spLocks noGrp="1"/>
          </p:cNvSpPr>
          <p:nvPr>
            <p:ph type="ftr" sz="quarter" idx="11"/>
          </p:nvPr>
        </p:nvSpPr>
        <p:spPr/>
        <p:txBody>
          <a:bodyPr/>
          <a:lstStyle/>
          <a:p>
            <a:r>
              <a:rPr lang="en-US" smtClean="0"/>
              <a:t>@ 2023 SATENDRA CAHAUHAN</a:t>
            </a:r>
            <a:endParaRPr lang="en-US"/>
          </a:p>
        </p:txBody>
      </p:sp>
      <p:sp>
        <p:nvSpPr>
          <p:cNvPr id="7" name="Slide Number Placeholder 6"/>
          <p:cNvSpPr>
            <a:spLocks noGrp="1"/>
          </p:cNvSpPr>
          <p:nvPr>
            <p:ph type="sldNum" sz="quarter" idx="12"/>
          </p:nvPr>
        </p:nvSpPr>
        <p:spPr/>
        <p:txBody>
          <a:bodyPr/>
          <a:lstStyle/>
          <a:p>
            <a:fld id="{96CD8581-C965-4E7B-8F55-978B1B74B6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559489-4509-409A-8757-FF03F5CE84FC}" type="datetime1">
              <a:rPr lang="en-US" smtClean="0"/>
              <a:pPr/>
              <a:t>9/20/2023</a:t>
            </a:fld>
            <a:endParaRPr lang="en-US"/>
          </a:p>
        </p:txBody>
      </p:sp>
      <p:sp>
        <p:nvSpPr>
          <p:cNvPr id="6" name="Footer Placeholder 5"/>
          <p:cNvSpPr>
            <a:spLocks noGrp="1"/>
          </p:cNvSpPr>
          <p:nvPr>
            <p:ph type="ftr" sz="quarter" idx="11"/>
          </p:nvPr>
        </p:nvSpPr>
        <p:spPr/>
        <p:txBody>
          <a:bodyPr/>
          <a:lstStyle/>
          <a:p>
            <a:r>
              <a:rPr lang="en-US" smtClean="0"/>
              <a:t>@ 2023 SATENDRA CAHAUHAN</a:t>
            </a:r>
            <a:endParaRPr lang="en-US"/>
          </a:p>
        </p:txBody>
      </p:sp>
      <p:sp>
        <p:nvSpPr>
          <p:cNvPr id="7" name="Slide Number Placeholder 6"/>
          <p:cNvSpPr>
            <a:spLocks noGrp="1"/>
          </p:cNvSpPr>
          <p:nvPr>
            <p:ph type="sldNum" sz="quarter" idx="12"/>
          </p:nvPr>
        </p:nvSpPr>
        <p:spPr>
          <a:xfrm>
            <a:off x="8077200" y="4767263"/>
            <a:ext cx="609600" cy="273844"/>
          </a:xfrm>
        </p:spPr>
        <p:txBody>
          <a:bodyPr/>
          <a:lstStyle/>
          <a:p>
            <a:fld id="{96CD8581-C965-4E7B-8F55-978B1B74B6DE}" type="slidenum">
              <a:rPr lang="en-US" smtClean="0"/>
              <a:pPr/>
              <a:t>‹#›</a:t>
            </a:fld>
            <a:endParaRPr lang="en-US"/>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DA81607-645D-4611-B82E-D01540E065EE}" type="datetime1">
              <a:rPr lang="en-US" smtClean="0"/>
              <a:pPr/>
              <a:t>9/20/2023</a:t>
            </a:fld>
            <a:endParaRPr lang="en-US"/>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 2023 SATENDRA CAHAUHAN</a:t>
            </a:r>
            <a:endParaRPr lang="en-US"/>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6CD8581-C965-4E7B-8F55-978B1B74B6DE}" type="slidenum">
              <a:rPr lang="en-US" smtClean="0"/>
              <a:pPr/>
              <a:t>‹#›</a:t>
            </a:fld>
            <a:endParaRPr lang="en-US"/>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pc.gov.i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G:\instrumental%20music\Mohabbatein__7C_Humko_Humise_Chura_Lo_flute__7C_Mohabbatein_flute__7C_flute_cover__7C_in.mp3" TargetMode="External"/><Relationship Id="rId1" Type="http://schemas.openxmlformats.org/officeDocument/2006/relationships/audio" Target="file:///G:\instrumental%20music\Shubh_Vivah_Hindi_music_ringtone__7C_7C_shubh_vivah_ringtone.mp3" TargetMode="Externa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362200" y="3028950"/>
            <a:ext cx="4495800"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dirty="0" smtClean="0"/>
              <a:t>Topic – Guideline for ADRs Reporting</a:t>
            </a:r>
            <a:endParaRPr lang="en-US" dirty="0"/>
          </a:p>
        </p:txBody>
      </p:sp>
      <p:sp>
        <p:nvSpPr>
          <p:cNvPr id="13" name="Slide Number Placeholder 12"/>
          <p:cNvSpPr>
            <a:spLocks noGrp="1"/>
          </p:cNvSpPr>
          <p:nvPr>
            <p:ph type="sldNum" sz="quarter" idx="12"/>
          </p:nvPr>
        </p:nvSpPr>
        <p:spPr/>
        <p:txBody>
          <a:bodyPr/>
          <a:lstStyle/>
          <a:p>
            <a:fld id="{96CD8581-C965-4E7B-8F55-978B1B74B6DE}"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ADR monitoring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1. To detect the nature and frequency of ADRs</a:t>
            </a:r>
          </a:p>
          <a:p>
            <a:r>
              <a:rPr lang="en-US" dirty="0" smtClean="0"/>
              <a:t>2.To assist the Drug Regulatory Authority, Public Health Programs, Scientists and Consumer Society to minimize ADRs.</a:t>
            </a:r>
          </a:p>
          <a:p>
            <a:r>
              <a:rPr lang="en-US" dirty="0" smtClean="0"/>
              <a:t>3.Providing updated Drug Safety Information to Health Care Professionals.</a:t>
            </a:r>
          </a:p>
          <a:p>
            <a:r>
              <a:rPr lang="en-US" dirty="0" smtClean="0"/>
              <a:t>5. Dissemination of information by designing proper education program to consumers.</a:t>
            </a:r>
          </a:p>
          <a:p>
            <a:r>
              <a:rPr lang="en-US" dirty="0" smtClean="0"/>
              <a:t>6.To identify risk factors that may predispose, induce or influence the development, severity and incidence of ADRs.</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Benefits of ADR monitoring</a:t>
            </a:r>
            <a:endParaRPr lang="en-US" dirty="0"/>
          </a:p>
        </p:txBody>
      </p:sp>
      <p:sp>
        <p:nvSpPr>
          <p:cNvPr id="3" name="Content Placeholder 2"/>
          <p:cNvSpPr>
            <a:spLocks noGrp="1"/>
          </p:cNvSpPr>
          <p:nvPr>
            <p:ph idx="1"/>
          </p:nvPr>
        </p:nvSpPr>
        <p:spPr/>
        <p:txBody>
          <a:bodyPr>
            <a:normAutofit lnSpcReduction="10000"/>
          </a:bodyPr>
          <a:lstStyle/>
          <a:p>
            <a:r>
              <a:rPr lang="en-US" dirty="0" smtClean="0"/>
              <a:t>1. It caters information about quality and safety of pharmaceuticals products.</a:t>
            </a:r>
          </a:p>
          <a:p>
            <a:r>
              <a:rPr lang="en-US" dirty="0" smtClean="0"/>
              <a:t>2. It initiates risk management plans.</a:t>
            </a:r>
          </a:p>
          <a:p>
            <a:r>
              <a:rPr lang="en-US" dirty="0" smtClean="0"/>
              <a:t>3. It prevent the predictable adverse effects and measuring ADR incidence helps in.</a:t>
            </a:r>
          </a:p>
          <a:p>
            <a:r>
              <a:rPr lang="en-US" dirty="0" smtClean="0"/>
              <a:t>4. It instructs health care team, patients, pharmacists and nurses about adverse drug effects and creates awareness regarding ADRs.</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Report ?</a:t>
            </a:r>
            <a:endParaRPr lang="en-US" dirty="0"/>
          </a:p>
        </p:txBody>
      </p:sp>
      <p:sp>
        <p:nvSpPr>
          <p:cNvPr id="3" name="Content Placeholder 2"/>
          <p:cNvSpPr>
            <a:spLocks noGrp="1"/>
          </p:cNvSpPr>
          <p:nvPr>
            <p:ph idx="1"/>
          </p:nvPr>
        </p:nvSpPr>
        <p:spPr/>
        <p:txBody>
          <a:bodyPr/>
          <a:lstStyle/>
          <a:p>
            <a:r>
              <a:rPr lang="en-US" dirty="0" smtClean="0"/>
              <a:t>Use the ‘Suspected Adverse Drug Reaction Reporting from’ which is available on the official website of IPC ( </a:t>
            </a:r>
            <a:r>
              <a:rPr lang="en-US" dirty="0" smtClean="0">
                <a:hlinkClick r:id="rId2"/>
              </a:rPr>
              <a:t>www.ipc.gov.in</a:t>
            </a:r>
            <a:r>
              <a:rPr lang="en-US" dirty="0" smtClean="0"/>
              <a:t> ) as well as CDSCO </a:t>
            </a:r>
            <a:r>
              <a:rPr lang="en-US" smtClean="0"/>
              <a:t>( www.cdsco.nic.in) </a:t>
            </a:r>
            <a:endParaRPr lang="en-US" dirty="0"/>
          </a:p>
        </p:txBody>
      </p:sp>
      <p:sp>
        <p:nvSpPr>
          <p:cNvPr id="4" name="Footer Placeholder 3"/>
          <p:cNvSpPr>
            <a:spLocks noGrp="1"/>
          </p:cNvSpPr>
          <p:nvPr>
            <p:ph type="ftr" sz="quarter" idx="11"/>
          </p:nvPr>
        </p:nvSpPr>
        <p:spPr/>
        <p:txBody>
          <a:bodyPr/>
          <a:lstStyle/>
          <a:p>
            <a:r>
              <a:rPr lang="en-US" smtClean="0"/>
              <a:t>@ 2023 SATENDRA CAHAUHAN</a:t>
            </a:r>
            <a:endParaRPr lang="en-US"/>
          </a:p>
        </p:txBody>
      </p:sp>
      <p:sp>
        <p:nvSpPr>
          <p:cNvPr id="5" name="Slide Number Placeholder 4"/>
          <p:cNvSpPr>
            <a:spLocks noGrp="1"/>
          </p:cNvSpPr>
          <p:nvPr>
            <p:ph type="sldNum" sz="quarter" idx="12"/>
          </p:nvPr>
        </p:nvSpPr>
        <p:spPr/>
        <p:txBody>
          <a:bodyPr/>
          <a:lstStyle/>
          <a:p>
            <a:fld id="{96CD8581-C965-4E7B-8F55-978B1B74B6DE}"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METHODS OF ADRs</a:t>
            </a:r>
            <a:endParaRPr lang="en-US" dirty="0"/>
          </a:p>
        </p:txBody>
      </p:sp>
      <p:sp>
        <p:nvSpPr>
          <p:cNvPr id="3" name="Content Placeholder 2"/>
          <p:cNvSpPr>
            <a:spLocks noGrp="1"/>
          </p:cNvSpPr>
          <p:nvPr>
            <p:ph idx="1"/>
          </p:nvPr>
        </p:nvSpPr>
        <p:spPr/>
        <p:txBody>
          <a:bodyPr/>
          <a:lstStyle/>
          <a:p>
            <a:r>
              <a:rPr lang="en-US" dirty="0" smtClean="0"/>
              <a:t>Spontaneous Reporting</a:t>
            </a:r>
          </a:p>
          <a:p>
            <a:r>
              <a:rPr lang="en-US" dirty="0" smtClean="0"/>
              <a:t>Case series</a:t>
            </a:r>
          </a:p>
          <a:p>
            <a:r>
              <a:rPr lang="en-US" dirty="0" smtClean="0"/>
              <a:t>Stimulated reporting</a:t>
            </a:r>
          </a:p>
          <a:p>
            <a:r>
              <a:rPr lang="en-US" dirty="0" smtClean="0"/>
              <a:t>Active surveillance</a:t>
            </a:r>
          </a:p>
          <a:p>
            <a:r>
              <a:rPr lang="en-US" dirty="0" smtClean="0"/>
              <a:t>Comparative observation studies</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n-US" sz="3200" dirty="0" smtClean="0"/>
              <a:t>Information required for ADR monitoring</a:t>
            </a:r>
            <a:endParaRPr lang="en-US" sz="3600" dirty="0"/>
          </a:p>
        </p:txBody>
      </p:sp>
      <p:sp>
        <p:nvSpPr>
          <p:cNvPr id="3" name="Content Placeholder 2"/>
          <p:cNvSpPr>
            <a:spLocks noGrp="1"/>
          </p:cNvSpPr>
          <p:nvPr>
            <p:ph idx="1"/>
          </p:nvPr>
        </p:nvSpPr>
        <p:spPr/>
        <p:txBody>
          <a:bodyPr/>
          <a:lstStyle/>
          <a:p>
            <a:r>
              <a:rPr lang="en-US" dirty="0" smtClean="0"/>
              <a:t>1. Patient Information</a:t>
            </a:r>
          </a:p>
          <a:p>
            <a:r>
              <a:rPr lang="en-US" dirty="0" smtClean="0"/>
              <a:t>2. ADRs Description</a:t>
            </a:r>
          </a:p>
          <a:p>
            <a:r>
              <a:rPr lang="en-US" dirty="0" smtClean="0"/>
              <a:t>3. Information Related to Suspected Drug(s)</a:t>
            </a:r>
          </a:p>
          <a:p>
            <a:r>
              <a:rPr lang="en-US" dirty="0" smtClean="0"/>
              <a:t>4. Information on Management of ADR</a:t>
            </a:r>
          </a:p>
          <a:p>
            <a:r>
              <a:rPr lang="en-US" dirty="0" smtClean="0"/>
              <a:t>5. Information about the reporter</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PATIENT INFORMATION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1.Patient Details</a:t>
            </a:r>
          </a:p>
          <a:p>
            <a:r>
              <a:rPr lang="en-US" b="1" dirty="0" smtClean="0">
                <a:solidFill>
                  <a:srgbClr val="00B050"/>
                </a:solidFill>
              </a:rPr>
              <a:t>Patient name or initials</a:t>
            </a:r>
            <a:r>
              <a:rPr lang="en-US" dirty="0" smtClean="0"/>
              <a:t>: A reporter should mention the name of the patient or initials of a patient.</a:t>
            </a:r>
          </a:p>
          <a:p>
            <a:pPr>
              <a:buNone/>
            </a:pPr>
            <a:endParaRPr lang="en-US" dirty="0" smtClean="0"/>
          </a:p>
          <a:p>
            <a:r>
              <a:rPr lang="en-US" b="1" dirty="0" smtClean="0">
                <a:solidFill>
                  <a:srgbClr val="FF0000"/>
                </a:solidFill>
              </a:rPr>
              <a:t>Age at time of event or date of birth</a:t>
            </a:r>
            <a:r>
              <a:rPr lang="en-US" dirty="0" smtClean="0"/>
              <a:t>: A reporter must report either the date of birth or age of the patient at the time the event or reaction occurred.</a:t>
            </a:r>
          </a:p>
          <a:p>
            <a:endParaRPr lang="en-US" dirty="0" smtClean="0"/>
          </a:p>
          <a:p>
            <a:r>
              <a:rPr lang="en-US" b="1" dirty="0" smtClean="0">
                <a:solidFill>
                  <a:srgbClr val="FF0000"/>
                </a:solidFill>
              </a:rPr>
              <a:t>Sex:</a:t>
            </a:r>
            <a:r>
              <a:rPr lang="en-US" dirty="0" smtClean="0"/>
              <a:t> A reporter must mention the gender of the patient.</a:t>
            </a:r>
          </a:p>
          <a:p>
            <a:endParaRPr lang="en-US" dirty="0" smtClean="0"/>
          </a:p>
          <a:p>
            <a:r>
              <a:rPr lang="en-US" b="1" dirty="0" smtClean="0">
                <a:solidFill>
                  <a:srgbClr val="FF0000"/>
                </a:solidFill>
              </a:rPr>
              <a:t>Weight:</a:t>
            </a:r>
            <a:r>
              <a:rPr lang="en-US" dirty="0" smtClean="0"/>
              <a:t> If known, the weight of the patient should be in kilograms (kg).</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2. Relevant tests/Laboratory data reporter must mention any laboratory data (if available).</a:t>
            </a:r>
          </a:p>
          <a:p>
            <a:r>
              <a:rPr lang="en-US" dirty="0" smtClean="0"/>
              <a:t>3. Other Relevant history reporter must mention any relevant history pertaining to the patient including pre-existing medical conditions.</a:t>
            </a:r>
          </a:p>
          <a:p>
            <a:r>
              <a:rPr lang="en-US" dirty="0" smtClean="0">
                <a:solidFill>
                  <a:srgbClr val="FF0000"/>
                </a:solidFill>
              </a:rPr>
              <a:t>e.g.: Allergies, pregnancy, alcohol use, hepatic or renal dysfunction.</a:t>
            </a:r>
          </a:p>
          <a:p>
            <a:r>
              <a:rPr lang="en-US" sz="3100" b="1" u="sng" dirty="0" smtClean="0">
                <a:solidFill>
                  <a:srgbClr val="FF0000"/>
                </a:solidFill>
              </a:rPr>
              <a:t>SUSPECTED DRUGS;</a:t>
            </a:r>
          </a:p>
          <a:p>
            <a:r>
              <a:rPr lang="en-US" dirty="0" smtClean="0"/>
              <a:t>It may be one drug or more than one drug.</a:t>
            </a:r>
          </a:p>
          <a:p>
            <a:r>
              <a:rPr lang="en-US" dirty="0" smtClean="0"/>
              <a:t>The details of suspected medications such as the drug </a:t>
            </a:r>
            <a:r>
              <a:rPr lang="en-US" dirty="0" smtClean="0">
                <a:solidFill>
                  <a:srgbClr val="0070C0"/>
                </a:solidFill>
              </a:rPr>
              <a:t>name (brand or generic name), manufacturer, batch no / lot no, expiry date, dose used</a:t>
            </a:r>
            <a:r>
              <a:rPr lang="en-US" dirty="0" smtClean="0"/>
              <a:t>, </a:t>
            </a:r>
            <a:r>
              <a:rPr lang="en-US" dirty="0" smtClean="0">
                <a:solidFill>
                  <a:srgbClr val="FF0000"/>
                </a:solidFill>
              </a:rPr>
              <a:t>route used, dates of therapy started and stopped, and indication of use must be provided by the reporter.</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96CD8581-C965-4E7B-8F55-978B1B74B6DE}"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t>. </a:t>
            </a:r>
            <a:r>
              <a:rPr lang="en-US" sz="3600" dirty="0" smtClean="0"/>
              <a:t>SUSPECTED ADVERSE DRUG REACTION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1. </a:t>
            </a:r>
            <a:r>
              <a:rPr lang="en-US" sz="3300" b="1" u="sng" dirty="0" smtClean="0">
                <a:solidFill>
                  <a:srgbClr val="00B0F0"/>
                </a:solidFill>
              </a:rPr>
              <a:t>Describe reaction and any treatment given:</a:t>
            </a:r>
            <a:endParaRPr lang="en-US" b="1" u="sng" dirty="0" smtClean="0">
              <a:solidFill>
                <a:srgbClr val="00B0F0"/>
              </a:solidFill>
            </a:endParaRPr>
          </a:p>
          <a:p>
            <a:r>
              <a:rPr lang="en-US" dirty="0" smtClean="0"/>
              <a:t>A reporter must briefly describe the event in terms of nature, localization etc. </a:t>
            </a:r>
          </a:p>
          <a:p>
            <a:endParaRPr lang="en-US" dirty="0" smtClean="0"/>
          </a:p>
          <a:p>
            <a:r>
              <a:rPr lang="en-US" dirty="0" smtClean="0"/>
              <a:t>For e.g., patient developed rash over upper and lower limbs.</a:t>
            </a:r>
          </a:p>
          <a:p>
            <a:r>
              <a:rPr lang="en-US" dirty="0" smtClean="0"/>
              <a:t>The reporter must be also indicate if any treatment is given against the Suspected Adverse Drug Reaction.</a:t>
            </a:r>
          </a:p>
          <a:p>
            <a:r>
              <a:rPr lang="en-US" dirty="0" smtClean="0"/>
              <a:t>Reporter must also mention if the suspected drugs was withdrawn or continued</a:t>
            </a:r>
          </a:p>
          <a:p>
            <a:r>
              <a:rPr lang="en-US" dirty="0" smtClean="0"/>
              <a:t>.</a:t>
            </a:r>
            <a:r>
              <a:rPr lang="en-US" b="1" dirty="0" smtClean="0">
                <a:solidFill>
                  <a:srgbClr val="FF0000"/>
                </a:solidFill>
              </a:rPr>
              <a:t>Date of reaction started</a:t>
            </a:r>
            <a:r>
              <a:rPr lang="en-US" dirty="0" smtClean="0"/>
              <a:t>:- A reporter must the date on which the reaction was first occurred.</a:t>
            </a:r>
          </a:p>
          <a:p>
            <a:r>
              <a:rPr lang="en-US" dirty="0" smtClean="0">
                <a:solidFill>
                  <a:srgbClr val="FF0000"/>
                </a:solidFill>
              </a:rPr>
              <a:t>Date of reaction stopped</a:t>
            </a:r>
            <a:r>
              <a:rPr lang="en-US" dirty="0" smtClean="0"/>
              <a:t>; If the reaction recovered, the date on which the reaction recovered should be reported</a:t>
            </a:r>
          </a:p>
          <a:p>
            <a:r>
              <a:rPr lang="en-US" dirty="0" smtClean="0"/>
              <a:t>.</a:t>
            </a:r>
            <a:r>
              <a:rPr lang="en-US" dirty="0" smtClean="0">
                <a:solidFill>
                  <a:srgbClr val="FF0000"/>
                </a:solidFill>
              </a:rPr>
              <a:t>✓ Outcomes: </a:t>
            </a:r>
            <a:r>
              <a:rPr lang="en-US" dirty="0" smtClean="0"/>
              <a:t>The reporter must tick the outcomes of the event as;</a:t>
            </a:r>
          </a:p>
          <a:p>
            <a:r>
              <a:rPr lang="en-US" b="1" dirty="0" smtClean="0">
                <a:solidFill>
                  <a:srgbClr val="FF0000"/>
                </a:solidFill>
              </a:rPr>
              <a:t>Recovered-</a:t>
            </a:r>
            <a:r>
              <a:rPr lang="en-US" dirty="0" smtClean="0"/>
              <a:t> if the patient has recovered from the event</a:t>
            </a:r>
          </a:p>
          <a:p>
            <a:r>
              <a:rPr lang="en-US" b="1" dirty="0" smtClean="0">
                <a:solidFill>
                  <a:srgbClr val="FF0000"/>
                </a:solidFill>
              </a:rPr>
              <a:t>Recovering-</a:t>
            </a:r>
            <a:r>
              <a:rPr lang="en-US" dirty="0" smtClean="0"/>
              <a:t> if the patient is recovering from the existing adverse event</a:t>
            </a:r>
          </a:p>
          <a:p>
            <a:r>
              <a:rPr lang="en-US" dirty="0" smtClean="0"/>
              <a:t> </a:t>
            </a:r>
            <a:r>
              <a:rPr lang="en-US" b="1" dirty="0" smtClean="0">
                <a:solidFill>
                  <a:srgbClr val="FF0000"/>
                </a:solidFill>
              </a:rPr>
              <a:t>Continuing</a:t>
            </a:r>
            <a:r>
              <a:rPr lang="en-US" dirty="0" smtClean="0"/>
              <a:t>-if the patient is continuing to have the symptoms of the adverse event which occurred.</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2. Seriousness of the reaction: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If any event is serious in nature, a reporter must selected the appropriate reason for seriousness e.g.</a:t>
            </a:r>
          </a:p>
          <a:p>
            <a:r>
              <a:rPr lang="en-US" b="1" dirty="0" smtClean="0">
                <a:solidFill>
                  <a:srgbClr val="FF0000"/>
                </a:solidFill>
              </a:rPr>
              <a:t>Death-</a:t>
            </a:r>
            <a:r>
              <a:rPr lang="en-US" dirty="0" smtClean="0"/>
              <a:t>if the patient died due to the adverse event</a:t>
            </a:r>
          </a:p>
          <a:p>
            <a:r>
              <a:rPr lang="en-US" b="1" dirty="0" smtClean="0">
                <a:solidFill>
                  <a:srgbClr val="FF0000"/>
                </a:solidFill>
              </a:rPr>
              <a:t>Hospitalization/prolonged-</a:t>
            </a:r>
            <a:r>
              <a:rPr lang="en-US" dirty="0" smtClean="0"/>
              <a:t>if the adverse event led to hospitalization or increased the hospital stay of the patient.</a:t>
            </a:r>
          </a:p>
          <a:p>
            <a:r>
              <a:rPr lang="en-US" b="1" dirty="0" smtClean="0">
                <a:solidFill>
                  <a:srgbClr val="FF0000"/>
                </a:solidFill>
              </a:rPr>
              <a:t>Life-threatening</a:t>
            </a:r>
            <a:r>
              <a:rPr lang="en-US" dirty="0" smtClean="0"/>
              <a:t>-if patient was at substantial risk of drying because of the adverse event.</a:t>
            </a:r>
          </a:p>
          <a:p>
            <a:r>
              <a:rPr lang="en-US" b="1" dirty="0" smtClean="0">
                <a:solidFill>
                  <a:srgbClr val="FF0000"/>
                </a:solidFill>
              </a:rPr>
              <a:t>✓ Significant Disability</a:t>
            </a:r>
            <a:r>
              <a:rPr lang="en-US" dirty="0" smtClean="0"/>
              <a:t>-if the adverse event resulted in a substantial disruption of a person's ability to conduct normal life functions.</a:t>
            </a:r>
          </a:p>
          <a:p>
            <a:r>
              <a:rPr lang="en-US" b="1" dirty="0" smtClean="0">
                <a:solidFill>
                  <a:srgbClr val="FF0000"/>
                </a:solidFill>
              </a:rPr>
              <a:t>Congenital anomaly</a:t>
            </a:r>
            <a:r>
              <a:rPr lang="en-US" dirty="0" smtClean="0"/>
              <a:t>-if exposure of drug prior to conception or during pregnancy may have resulted in an adverse outcome in the child.</a:t>
            </a:r>
          </a:p>
          <a:p>
            <a:r>
              <a:rPr lang="en-US" b="1" dirty="0" smtClean="0">
                <a:solidFill>
                  <a:srgbClr val="FF0000"/>
                </a:solidFill>
              </a:rPr>
              <a:t>Other medically significant- </a:t>
            </a:r>
            <a:r>
              <a:rPr lang="en-US" dirty="0" smtClean="0"/>
              <a:t>when the event does not fit the other outcomes, but the event m…</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D. OTHER MEDICATIONS;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Reporter should include all the details of concomitant drugs including self medication, Over the Counter medication, herbal remedies with therapy dates(start and stop date).</a:t>
            </a:r>
          </a:p>
          <a:p>
            <a:r>
              <a:rPr lang="en-US" b="1" dirty="0" smtClean="0">
                <a:solidFill>
                  <a:srgbClr val="FF0000"/>
                </a:solidFill>
              </a:rPr>
              <a:t>E. REPORTER: </a:t>
            </a:r>
            <a:r>
              <a:rPr lang="en-US" dirty="0" smtClean="0"/>
              <a:t>Name and Professional address:</a:t>
            </a:r>
          </a:p>
          <a:p>
            <a:r>
              <a:rPr lang="en-US" dirty="0" smtClean="0"/>
              <a:t> A reporter must mention his/her name and professional address on the form. The identity of the reporter will be maintained confidential if necessary.</a:t>
            </a:r>
          </a:p>
          <a:p>
            <a:r>
              <a:rPr lang="en-US" b="1" dirty="0" smtClean="0">
                <a:solidFill>
                  <a:srgbClr val="FF0000"/>
                </a:solidFill>
              </a:rPr>
              <a:t>Date of report</a:t>
            </a:r>
            <a:r>
              <a:rPr lang="en-US" dirty="0" smtClean="0"/>
              <a:t>: Mention the date on which he/she reported the adverse event.</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Contents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Introduction</a:t>
            </a:r>
          </a:p>
          <a:p>
            <a:r>
              <a:rPr lang="en-US" dirty="0" smtClean="0"/>
              <a:t>History</a:t>
            </a:r>
          </a:p>
          <a:p>
            <a:r>
              <a:rPr lang="en-US" dirty="0" smtClean="0"/>
              <a:t>Adverse drug reaction</a:t>
            </a:r>
          </a:p>
          <a:p>
            <a:r>
              <a:rPr lang="en-US" dirty="0" smtClean="0"/>
              <a:t>ADRs reporting Role</a:t>
            </a:r>
          </a:p>
          <a:p>
            <a:r>
              <a:rPr lang="en-US" dirty="0" smtClean="0"/>
              <a:t>Types of ADRs</a:t>
            </a:r>
          </a:p>
          <a:p>
            <a:r>
              <a:rPr lang="en-US" dirty="0" smtClean="0"/>
              <a:t>Objectives of ADR monitoring</a:t>
            </a:r>
          </a:p>
          <a:p>
            <a:r>
              <a:rPr lang="en-US" sz="2800" dirty="0" smtClean="0"/>
              <a:t>Adverse drug reaction Reporting Tools</a:t>
            </a:r>
          </a:p>
          <a:p>
            <a:r>
              <a:rPr lang="en-US" dirty="0" smtClean="0"/>
              <a:t>Benefits of ADR monitoring</a:t>
            </a:r>
          </a:p>
          <a:p>
            <a:r>
              <a:rPr lang="en-US" sz="2800" b="1" u="sng" dirty="0" smtClean="0">
                <a:solidFill>
                  <a:srgbClr val="FF0000"/>
                </a:solidFill>
              </a:rPr>
              <a:t>SUSPECTED DRUGS</a:t>
            </a:r>
          </a:p>
          <a:p>
            <a:r>
              <a:rPr lang="en-US" sz="2800" dirty="0" smtClean="0"/>
              <a:t>SUSPECTED ADVERSE DRUG REACTION</a:t>
            </a:r>
          </a:p>
          <a:p>
            <a:r>
              <a:rPr lang="en-US" sz="2400" b="1" dirty="0" smtClean="0">
                <a:solidFill>
                  <a:srgbClr val="FF0000"/>
                </a:solidFill>
              </a:rPr>
              <a:t>Reporter</a:t>
            </a:r>
            <a:endParaRPr lang="en-US" sz="2800" b="1" u="sng" dirty="0" smtClean="0">
              <a:solidFill>
                <a:srgbClr val="FF0000"/>
              </a:solidFill>
            </a:endParaRPr>
          </a:p>
          <a:p>
            <a:endParaRPr lang="en-US" dirty="0" smtClean="0"/>
          </a:p>
          <a:p>
            <a:pPr>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For quality reporting, all the above mentioned fields are essential. </a:t>
            </a:r>
          </a:p>
          <a:p>
            <a:r>
              <a:rPr lang="en-US" dirty="0" smtClean="0"/>
              <a:t>In case of incomplete information, the reporter must take care that at least mandatory fields are present. Following are the mandatory fields for a valid case report and are marked with asterisk on the form:</a:t>
            </a:r>
          </a:p>
          <a:p>
            <a:r>
              <a:rPr lang="en-US" b="1" dirty="0" smtClean="0">
                <a:solidFill>
                  <a:srgbClr val="FF0000"/>
                </a:solidFill>
              </a:rPr>
              <a:t>✓ Patient information</a:t>
            </a:r>
            <a:r>
              <a:rPr lang="en-US" dirty="0" smtClean="0"/>
              <a:t>: initials, age at onset of reaction, gender.</a:t>
            </a:r>
          </a:p>
          <a:p>
            <a:r>
              <a:rPr lang="en-US" b="1" dirty="0" smtClean="0">
                <a:solidFill>
                  <a:srgbClr val="FF0000"/>
                </a:solidFill>
              </a:rPr>
              <a:t>✓ Suspected adverse reaction: </a:t>
            </a:r>
            <a:r>
              <a:rPr lang="en-US" dirty="0" smtClean="0"/>
              <a:t>A reaction terms, date of onset of reaction.</a:t>
            </a:r>
          </a:p>
          <a:p>
            <a:r>
              <a:rPr lang="en-US" b="1" dirty="0" smtClean="0">
                <a:solidFill>
                  <a:srgbClr val="FF0000"/>
                </a:solidFill>
              </a:rPr>
              <a:t>Suspected medication: </a:t>
            </a:r>
            <a:r>
              <a:rPr lang="en-US" dirty="0" smtClean="0"/>
              <a:t>Drug(s) name, dose and date of therapy started, indication of use, seriousness and outcome.</a:t>
            </a:r>
          </a:p>
          <a:p>
            <a:r>
              <a:rPr lang="en-US" b="1" dirty="0" smtClean="0">
                <a:solidFill>
                  <a:srgbClr val="FF0000"/>
                </a:solidFill>
              </a:rPr>
              <a:t>Reporter:</a:t>
            </a:r>
            <a:r>
              <a:rPr lang="en-US" dirty="0" smtClean="0"/>
              <a:t> Name and address, date of report.</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Autofit/>
          </a:bodyPr>
          <a:lstStyle/>
          <a:p>
            <a:r>
              <a:rPr lang="en-US" sz="3200" dirty="0" smtClean="0"/>
              <a:t>Role of Pharmacovigilance in ADR monitoring</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Different study designs are included for proper Pharmacovigilance study:</a:t>
            </a:r>
          </a:p>
          <a:p>
            <a:r>
              <a:rPr lang="en-US" dirty="0" smtClean="0"/>
              <a:t>a. </a:t>
            </a:r>
            <a:r>
              <a:rPr lang="en-US" b="1" dirty="0" smtClean="0">
                <a:solidFill>
                  <a:srgbClr val="FF0000"/>
                </a:solidFill>
              </a:rPr>
              <a:t>Descriptive studies:</a:t>
            </a:r>
            <a:r>
              <a:rPr lang="en-US" dirty="0" smtClean="0"/>
              <a:t> It is conducted to obtain the rate of outcome of drug use in specific population.</a:t>
            </a:r>
          </a:p>
          <a:p>
            <a:r>
              <a:rPr lang="en-US" b="1" dirty="0" smtClean="0">
                <a:solidFill>
                  <a:srgbClr val="FF0000"/>
                </a:solidFill>
              </a:rPr>
              <a:t>b. Analytical studies: </a:t>
            </a:r>
            <a:r>
              <a:rPr lang="en-US" dirty="0" smtClean="0"/>
              <a:t>Analytical studies are performed to study related outcomes of the exposure to the drugs.</a:t>
            </a:r>
          </a:p>
          <a:p>
            <a:r>
              <a:rPr lang="en-US" dirty="0" smtClean="0"/>
              <a:t>c. </a:t>
            </a:r>
            <a:r>
              <a:rPr lang="en-US" b="1" dirty="0" smtClean="0">
                <a:solidFill>
                  <a:srgbClr val="FF0000"/>
                </a:solidFill>
              </a:rPr>
              <a:t>Observational based study: </a:t>
            </a:r>
            <a:r>
              <a:rPr lang="en-US" dirty="0" smtClean="0"/>
              <a:t>Usually help to evaluate the effectiveness of the drug in the patients during treatment.</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t>. </a:t>
            </a:r>
            <a:r>
              <a:rPr lang="en-US" sz="3600" dirty="0" smtClean="0"/>
              <a:t>SUSPECTED ADVERSE DRUG REACTION</a:t>
            </a:r>
            <a:endParaRPr lang="en-US" dirty="0"/>
          </a:p>
        </p:txBody>
      </p:sp>
      <p:pic>
        <p:nvPicPr>
          <p:cNvPr id="9" name="Content Placeholder 8" descr="Suspected-adverse-drug-reaction-reporting-form-for-healthcare-professionals.png"/>
          <p:cNvPicPr>
            <a:picLocks noGrp="1" noChangeAspect="1"/>
          </p:cNvPicPr>
          <p:nvPr>
            <p:ph idx="1"/>
          </p:nvPr>
        </p:nvPicPr>
        <p:blipFill>
          <a:blip r:embed="rId2"/>
          <a:stretch>
            <a:fillRect/>
          </a:stretch>
        </p:blipFill>
        <p:spPr>
          <a:xfrm>
            <a:off x="457200" y="1428751"/>
            <a:ext cx="8229600" cy="3276600"/>
          </a:xfrm>
          <a:prstGeom prst="rect">
            <a:avLst/>
          </a:prstGeom>
        </p:spPr>
      </p:pic>
      <p:sp>
        <p:nvSpPr>
          <p:cNvPr id="10" name="Slide Number Placeholder 9"/>
          <p:cNvSpPr>
            <a:spLocks noGrp="1"/>
          </p:cNvSpPr>
          <p:nvPr>
            <p:ph type="sldNum" sz="quarter" idx="12"/>
          </p:nvPr>
        </p:nvSpPr>
        <p:spPr/>
        <p:txBody>
          <a:bodyPr/>
          <a:lstStyle/>
          <a:p>
            <a:fld id="{96CD8581-C965-4E7B-8F55-978B1B74B6DE}" type="slidenum">
              <a:rPr lang="en-US" smtClean="0"/>
              <a:pPr/>
              <a:t>22</a:t>
            </a:fld>
            <a:endParaRPr lang="en-US"/>
          </a:p>
        </p:txBody>
      </p:sp>
      <p:sp>
        <p:nvSpPr>
          <p:cNvPr id="11" name="Footer Placeholder 10"/>
          <p:cNvSpPr>
            <a:spLocks noGrp="1"/>
          </p:cNvSpPr>
          <p:nvPr>
            <p:ph type="ftr" sz="quarter" idx="11"/>
          </p:nvPr>
        </p:nvSpPr>
        <p:spPr/>
        <p:txBody>
          <a:bodyPr/>
          <a:lstStyle/>
          <a:p>
            <a:r>
              <a:rPr lang="en-US" smtClean="0"/>
              <a:t>@ 2023 SATENDRA CAHAUHAN</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28600" y="361950"/>
            <a:ext cx="1219200" cy="1295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7200" dirty="0" smtClean="0"/>
              <a:t>T</a:t>
            </a:r>
            <a:endParaRPr lang="en-US" sz="7200" dirty="0"/>
          </a:p>
        </p:txBody>
      </p:sp>
      <p:sp>
        <p:nvSpPr>
          <p:cNvPr id="6" name="Oval 5"/>
          <p:cNvSpPr/>
          <p:nvPr/>
        </p:nvSpPr>
        <p:spPr>
          <a:xfrm>
            <a:off x="1524000" y="590550"/>
            <a:ext cx="1295400" cy="144780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6600" dirty="0" smtClean="0"/>
              <a:t>H</a:t>
            </a:r>
            <a:endParaRPr lang="en-US" sz="6600" dirty="0"/>
          </a:p>
        </p:txBody>
      </p:sp>
      <p:sp>
        <p:nvSpPr>
          <p:cNvPr id="7" name="Oval 6"/>
          <p:cNvSpPr/>
          <p:nvPr/>
        </p:nvSpPr>
        <p:spPr>
          <a:xfrm>
            <a:off x="2895600" y="819150"/>
            <a:ext cx="1371600" cy="14478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7200" dirty="0" smtClean="0"/>
              <a:t>A</a:t>
            </a:r>
            <a:endParaRPr lang="en-US" sz="7200" dirty="0"/>
          </a:p>
        </p:txBody>
      </p:sp>
      <p:sp>
        <p:nvSpPr>
          <p:cNvPr id="8" name="Oval 7"/>
          <p:cNvSpPr/>
          <p:nvPr/>
        </p:nvSpPr>
        <p:spPr>
          <a:xfrm>
            <a:off x="4419600" y="1200150"/>
            <a:ext cx="1524000" cy="152400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7200" dirty="0" smtClean="0"/>
              <a:t>N</a:t>
            </a:r>
            <a:endParaRPr lang="en-US" sz="7200" dirty="0"/>
          </a:p>
        </p:txBody>
      </p:sp>
      <p:sp>
        <p:nvSpPr>
          <p:cNvPr id="9" name="Oval 8"/>
          <p:cNvSpPr/>
          <p:nvPr/>
        </p:nvSpPr>
        <p:spPr>
          <a:xfrm>
            <a:off x="6019800" y="1581150"/>
            <a:ext cx="1676400" cy="16002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8800" dirty="0" smtClean="0"/>
              <a:t>K</a:t>
            </a:r>
            <a:endParaRPr lang="en-US" sz="8800" dirty="0"/>
          </a:p>
        </p:txBody>
      </p:sp>
      <p:sp>
        <p:nvSpPr>
          <p:cNvPr id="10" name="Rounded Rectangle 9"/>
          <p:cNvSpPr/>
          <p:nvPr/>
        </p:nvSpPr>
        <p:spPr>
          <a:xfrm>
            <a:off x="1143000" y="2952750"/>
            <a:ext cx="4724400" cy="1905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500" dirty="0" smtClean="0"/>
              <a:t>YOU</a:t>
            </a:r>
            <a:endParaRPr lang="en-US" sz="11500" dirty="0"/>
          </a:p>
        </p:txBody>
      </p:sp>
      <p:pic>
        <p:nvPicPr>
          <p:cNvPr id="11" name="Shubh_Vivah_Hindi_music_ringtone__7C_7C_shubh_vivah_ringtone.mp3">
            <a:hlinkClick r:id="" action="ppaction://media"/>
          </p:cNvPr>
          <p:cNvPicPr>
            <a:picLocks noRot="1" noChangeAspect="1"/>
          </p:cNvPicPr>
          <p:nvPr>
            <a:audioFile r:link="rId1"/>
          </p:nvPr>
        </p:nvPicPr>
        <p:blipFill>
          <a:blip r:embed="rId4"/>
          <a:stretch>
            <a:fillRect/>
          </a:stretch>
        </p:blipFill>
        <p:spPr>
          <a:xfrm>
            <a:off x="457200" y="3638550"/>
            <a:ext cx="304800" cy="304800"/>
          </a:xfrm>
          <a:prstGeom prst="rect">
            <a:avLst/>
          </a:prstGeom>
        </p:spPr>
      </p:pic>
      <p:pic>
        <p:nvPicPr>
          <p:cNvPr id="12" name="Picture 11" descr="images (3).jpg"/>
          <p:cNvPicPr>
            <a:picLocks noChangeAspect="1"/>
          </p:cNvPicPr>
          <p:nvPr/>
        </p:nvPicPr>
        <p:blipFill>
          <a:blip r:embed="rId5"/>
          <a:stretch>
            <a:fillRect/>
          </a:stretch>
        </p:blipFill>
        <p:spPr>
          <a:xfrm>
            <a:off x="6553200" y="3333750"/>
            <a:ext cx="1876425" cy="1409700"/>
          </a:xfrm>
          <a:prstGeom prst="rect">
            <a:avLst/>
          </a:prstGeom>
        </p:spPr>
      </p:pic>
      <p:pic>
        <p:nvPicPr>
          <p:cNvPr id="13" name="Mohabbatein__7C_Humko_Humise_Chura_Lo_flute__7C_Mohabbatein_flute__7C_flute_cover__7C_in.mp3">
            <a:hlinkClick r:id="" action="ppaction://media"/>
          </p:cNvPr>
          <p:cNvPicPr>
            <a:picLocks noRot="1" noChangeAspect="1"/>
          </p:cNvPicPr>
          <p:nvPr>
            <a:audioFile r:link="rId2"/>
          </p:nvPr>
        </p:nvPicPr>
        <p:blipFill>
          <a:blip r:embed="rId6"/>
          <a:stretch>
            <a:fillRect/>
          </a:stretch>
        </p:blipFill>
        <p:spPr>
          <a:xfrm>
            <a:off x="7772400" y="438150"/>
            <a:ext cx="533400" cy="533400"/>
          </a:xfrm>
          <a:prstGeom prst="rect">
            <a:avLst/>
          </a:prstGeom>
        </p:spPr>
      </p:pic>
      <p:sp>
        <p:nvSpPr>
          <p:cNvPr id="15" name="Footer Placeholder 13"/>
          <p:cNvSpPr>
            <a:spLocks noGrp="1"/>
          </p:cNvSpPr>
          <p:nvPr>
            <p:ph type="ftr" sz="quarter" idx="11"/>
          </p:nvPr>
        </p:nvSpPr>
        <p:spPr>
          <a:xfrm>
            <a:off x="3124200" y="4767263"/>
            <a:ext cx="2895600" cy="273844"/>
          </a:xfrm>
        </p:spPr>
        <p:txBody>
          <a:bodyPr/>
          <a:lstStyle/>
          <a:p>
            <a:r>
              <a:rPr lang="en-US" smtClean="0"/>
              <a:t>@ 2023 SATENDRA CAHAUHAN</a:t>
            </a:r>
            <a:endParaRPr lang="en-US"/>
          </a:p>
        </p:txBody>
      </p:sp>
      <p:sp>
        <p:nvSpPr>
          <p:cNvPr id="14" name="Slide Number Placeholder 12"/>
          <p:cNvSpPr>
            <a:spLocks noGrp="1"/>
          </p:cNvSpPr>
          <p:nvPr>
            <p:ph type="sldNum" sz="quarter" idx="12"/>
          </p:nvPr>
        </p:nvSpPr>
        <p:spPr>
          <a:xfrm>
            <a:off x="6553200" y="4767263"/>
            <a:ext cx="2133600" cy="273844"/>
          </a:xfrm>
        </p:spPr>
        <p:txBody>
          <a:bodyPr/>
          <a:lstStyle/>
          <a:p>
            <a:fld id="{FA3F7172-82D6-46FF-A29C-D8496106AFD5}"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set>
                                      <p:cBhvr>
                                        <p:cTn id="7" dur="455" fill="hold">
                                          <p:stCondLst>
                                            <p:cond delay="0"/>
                                          </p:stCondLst>
                                        </p:cTn>
                                        <p:tgtEl>
                                          <p:spTgt spid="5"/>
                                        </p:tgtEl>
                                        <p:attrNameLst>
                                          <p:attrName>style.rotation</p:attrName>
                                        </p:attrNameLst>
                                      </p:cBhvr>
                                      <p:to>
                                        <p:strVal val="-45.0"/>
                                      </p:to>
                                    </p:set>
                                    <p:anim calcmode="lin" valueType="num">
                                      <p:cBhvr>
                                        <p:cTn id="8"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1"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770" decel="100000"/>
                                        <p:tgtEl>
                                          <p:spTgt spid="7"/>
                                        </p:tgtEl>
                                      </p:cBhvr>
                                    </p:animEffect>
                                    <p:animScale>
                                      <p:cBhvr>
                                        <p:cTn id="23" dur="770" decel="100000"/>
                                        <p:tgtEl>
                                          <p:spTgt spid="7"/>
                                        </p:tgtEl>
                                      </p:cBhvr>
                                      <p:from x="10000" y="10000"/>
                                      <p:to x="200000" y="450000"/>
                                    </p:animScale>
                                    <p:animScale>
                                      <p:cBhvr>
                                        <p:cTn id="24" dur="1230" accel="100000" fill="hold">
                                          <p:stCondLst>
                                            <p:cond delay="770"/>
                                          </p:stCondLst>
                                        </p:cTn>
                                        <p:tgtEl>
                                          <p:spTgt spid="7"/>
                                        </p:tgtEl>
                                      </p:cBhvr>
                                      <p:from x="200000" y="450000"/>
                                      <p:to x="100000" y="100000"/>
                                    </p:animScale>
                                    <p:set>
                                      <p:cBhvr>
                                        <p:cTn id="25" dur="770" fill="hold"/>
                                        <p:tgtEl>
                                          <p:spTgt spid="7"/>
                                        </p:tgtEl>
                                        <p:attrNameLst>
                                          <p:attrName>ppt_x</p:attrName>
                                        </p:attrNameLst>
                                      </p:cBhvr>
                                      <p:to>
                                        <p:strVal val="(0.5)"/>
                                      </p:to>
                                    </p:set>
                                    <p:anim from="(0.5)" to="(#ppt_x)" calcmode="lin" valueType="num">
                                      <p:cBhvr>
                                        <p:cTn id="26" dur="1230" accel="100000" fill="hold">
                                          <p:stCondLst>
                                            <p:cond delay="770"/>
                                          </p:stCondLst>
                                        </p:cTn>
                                        <p:tgtEl>
                                          <p:spTgt spid="7"/>
                                        </p:tgtEl>
                                        <p:attrNameLst>
                                          <p:attrName>ppt_x</p:attrName>
                                        </p:attrNameLst>
                                      </p:cBhvr>
                                    </p:anim>
                                    <p:set>
                                      <p:cBhvr>
                                        <p:cTn id="27" dur="770" fill="hold"/>
                                        <p:tgtEl>
                                          <p:spTgt spid="7"/>
                                        </p:tgtEl>
                                        <p:attrNameLst>
                                          <p:attrName>ppt_y</p:attrName>
                                        </p:attrNameLst>
                                      </p:cBhvr>
                                      <p:to>
                                        <p:strVal val="(#ppt_y+0.4)"/>
                                      </p:to>
                                    </p:set>
                                    <p:anim from="(#ppt_y+0.4)" to="(#ppt_y)" calcmode="lin" valueType="num">
                                      <p:cBhvr>
                                        <p:cTn id="28" dur="1230" accel="100000" fill="hold">
                                          <p:stCondLst>
                                            <p:cond delay="770"/>
                                          </p:stCondLst>
                                        </p:cTn>
                                        <p:tgtEl>
                                          <p:spTgt spid="7"/>
                                        </p:tgtEl>
                                        <p:attrNameLst>
                                          <p:attrName>ppt_y</p:attrName>
                                        </p:attrNameLst>
                                      </p:cBhvr>
                                    </p:anim>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heel(4)">
                                      <p:cBhvr>
                                        <p:cTn id="33" dur="20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mph" presetSubtype="0" fill="hold" grpId="0" nodeType="clickEffect">
                                  <p:stCondLst>
                                    <p:cond delay="0"/>
                                  </p:stCondLst>
                                  <p:iterate type="lt">
                                    <p:tmPct val="0"/>
                                  </p:iterate>
                                  <p:childTnLst>
                                    <p:animRot by="21600000">
                                      <p:cBhvr>
                                        <p:cTn id="37" dur="2000" fill="hold"/>
                                        <p:tgtEl>
                                          <p:spTgt spid="9"/>
                                        </p:tgtEl>
                                        <p:attrNameLst>
                                          <p:attrName>r</p:attrName>
                                        </p:attrNameLst>
                                      </p:cBhvr>
                                    </p:animRot>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1" nodeType="clickEffect">
                                  <p:stCondLst>
                                    <p:cond delay="0"/>
                                  </p:stCondLst>
                                  <p:iterate type="lt">
                                    <p:tmPct val="10000"/>
                                  </p:iterate>
                                  <p:childTnLst>
                                    <p:set>
                                      <p:cBhvr>
                                        <p:cTn id="41" dur="1" fill="hold">
                                          <p:stCondLst>
                                            <p:cond delay="0"/>
                                          </p:stCondLst>
                                        </p:cTn>
                                        <p:tgtEl>
                                          <p:spTgt spid="9"/>
                                        </p:tgtEl>
                                        <p:attrNameLst>
                                          <p:attrName>style.visibility</p:attrName>
                                        </p:attrNameLst>
                                      </p:cBhvr>
                                      <p:to>
                                        <p:strVal val="visible"/>
                                      </p:to>
                                    </p:set>
                                    <p:animEffect transition="in" filter="fade">
                                      <p:cBhvr>
                                        <p:cTn id="42" dur="2000"/>
                                        <p:tgtEl>
                                          <p:spTgt spid="9"/>
                                        </p:tgtEl>
                                      </p:cBhvr>
                                    </p:animEffect>
                                    <p:anim calcmode="lin" valueType="num">
                                      <p:cBhvr>
                                        <p:cTn id="43" dur="2000" fill="hold"/>
                                        <p:tgtEl>
                                          <p:spTgt spid="9"/>
                                        </p:tgtEl>
                                        <p:attrNameLst>
                                          <p:attrName>ppt_w</p:attrName>
                                        </p:attrNameLst>
                                      </p:cBhvr>
                                      <p:tavLst>
                                        <p:tav tm="0" fmla="#ppt_w*sin(2.5*pi*$)">
                                          <p:val>
                                            <p:fltVal val="0"/>
                                          </p:val>
                                        </p:tav>
                                        <p:tav tm="100000">
                                          <p:val>
                                            <p:fltVal val="1"/>
                                          </p:val>
                                        </p:tav>
                                      </p:tavLst>
                                    </p:anim>
                                    <p:anim calcmode="lin" valueType="num">
                                      <p:cBhvr>
                                        <p:cTn id="44"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38" presetClass="entr" presetSubtype="0" accel="50000" fill="hold" grpId="0" nodeType="clickEffect">
                                  <p:stCondLst>
                                    <p:cond delay="0"/>
                                  </p:stCondLst>
                                  <p:iterate type="lt">
                                    <p:tmPct val="50000"/>
                                  </p:iterate>
                                  <p:childTnLst>
                                    <p:set>
                                      <p:cBhvr>
                                        <p:cTn id="48" dur="1" fill="hold">
                                          <p:stCondLst>
                                            <p:cond delay="0"/>
                                          </p:stCondLst>
                                        </p:cTn>
                                        <p:tgtEl>
                                          <p:spTgt spid="10"/>
                                        </p:tgtEl>
                                        <p:attrNameLst>
                                          <p:attrName>style.visibility</p:attrName>
                                        </p:attrNameLst>
                                      </p:cBhvr>
                                      <p:to>
                                        <p:strVal val="visible"/>
                                      </p:to>
                                    </p:set>
                                    <p:set>
                                      <p:cBhvr>
                                        <p:cTn id="49" dur="455" fill="hold">
                                          <p:stCondLst>
                                            <p:cond delay="0"/>
                                          </p:stCondLst>
                                        </p:cTn>
                                        <p:tgtEl>
                                          <p:spTgt spid="10"/>
                                        </p:tgtEl>
                                        <p:attrNameLst>
                                          <p:attrName>style.rotation</p:attrName>
                                        </p:attrNameLst>
                                      </p:cBhvr>
                                      <p:to>
                                        <p:strVal val="-45.0"/>
                                      </p:to>
                                    </p:set>
                                    <p:anim calcmode="lin" valueType="num">
                                      <p:cBhvr>
                                        <p:cTn id="50"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51"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52"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53"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7" presetClass="entr" presetSubtype="0" fill="hold" nodeType="click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2000"/>
                                        <p:tgtEl>
                                          <p:spTgt spid="12"/>
                                        </p:tgtEl>
                                      </p:cBhvr>
                                    </p:animEffect>
                                    <p:anim calcmode="lin" valueType="num">
                                      <p:cBhvr>
                                        <p:cTn id="59" dur="2000" fill="hold"/>
                                        <p:tgtEl>
                                          <p:spTgt spid="12"/>
                                        </p:tgtEl>
                                        <p:attrNameLst>
                                          <p:attrName>ppt_x</p:attrName>
                                        </p:attrNameLst>
                                      </p:cBhvr>
                                      <p:tavLst>
                                        <p:tav tm="0">
                                          <p:val>
                                            <p:strVal val="#ppt_x"/>
                                          </p:val>
                                        </p:tav>
                                        <p:tav tm="100000">
                                          <p:val>
                                            <p:strVal val="#ppt_x"/>
                                          </p:val>
                                        </p:tav>
                                      </p:tavLst>
                                    </p:anim>
                                    <p:anim calcmode="lin" valueType="num">
                                      <p:cBhvr>
                                        <p:cTn id="60" dur="1800" decel="100000" fill="hold"/>
                                        <p:tgtEl>
                                          <p:spTgt spid="12"/>
                                        </p:tgtEl>
                                        <p:attrNameLst>
                                          <p:attrName>ppt_y</p:attrName>
                                        </p:attrNameLst>
                                      </p:cBhvr>
                                      <p:tavLst>
                                        <p:tav tm="0">
                                          <p:val>
                                            <p:strVal val="#ppt_y+1"/>
                                          </p:val>
                                        </p:tav>
                                        <p:tav tm="100000">
                                          <p:val>
                                            <p:strVal val="#ppt_y-.03"/>
                                          </p:val>
                                        </p:tav>
                                      </p:tavLst>
                                    </p:anim>
                                    <p:anim calcmode="lin" valueType="num">
                                      <p:cBhvr>
                                        <p:cTn id="61" dur="200" accel="100000" fill="hold">
                                          <p:stCondLst>
                                            <p:cond delay="1800"/>
                                          </p:stCondLst>
                                        </p:cTn>
                                        <p:tgtEl>
                                          <p:spTgt spid="12"/>
                                        </p:tgtEl>
                                        <p:attrNameLst>
                                          <p:attrName>ppt_y</p:attrName>
                                        </p:attrNameLst>
                                      </p:cBhvr>
                                      <p:tavLst>
                                        <p:tav tm="0">
                                          <p:val>
                                            <p:strVal val="#ppt_y-.03"/>
                                          </p:val>
                                        </p:tav>
                                        <p:tav tm="100000">
                                          <p:val>
                                            <p:strVal val="#ppt_y"/>
                                          </p:val>
                                        </p:tav>
                                      </p:tavLst>
                                    </p:anim>
                                  </p:childTnLst>
                                </p:cTn>
                              </p:par>
                            </p:childTnLst>
                          </p:cTn>
                        </p:par>
                        <p:par>
                          <p:cTn id="62" fill="hold">
                            <p:stCondLst>
                              <p:cond delay="2000"/>
                            </p:stCondLst>
                            <p:childTnLst>
                              <p:par>
                                <p:cTn id="63" presetID="1" presetClass="mediacall" presetSubtype="0" fill="hold" nodeType="afterEffect">
                                  <p:stCondLst>
                                    <p:cond delay="0"/>
                                  </p:stCondLst>
                                  <p:childTnLst>
                                    <p:cmd type="call" cmd="playFrom(0.0)">
                                      <p:cBhvr>
                                        <p:cTn id="64" dur="442628" fill="hold"/>
                                        <p:tgtEl>
                                          <p:spTgt spid="1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65"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audio>
            <p:audio>
              <p:cMediaNode>
                <p:cTn id="66" fill="hold" display="0">
                  <p:stCondLst>
                    <p:cond delay="indefinite"/>
                  </p:stCondLst>
                  <p:endCondLst>
                    <p:cond evt="onNext" delay="0">
                      <p:tgtEl>
                        <p:sldTgt/>
                      </p:tgtEl>
                    </p:cond>
                    <p:cond evt="onPrev" delay="0">
                      <p:tgtEl>
                        <p:sldTgt/>
                      </p:tgtEl>
                    </p:cond>
                    <p:cond evt="onStopAudio" delay="0">
                      <p:tgtEl>
                        <p:sldTgt/>
                      </p:tgtEl>
                    </p:cond>
                  </p:endCondLst>
                </p:cTn>
                <p:tgtEl>
                  <p:spTgt spid="13"/>
                </p:tgtEl>
              </p:cMediaNode>
            </p:audio>
          </p:childTnLst>
        </p:cTn>
      </p:par>
    </p:tnLst>
    <p:bldLst>
      <p:bldP spid="5" grpId="0" animBg="1"/>
      <p:bldP spid="6" grpId="0" animBg="1"/>
      <p:bldP spid="7" grpId="0" animBg="1"/>
      <p:bldP spid="8" grpId="0" animBg="1"/>
      <p:bldP spid="9" grpId="0" animBg="1"/>
      <p:bldP spid="9" grpId="1"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Clinical trails study of the drug detects ADR but , the reactions occurs after long duration in a specific population remains undetected.</a:t>
            </a:r>
          </a:p>
          <a:p>
            <a:r>
              <a:rPr lang="en-US" dirty="0" smtClean="0"/>
              <a:t>So , ( PV) Pharmacovigilance is a activity which keeps constant watch on the drug throughout its life cycle.</a:t>
            </a:r>
          </a:p>
          <a:p>
            <a:r>
              <a:rPr lang="en-US" dirty="0" smtClean="0"/>
              <a:t>In India, IPC and NCC through the CDSCO regulate the  PV activity.</a:t>
            </a:r>
          </a:p>
          <a:p>
            <a:r>
              <a:rPr lang="en-US" dirty="0" smtClean="0"/>
              <a:t>The PV programme in India have been proposed in 2010.Anyone can report ADR by filling the suspected  ADR reporting from available online or offline to the nearest centers in suitable languages.</a:t>
            </a:r>
          </a:p>
          <a:p>
            <a:r>
              <a:rPr lang="en-US" dirty="0" smtClean="0"/>
              <a:t>Than , the reported ADRs are collected and processed at the centers in Vigiflow software.</a:t>
            </a:r>
          </a:p>
          <a:p>
            <a:r>
              <a:rPr lang="en-US" dirty="0" smtClean="0"/>
              <a:t>The centers detects signals which are reported to CDSCO and WHO.</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Adverse drug reaction</a:t>
            </a:r>
            <a:endParaRPr lang="en-US" dirty="0"/>
          </a:p>
        </p:txBody>
      </p:sp>
      <p:sp>
        <p:nvSpPr>
          <p:cNvPr id="3" name="Content Placeholder 2"/>
          <p:cNvSpPr>
            <a:spLocks noGrp="1"/>
          </p:cNvSpPr>
          <p:nvPr>
            <p:ph idx="1"/>
          </p:nvPr>
        </p:nvSpPr>
        <p:spPr/>
        <p:txBody>
          <a:bodyPr/>
          <a:lstStyle/>
          <a:p>
            <a:r>
              <a:rPr lang="en-US" dirty="0" smtClean="0"/>
              <a:t>According to WHO, an adverse drug reaction defined as, "Any response to a drug which is noxious unwanted effect of drug doses used in human for prophylaxis, diagnosis and therapy".</a:t>
            </a:r>
          </a:p>
          <a:p>
            <a:r>
              <a:rPr lang="en-US" dirty="0" smtClean="0"/>
              <a:t>For example,</a:t>
            </a:r>
          </a:p>
          <a:p>
            <a:r>
              <a:rPr lang="en-US" dirty="0" smtClean="0"/>
              <a:t>(when drug metabolism is temporarily inhibited by a disorder or another drug).</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History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1957- Thalidomide tragedy.</a:t>
            </a:r>
          </a:p>
          <a:p>
            <a:r>
              <a:rPr lang="en-US" dirty="0" smtClean="0"/>
              <a:t>1968- WHO Programme established with </a:t>
            </a:r>
            <a:r>
              <a:rPr lang="en-US" b="1" dirty="0" smtClean="0"/>
              <a:t>10 member </a:t>
            </a:r>
            <a:r>
              <a:rPr lang="en-US" dirty="0" smtClean="0"/>
              <a:t>states for International ADR terminology and drug dictionary.</a:t>
            </a:r>
          </a:p>
          <a:p>
            <a:r>
              <a:rPr lang="en-US" dirty="0" smtClean="0"/>
              <a:t>1969- Definition of Adverse drug reaction.</a:t>
            </a:r>
          </a:p>
          <a:p>
            <a:r>
              <a:rPr lang="en-US" dirty="0" smtClean="0"/>
              <a:t>1978- Operations transferred to the UMC (Uppsala) from WHO(Geneva); setting-up of relational database management system. grading field was added to Vigibase.</a:t>
            </a:r>
          </a:p>
          <a:p>
            <a:r>
              <a:rPr lang="en-US" dirty="0" smtClean="0"/>
              <a:t>1991- On-line WHO database search programme available to national centre.</a:t>
            </a:r>
          </a:p>
          <a:p>
            <a:r>
              <a:rPr lang="en-US" dirty="0" smtClean="0"/>
              <a:t>2001-Start of Vigibase Online project (now Vigiflow).</a:t>
            </a:r>
          </a:p>
          <a:p>
            <a:r>
              <a:rPr lang="en-US" dirty="0" smtClean="0"/>
              <a:t>2010- 100th country joins the WHO Programme for International Drug Monitoring.</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smtClean="0"/>
              <a:t>Types of ADRs</a:t>
            </a:r>
            <a:endParaRPr lang="en-US" dirty="0"/>
          </a:p>
        </p:txBody>
      </p:sp>
      <p:pic>
        <p:nvPicPr>
          <p:cNvPr id="4" name="Content Placeholder 3" descr="83e1eb04-bc47-4cc9-b5be-773516fa202d.jpg"/>
          <p:cNvPicPr>
            <a:picLocks noGrp="1" noChangeAspect="1"/>
          </p:cNvPicPr>
          <p:nvPr>
            <p:ph idx="1"/>
          </p:nvPr>
        </p:nvPicPr>
        <p:blipFill>
          <a:blip r:embed="rId2"/>
          <a:stretch>
            <a:fillRect/>
          </a:stretch>
        </p:blipFill>
        <p:spPr>
          <a:xfrm>
            <a:off x="533400" y="1428750"/>
            <a:ext cx="7696200" cy="3521075"/>
          </a:xfrm>
        </p:spPr>
      </p:pic>
      <p:sp>
        <p:nvSpPr>
          <p:cNvPr id="5" name="Slide Number Placeholder 4"/>
          <p:cNvSpPr>
            <a:spLocks noGrp="1"/>
          </p:cNvSpPr>
          <p:nvPr>
            <p:ph type="sldNum" sz="quarter" idx="12"/>
          </p:nvPr>
        </p:nvSpPr>
        <p:spPr/>
        <p:txBody>
          <a:bodyPr/>
          <a:lstStyle/>
          <a:p>
            <a:fld id="{96CD8581-C965-4E7B-8F55-978B1B74B6DE}"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en-US" sz="3600" dirty="0" smtClean="0"/>
              <a:t>Adverse drug reaction Reporting Tools</a:t>
            </a:r>
            <a:endParaRPr lang="en-US" sz="3600" dirty="0"/>
          </a:p>
        </p:txBody>
      </p:sp>
      <p:sp>
        <p:nvSpPr>
          <p:cNvPr id="3" name="Content Placeholder 2"/>
          <p:cNvSpPr>
            <a:spLocks noGrp="1"/>
          </p:cNvSpPr>
          <p:nvPr>
            <p:ph idx="1"/>
          </p:nvPr>
        </p:nvSpPr>
        <p:spPr/>
        <p:txBody>
          <a:bodyPr/>
          <a:lstStyle/>
          <a:p>
            <a:r>
              <a:rPr lang="en-US" dirty="0" smtClean="0"/>
              <a:t>Adverse drug reactions reporting tools or monitoring is a process of continuously monitoring of undesirable effect suspected to be associated with use of medical products.</a:t>
            </a:r>
          </a:p>
          <a:p>
            <a:r>
              <a:rPr lang="en-US" dirty="0" smtClean="0"/>
              <a:t> ADR reporting covers all pharmaceutical products, biological, herbal drugs, cosmetics and medical devices.</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uspected-adverse-drug-reaction-reporting-form-for-healthcare-professionals_Q320.jpg"/>
          <p:cNvPicPr>
            <a:picLocks noChangeAspect="1"/>
          </p:cNvPicPr>
          <p:nvPr/>
        </p:nvPicPr>
        <p:blipFill>
          <a:blip r:embed="rId2"/>
          <a:stretch>
            <a:fillRect/>
          </a:stretch>
        </p:blipFill>
        <p:spPr>
          <a:xfrm>
            <a:off x="685800" y="438150"/>
            <a:ext cx="7391400" cy="4343400"/>
          </a:xfrm>
          <a:prstGeom prst="rect">
            <a:avLst/>
          </a:prstGeom>
        </p:spPr>
      </p:pic>
      <p:sp>
        <p:nvSpPr>
          <p:cNvPr id="5" name="Slide Number Placeholder 4"/>
          <p:cNvSpPr>
            <a:spLocks noGrp="1"/>
          </p:cNvSpPr>
          <p:nvPr>
            <p:ph type="sldNum" sz="quarter" idx="12"/>
          </p:nvPr>
        </p:nvSpPr>
        <p:spPr/>
        <p:txBody>
          <a:bodyPr/>
          <a:lstStyle/>
          <a:p>
            <a:fld id="{96CD8581-C965-4E7B-8F55-978B1B74B6DE}"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2664901-c767-49eb-a1a3-3351689ea260.jpg"/>
          <p:cNvPicPr>
            <a:picLocks noChangeAspect="1"/>
          </p:cNvPicPr>
          <p:nvPr/>
        </p:nvPicPr>
        <p:blipFill>
          <a:blip r:embed="rId2"/>
          <a:stretch>
            <a:fillRect/>
          </a:stretch>
        </p:blipFill>
        <p:spPr>
          <a:xfrm>
            <a:off x="0" y="0"/>
            <a:ext cx="9144000" cy="5143500"/>
          </a:xfrm>
          <a:prstGeom prst="rect">
            <a:avLst/>
          </a:prstGeom>
        </p:spPr>
      </p:pic>
      <p:sp>
        <p:nvSpPr>
          <p:cNvPr id="7" name="Slide Number Placeholder 6"/>
          <p:cNvSpPr>
            <a:spLocks noGrp="1"/>
          </p:cNvSpPr>
          <p:nvPr>
            <p:ph type="sldNum" sz="quarter" idx="12"/>
          </p:nvPr>
        </p:nvSpPr>
        <p:spPr/>
        <p:txBody>
          <a:bodyPr/>
          <a:lstStyle/>
          <a:p>
            <a:fld id="{96CD8581-C965-4E7B-8F55-978B1B74B6DE}" type="slidenum">
              <a:rPr lang="en-US" smtClean="0"/>
              <a:pPr/>
              <a:t>9</a:t>
            </a:fld>
            <a:endParaRPr lang="en-US"/>
          </a:p>
        </p:txBody>
      </p:sp>
      <p:sp>
        <p:nvSpPr>
          <p:cNvPr id="8" name="Footer Placeholder 7"/>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440</TotalTime>
  <Words>1454</Words>
  <Application>Microsoft Office PowerPoint</Application>
  <PresentationFormat>On-screen Show (16:9)</PresentationFormat>
  <Paragraphs>168</Paragraphs>
  <Slides>23</Slides>
  <Notes>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Constantia</vt:lpstr>
      <vt:lpstr>Wingdings 2</vt:lpstr>
      <vt:lpstr>Flow</vt:lpstr>
      <vt:lpstr>PowerPoint Presentation</vt:lpstr>
      <vt:lpstr>Contents </vt:lpstr>
      <vt:lpstr>Introduction </vt:lpstr>
      <vt:lpstr>Adverse drug reaction</vt:lpstr>
      <vt:lpstr>History</vt:lpstr>
      <vt:lpstr>Types of ADRs</vt:lpstr>
      <vt:lpstr>Adverse drug reaction Reporting Tools</vt:lpstr>
      <vt:lpstr>PowerPoint Presentation</vt:lpstr>
      <vt:lpstr>PowerPoint Presentation</vt:lpstr>
      <vt:lpstr>Objectives of ADR monitoring</vt:lpstr>
      <vt:lpstr>Benefits of ADR monitoring</vt:lpstr>
      <vt:lpstr>How To Report ?</vt:lpstr>
      <vt:lpstr>METHODS OF ADRs</vt:lpstr>
      <vt:lpstr>Information required for ADR monitoring</vt:lpstr>
      <vt:lpstr>PATIENT INFORMATION</vt:lpstr>
      <vt:lpstr>PowerPoint Presentation</vt:lpstr>
      <vt:lpstr>. SUSPECTED ADVERSE DRUG REACTION</vt:lpstr>
      <vt:lpstr>2. Seriousness of the reaction:</vt:lpstr>
      <vt:lpstr>D. OTHER MEDICATIONS;</vt:lpstr>
      <vt:lpstr>NOTE:</vt:lpstr>
      <vt:lpstr>Role of Pharmacovigilance in ADR monitoring</vt:lpstr>
      <vt:lpstr>. SUSPECTED ADVERSE DRUG REACTION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Satendra</dc:creator>
  <cp:lastModifiedBy>Mamta Tiwari</cp:lastModifiedBy>
  <cp:revision>287</cp:revision>
  <dcterms:created xsi:type="dcterms:W3CDTF">2023-04-26T17:15:19Z</dcterms:created>
  <dcterms:modified xsi:type="dcterms:W3CDTF">2023-09-20T07:30:01Z</dcterms:modified>
</cp:coreProperties>
</file>