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23BA3-25B1-4759-B966-85A5D6F831CA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364A-895C-44F4-96C4-0DFB39BBE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364A-895C-44F4-96C4-0DFB39BBEB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1C75-E38B-0668-36FA-5AFCB0F20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404" y="1143000"/>
            <a:ext cx="10577189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itchFamily="82" charset="0"/>
              </a:rPr>
              <a:t/>
            </a:r>
            <a:br>
              <a:rPr lang="en-US" dirty="0">
                <a:latin typeface="Algerian" pitchFamily="82" charset="0"/>
              </a:rPr>
            </a:br>
            <a:r>
              <a:rPr lang="en-US" sz="3600" dirty="0" err="1" smtClean="0">
                <a:latin typeface="Algerian" pitchFamily="82" charset="0"/>
              </a:rPr>
              <a:t>INFORMed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>
                <a:latin typeface="Algerian" pitchFamily="82" charset="0"/>
              </a:rPr>
              <a:t>CONSENT FORM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26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332-1603-9A39-A5E2-D7E6F4AD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RULES TO BE FOLLOWED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065C-8C81-25F4-87A3-D7FA91FA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1998"/>
            <a:ext cx="3866611" cy="1133777"/>
          </a:xfrm>
        </p:spPr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Institution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of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Polic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y(IRB)</a:t>
            </a: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926310-152A-D5FD-0283-3377D5A5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985" y="1441998"/>
            <a:ext cx="3519873" cy="989280"/>
          </a:xfrm>
        </p:spPr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ICH Good Clinical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Practice Guidelines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E6</a:t>
            </a:r>
            <a:endParaRPr lang="en-US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DEDE69-66DA-6E34-92A3-4D04EFA4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232" y="1358608"/>
            <a:ext cx="3519873" cy="989280"/>
          </a:xfrm>
        </p:spPr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Sponsor Request </a:t>
            </a:r>
            <a:endParaRPr lang="en-US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04358E9-542F-AF43-BBEA-32CCD487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5" y="2431278"/>
            <a:ext cx="3519873" cy="1400530"/>
          </a:xfrm>
        </p:spPr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Federal Regulations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  -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21CFR Part 50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  -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45CFR Part</a:t>
            </a:r>
            <a:endParaRPr lang="en-US" sz="2800" dirty="0"/>
          </a:p>
        </p:txBody>
      </p:sp>
      <p:sp>
        <p:nvSpPr>
          <p:cNvPr id="4" name="Flowchart: Extract 3">
            <a:extLst>
              <a:ext uri="{FF2B5EF4-FFF2-40B4-BE49-F238E27FC236}">
                <a16:creationId xmlns:a16="http://schemas.microsoft.com/office/drawing/2014/main" id="{C4E0E0A7-C122-E382-DE84-70FF0B16D553}"/>
              </a:ext>
            </a:extLst>
          </p:cNvPr>
          <p:cNvSpPr/>
          <p:nvPr/>
        </p:nvSpPr>
        <p:spPr>
          <a:xfrm>
            <a:off x="4266985" y="3429000"/>
            <a:ext cx="4096957" cy="319360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AUTONOMY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BENEFICENCE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JUSTICE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3DCC19-E2ED-B29A-55A5-E82E53FE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20" y="4164447"/>
            <a:ext cx="4225900" cy="2018668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BASIC PRINCIPLE </a:t>
            </a:r>
          </a:p>
        </p:txBody>
      </p:sp>
    </p:spTree>
    <p:extLst>
      <p:ext uri="{BB962C8B-B14F-4D97-AF65-F5344CB8AC3E}">
        <p14:creationId xmlns:p14="http://schemas.microsoft.com/office/powerpoint/2010/main" val="19062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168D-E6DB-BB7D-63EA-B74954C8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ELEMENTS IN INFORM CONSENT 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7243-B7E1-492B-7CED-3AD2CD3F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5719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Protocol number or name of study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Purpose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of the study.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Duration of study and subject involvement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 statement that the protocol, and the informed consent were reviewed with the participant, including the risks and benefits of the study.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Alternative treatment options discussed.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Confidentiality record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No.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of subjects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Compensation for injury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5C65-EA60-78BA-AC1B-58AC8CD9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1058-D4BD-D9AC-D81A-4B87E25D7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915" y="1671919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9 -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Time for questions to be asked and answered.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10 -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Description of the participant’s decision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11 -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Contact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details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12 -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Travel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reimbursement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13 -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Subject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responsibilities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14 -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Subject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satisfaction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15 -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Use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understandable language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16 -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Copy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of consent was given to the participant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17 -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Sign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copy of ICF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7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DFF0-7D89-3FE8-0FBE-987E3DEB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INFORMATION THAT SHOULD BE INCLUDED IN I C 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BEEB-FFB7-C37F-5254-F36D070D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367119"/>
            <a:ext cx="8946541" cy="51098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Why the research is being done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What the researchers hope to accomplish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 description of what will be done during the study and how long you are expected to participate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The risks to </a:t>
            </a:r>
            <a:r>
              <a:rPr lang="en-GB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patient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from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participation in the study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The benefits that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patient can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expect from participation in the study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Verification that </a:t>
            </a:r>
            <a:r>
              <a:rPr lang="en-GB" sz="2400" dirty="0" smtClean="0">
                <a:solidFill>
                  <a:srgbClr val="000000"/>
                </a:solidFill>
                <a:latin typeface="Source Sans Pro" panose="02000000000000000000" pitchFamily="2" charset="0"/>
              </a:rPr>
              <a:t>patient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have the right to leave the study at any time, and that standard medical care will be provided without penalty if you choose to withdraw from the study. </a:t>
            </a:r>
            <a:endParaRPr lang="en-US" sz="24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u="sng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Although an informed consent document must be signed before </a:t>
            </a:r>
            <a:r>
              <a:rPr lang="en-GB" sz="2400" b="0" i="0" u="sng" dirty="0" err="1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enrollment</a:t>
            </a:r>
            <a:r>
              <a:rPr lang="en-GB" sz="2400" b="0" i="0" u="sng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in a study, it is important to remember that informed consent is a process that continues throughout the study. </a:t>
            </a:r>
            <a:endParaRPr lang="en-US" sz="2400" u="sng" dirty="0">
              <a:solidFill>
                <a:srgbClr val="000000"/>
              </a:solidFill>
              <a:latin typeface="Source Sans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3488-52AE-5FDD-7559-EA90219F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INFORMED CONSENT FORM </a:t>
            </a:r>
            <a:r>
              <a:rPr lang="en-US" i="1" u="sng" dirty="0">
                <a:latin typeface="Aharoni" pitchFamily="2" charset="-79"/>
                <a:cs typeface="Aharoni" pitchFamily="2" charset="-79"/>
              </a:rPr>
              <a:t>READABILITY</a:t>
            </a:r>
            <a:r>
              <a:rPr lang="en-US" u="sng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BDFE-D76B-C733-C506-F77E925ED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Language that is easily understood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Language must be appropriate to the population being studied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Language translators should be qualified and IRB authorized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        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Consider comprehension as well as readability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    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Limit medical terminology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0" indent="0">
              <a:buNone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  - 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Avoid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informal speech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1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1E41-D392-6E73-A5B4-2FD20E9C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54" y="0"/>
            <a:ext cx="9404723" cy="1106864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COMPLETING THE DOCUMENT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7AFD1-0B3B-E36E-53A1-2571D384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40" y="802016"/>
            <a:ext cx="11062622" cy="5827384"/>
          </a:xfrm>
        </p:spPr>
        <p:txBody>
          <a:bodyPr>
            <a:noAutofit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All blank spaces completed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No additions or deletions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Signatures obtained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-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FDA 21CFR 50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- The patient or authorized representative shall sign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and date the informed consent. </a:t>
            </a:r>
            <a:endParaRPr lang="en-US" sz="2400" b="0" i="0" dirty="0" smtClean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-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45 CFR 46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-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S</a:t>
            </a:r>
            <a:r>
              <a:rPr lang="en-GB" sz="24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igned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by the patient or legally authorized representative.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-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ICH GCP E6 4.8 –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he informed consent should be signed and personally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dated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by the subject or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legally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 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authorized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representative. Institutional Policies 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Document distribution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- FDA 21CFR 50 - A copy of Informed Consent shall be given to the patient or representative.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- 45 CFR 46 - A copy shall be given to the person signing the form.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- ICH GCP E6 4.8 – The subject should receive a copy of the signed and dated written informed </a:t>
            </a:r>
            <a:r>
              <a:rPr lang="en-US" sz="240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consent 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8CCF-F711-C666-9C90-45814AEE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WHEN DO WE NEED A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4ED1-6621-7B0D-2C72-D382FBAB7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06179"/>
            <a:ext cx="8946541" cy="4195481"/>
          </a:xfrm>
        </p:spPr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When presenting the informed consent document orally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If required by the IRB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Who can be the </a:t>
            </a:r>
            <a:r>
              <a:rPr lang="en-GB" sz="28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witness ?  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– Impartial witness – a person who is independent of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trial, who cannot be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unfairly influenced by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people involved in the trial, who attends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Source Sans Pro" panose="020B0503030403020204" pitchFamily="34" charset="0"/>
              </a:rPr>
              <a:t>            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informed consent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6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68D4-8F76-6E38-8091-09A60332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REVISION TO INFORMED CONSENT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D071E-34CF-729D-2613-AF4436CA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14459"/>
            <a:ext cx="8946541" cy="4195481"/>
          </a:xfrm>
        </p:spPr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Informed consent documents must be revised every time new safety information becomes available or there is a change in trial procedures, participant compensation or personnel noted on the consent form.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Revisions to the informed consent document must be approved by an IRB/IEC prior to its use, and the informed consent process with the new information and documentation needs to be repeated with every clinical trial participant. </a:t>
            </a:r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The participant is then required to sign the revised form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00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8CF9-A3AD-4642-1D50-F0656822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HOW DOES INFORM CONSENT APPLY TO CHILDREN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8D92-9E8A-590D-7D5A-D25F55C46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Children do not have the decision-making capacity to provide informed consent. </a:t>
            </a: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Therefore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parents or other surrogate decision-makers may give informed permission for diagnosis and treatment of a child, preferably with the assent of the child whenever possible. </a:t>
            </a: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Other disagreements in care may result in court orders that specify what treatment should occur (for example, blood transfusions), or in the court-ordered appointment of a guardian to make medical decisions for the child. </a:t>
            </a: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Depending on the type of research, the IRB may make provisions for “assent” of children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Assent “A child’s affirmative agreement to be a participant in research. Mere failure to object should not, absent affirmative agreement, be construed as assent.”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76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E5BE-828C-FFE9-8E35-9D1E80ED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6200"/>
            <a:ext cx="9404723" cy="653544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CONSENTING MINORS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59A9-119B-DFBB-EA8E-D1B59D67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838200"/>
            <a:ext cx="10796273" cy="5074023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AGE &gt;/= 18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</a:t>
            </a:r>
          </a:p>
          <a:p>
            <a:pPr marL="0" indent="0">
              <a:buNone/>
            </a:pPr>
            <a:r>
              <a:rPr lang="en-US" sz="2400" dirty="0"/>
              <a:t>                     </a:t>
            </a:r>
            <a:r>
              <a:rPr lang="en-US" sz="2400" dirty="0" smtClean="0"/>
              <a:t>      </a:t>
            </a:r>
            <a:r>
              <a:rPr lang="en-US" sz="2400" dirty="0"/>
              <a:t>YES     </a:t>
            </a:r>
            <a:r>
              <a:rPr lang="en-US" sz="2400" dirty="0" smtClean="0"/>
              <a:t>                                                    NO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</a:t>
            </a:r>
          </a:p>
          <a:p>
            <a:pPr marL="0" indent="0" algn="ctr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Subject or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 obtaining consent sign the ICD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       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Parent/Guardian, witness, and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Person   </a:t>
            </a:r>
            <a:r>
              <a:rPr lang="en-US" sz="240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                                                                </a:t>
            </a: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obtaining consent sign the ICD</a:t>
            </a:r>
            <a:endParaRPr lang="en-US" sz="2400" b="0" i="0" dirty="0" smtClean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  <a:latin typeface="Source Sans Pro" panose="020B0503030403020204" pitchFamily="34" charset="0"/>
              </a:rPr>
              <a:t>                                                                        </a:t>
            </a:r>
            <a:r>
              <a:rPr lang="en-US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*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Child Age7-12 – Verbal Assent Only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                                                                          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*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Child Age13-17 – Written Assent Required 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A62ADB59-96BA-B685-C171-EE8C0CF327A9}"/>
              </a:ext>
            </a:extLst>
          </p:cNvPr>
          <p:cNvSpPr/>
          <p:nvPr/>
        </p:nvSpPr>
        <p:spPr>
          <a:xfrm rot="16200000" flipH="1">
            <a:off x="5389984" y="-580688"/>
            <a:ext cx="1115927" cy="5020505"/>
          </a:xfrm>
          <a:prstGeom prst="leftBrace">
            <a:avLst>
              <a:gd name="adj1" fmla="val 8333"/>
              <a:gd name="adj2" fmla="val 510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87CFB8-56C0-4533-3C28-0238FC690EB8}"/>
              </a:ext>
            </a:extLst>
          </p:cNvPr>
          <p:cNvCxnSpPr>
            <a:cxnSpLocks/>
          </p:cNvCxnSpPr>
          <p:nvPr/>
        </p:nvCxnSpPr>
        <p:spPr>
          <a:xfrm>
            <a:off x="3276600" y="3276600"/>
            <a:ext cx="0" cy="40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0763A1-9A8E-CAFD-8C51-FF40C5D9A714}"/>
              </a:ext>
            </a:extLst>
          </p:cNvPr>
          <p:cNvCxnSpPr>
            <a:cxnSpLocks/>
          </p:cNvCxnSpPr>
          <p:nvPr/>
        </p:nvCxnSpPr>
        <p:spPr>
          <a:xfrm>
            <a:off x="8382000" y="3276600"/>
            <a:ext cx="0" cy="46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8E45-AB82-BFED-B88D-16A3B7CB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TABLE OF 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FC4D-F384-BB7F-B0BD-A214977A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23021"/>
            <a:ext cx="8946541" cy="41954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INTRODUCTION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Source Sans Pro" panose="02000000000000000000" pitchFamily="2" charset="0"/>
              </a:rPr>
              <a:t>PURPOSE OF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CONSENT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WHAT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IS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INFORMED CONSENT </a:t>
            </a:r>
            <a:r>
              <a:rPr lang="en-US" sz="2800" dirty="0">
                <a:solidFill>
                  <a:srgbClr val="000000"/>
                </a:solidFill>
                <a:latin typeface="Source Sans Pro" panose="02000000000000000000" pitchFamily="2" charset="0"/>
              </a:rPr>
              <a:t>FORM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HISTORY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BASIC PRINCIPLES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ELEMENTS OF INFORMED CONSENT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DOCUMENTATION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CONSENT AUDIT FINDING </a:t>
            </a:r>
            <a:endParaRPr lang="en-US" sz="2800" dirty="0">
              <a:solidFill>
                <a:srgbClr val="000000"/>
              </a:solidFill>
              <a:latin typeface="Source Sans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7D5A-C1C2-9042-8C78-CBE3B827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INFORMED CONSENT IN PREGNANT WOMEN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5625-B700-225B-4EF0-68B1D7FBB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Researchers should obtain informed consent from both the pregnant woman and the father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</a:t>
            </a: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Consent of the father is not necessary if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purpose of the study is to meet the health needs of the mother.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The identity or where about of the father can not be reasonably as certained.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4F3A-B584-19E3-FD09-9B709DB5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INFORM </a:t>
            </a:r>
            <a:r>
              <a:rPr lang="en-US" u="sng" dirty="0" smtClean="0">
                <a:latin typeface="Aharoni" pitchFamily="2" charset="-79"/>
                <a:cs typeface="Aharoni" pitchFamily="2" charset="-79"/>
              </a:rPr>
              <a:t>CONSENT </a:t>
            </a:r>
            <a:r>
              <a:rPr lang="en-US" u="sng" dirty="0">
                <a:latin typeface="Aharoni" pitchFamily="2" charset="-79"/>
                <a:cs typeface="Aharoni" pitchFamily="2" charset="-79"/>
              </a:rPr>
              <a:t>IN ILLITERATE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4BC1-53DD-A986-FF51-E1C3154F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Source Sans Pro"/>
              </a:rPr>
              <a:t> An investigator may enroll individuals, who can </a:t>
            </a:r>
            <a:r>
              <a:rPr lang="en-US" sz="2800" dirty="0" smtClean="0">
                <a:latin typeface="Source Sans Pro"/>
              </a:rPr>
              <a:t>not speak </a:t>
            </a:r>
            <a:r>
              <a:rPr lang="en-US" sz="2800" dirty="0">
                <a:latin typeface="Source Sans Pro"/>
              </a:rPr>
              <a:t>and understand English.</a:t>
            </a:r>
          </a:p>
          <a:p>
            <a:r>
              <a:rPr lang="en-US" sz="2800" dirty="0">
                <a:latin typeface="Source Sans Pro"/>
              </a:rPr>
              <a:t> The potential subject must be able to place a written mark on the consent form. </a:t>
            </a:r>
          </a:p>
          <a:p>
            <a:r>
              <a:rPr lang="en-US" sz="2800" dirty="0">
                <a:latin typeface="Source Sans Pro"/>
              </a:rPr>
              <a:t>After that the subject must also be able to: 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Source Sans Pro"/>
              </a:rPr>
              <a:t>Comprehend the concepts of the study and understand the risks and benefits of the study as it is explained verbally, and 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Source Sans Pro"/>
              </a:rPr>
              <a:t>Be able to indicate approval or disapproval for study enrollment</a:t>
            </a:r>
          </a:p>
        </p:txBody>
      </p:sp>
    </p:spTree>
    <p:extLst>
      <p:ext uri="{BB962C8B-B14F-4D97-AF65-F5344CB8AC3E}">
        <p14:creationId xmlns:p14="http://schemas.microsoft.com/office/powerpoint/2010/main" val="339377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DDFA-DF9A-BD6C-355D-C4E95A40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INFORM CONSENT FORM IN NON ENGLISH SPEAKING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C54E-D59A-498D-CF27-530FB3326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81518"/>
            <a:ext cx="8946541" cy="350968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Ideal is to use consent translated to participant’s native language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A copy of the consent document must be given to each subject. While a translator may be helpful in facilitating conversation with a non-English speaking subject, verbal translation of the consent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324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48F2-80F9-FCFC-9FE1-316B4D25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I C D WHEN PATIENT IS IN INCAPABLE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B063-1992-EA77-909E-78C4BBDEF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Source Sans Pro"/>
              </a:rPr>
              <a:t>• Some factors may make a patient incapable of providing competent consent either temporarily or permanently. </a:t>
            </a:r>
          </a:p>
          <a:p>
            <a:pPr marL="0" indent="0">
              <a:buNone/>
            </a:pPr>
            <a:r>
              <a:rPr lang="en-US" sz="2800" dirty="0">
                <a:latin typeface="Source Sans Pro"/>
              </a:rPr>
              <a:t>• Examples include the following: 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Source Sans Pro"/>
              </a:rPr>
              <a:t>Mental illness or mental retardation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Source Sans Pro"/>
              </a:rPr>
              <a:t>Alcohol </a:t>
            </a:r>
            <a:r>
              <a:rPr lang="en-US" sz="2800" dirty="0">
                <a:latin typeface="Source Sans Pro"/>
              </a:rPr>
              <a:t>or drug intoxication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Source Sans Pro"/>
              </a:rPr>
              <a:t>Altered </a:t>
            </a:r>
            <a:r>
              <a:rPr lang="en-US" sz="2800" dirty="0">
                <a:latin typeface="Source Sans Pro"/>
              </a:rPr>
              <a:t>mental status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Source Sans Pro"/>
              </a:rPr>
              <a:t>Brain </a:t>
            </a:r>
            <a:r>
              <a:rPr lang="en-US" sz="2800" dirty="0">
                <a:latin typeface="Source Sans Pro"/>
              </a:rPr>
              <a:t>injury </a:t>
            </a:r>
          </a:p>
          <a:p>
            <a:pPr marL="457200" indent="-457200">
              <a:buAutoNum type="arabicPeriod"/>
            </a:pPr>
            <a:r>
              <a:rPr lang="en-US" sz="2800" dirty="0" smtClean="0">
                <a:latin typeface="Source Sans Pro"/>
              </a:rPr>
              <a:t>Being </a:t>
            </a:r>
            <a:r>
              <a:rPr lang="en-US" sz="2800" dirty="0">
                <a:latin typeface="Source Sans Pro"/>
              </a:rPr>
              <a:t>too young to legally make decisions concerning health care </a:t>
            </a:r>
          </a:p>
        </p:txBody>
      </p:sp>
    </p:spTree>
    <p:extLst>
      <p:ext uri="{BB962C8B-B14F-4D97-AF65-F5344CB8AC3E}">
        <p14:creationId xmlns:p14="http://schemas.microsoft.com/office/powerpoint/2010/main" val="20923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AB57-67C8-E10B-1EE3-4CC66A2B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CONSENT AUDIT-FINDINGS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9CD6-A286-8A96-A4CC-F288095B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195481"/>
          </a:xfrm>
        </p:spPr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Subject signature and person obtaining consent on different dates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Subject consented with wrong version of consent/expired consent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Subject consented by individual not named on the IRB protocol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Check boxes within consent incomplete (future use of samples)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Crossed out or white out anywhere on the consent document </a:t>
            </a:r>
            <a:endParaRPr lang="en-US" sz="28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Subjects not re-consented with revised consent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Ineligible subjects enrolled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Wrong contact telephone number listed in consent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Copy of the consent document NOT provided to the subject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43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6E9B-BD41-7A70-284C-9132F41D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9404723" cy="1400530"/>
          </a:xfrm>
        </p:spPr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AUDIO VIDEO VISUALISING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2D8E-4093-2684-A188-0094A4827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59" y="990600"/>
            <a:ext cx="8946541" cy="4993534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High resolutions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camera.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Audible, clear, no other person involved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Order to maintain confidentiality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Disturbance free room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CD can store at least 5 years after clinical trials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 Merits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Save investigators from future litigation’s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Increase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 transparency rate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 Demerits :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Long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term storage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On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additional step increases 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0" i="0" dirty="0" smtClean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Time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consuming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003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3B097DB-8728-FFDE-0033-AD5501FC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60" y="47158"/>
            <a:ext cx="5347080" cy="68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52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Music\Desktop\Downloads\labetalol - Google Search_files\10918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94889"/>
            <a:ext cx="12357417" cy="6258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03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A3A7-3277-F84F-F04B-53B7B239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BD93-3C49-59B0-E413-A08F2C5A9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illions of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volunteers participate in government and industry sponsored clinical trial each year.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Prior to agreeing to participate, every volunteers has right to know and understand what happen during clinical trial .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This is called as informed consent and this process that can help to decide whether or not participating in a trial is right for you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07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23-9978-B247-C93E-4B5C6D4C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PURPOSE OF CONSENT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D075-A302-DD05-953A-B417E2C1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 Prospective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Subject 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Will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Understand nature of research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Be informed of purpose, risks, and benefits, and alternative therapies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Make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 Voluntary Decision about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Participation.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0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D9B1-7D31-6CB9-8FD2-AC342B8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DEFINING INFORMED CONSENT……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4B43-B160-8CB2-325D-61A473395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Informed C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onsent is defined by the ICH for GCP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………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“ A process by which a subject voluntarily confirms his or her willingness to participate in a particular trial, after having been informed of all aspects of the trial that are revelent to the subject’s decision to participate”.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Informed consent is documented by means of a written, signed and dated informed consent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03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8B1C-14A9-E67D-610E-C2340589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WHAT IS INFORMED 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3D9F-B875-1EE8-43D7-C44A6381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Informed consent is a communication process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-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Between the researcher and the participant.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Starts before the research is initiated 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Continues throughout the duration of the study .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Providing all relevant information to the volunteer/ patient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The patient/ volunteer understanding the information provided Voluntarily agreeing to participate </a:t>
            </a:r>
            <a:endParaRPr lang="en-US" sz="28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A basic right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69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99C6-4345-566B-AB11-3422A148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haroni" pitchFamily="2" charset="-79"/>
                <a:cs typeface="Aharoni" pitchFamily="2" charset="-79"/>
              </a:rPr>
              <a:t>INFORMED CONSENT ALLOW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D2BD-F3C7-63E8-60E4-0B5FE14F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 To determine whether participating in research fits with their values and interests. </a:t>
            </a:r>
            <a:endParaRPr lang="en-US" sz="32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To decide whether to contribute to this specific research project.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To protect themselves from risks.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To decide whether they can </a:t>
            </a:r>
            <a:r>
              <a:rPr lang="en-GB" sz="3200" b="0" i="0" dirty="0" err="1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fulfill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the requirements necessary for the research.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9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161A-CA52-14DF-B491-8916433E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9404723" cy="140053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HISTORICAL BACKGROUND OF INFORMED CONSENT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E4EF-0C07-CE1B-A98B-9B6E2590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946541" cy="4195481"/>
          </a:xfrm>
        </p:spPr>
        <p:txBody>
          <a:bodyPr>
            <a:no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1891- Prussian Minister of Interior , tuberculin for the treatment of tuberculosis must not be used against a person’s will. </a:t>
            </a:r>
            <a:endParaRPr lang="en-US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1898 -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Dr. Albert Neisser was fined by the Royal disciplinary court of Prussia for not seeking patient’s consent for his experimental studies of vaccination for Syphilis.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1907 -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Sir William Osler endorsed the necessity of informed consent in medical research.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1931 -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Health Department regulations of German Reich stated that both human experimentation and the use of novel treatment required consent in a clear and unbeatable manner. </a:t>
            </a:r>
            <a:endParaRPr lang="en-US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1945-1966 NIH funded 2000 research projects, none of them use informed consent Thalidomide- Birth defects is found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World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war-II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and unethical clinical trials done by US Health Services gave birth of 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Bio-ethics And Creation of IRB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and notion of Informed Consent. </a:t>
            </a:r>
            <a:endParaRPr lang="en-US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National Research Act (1960-1970) National Commission for protection of research participants in Biomedical and Behavioral Research. </a:t>
            </a:r>
            <a:endParaRPr lang="en-US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1979 - Belmont </a:t>
            </a:r>
            <a:r>
              <a:rPr lang="en-GB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B21D-CBD5-37FD-2BFF-2C0C7767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haroni" pitchFamily="2" charset="-79"/>
                <a:cs typeface="Aharoni" pitchFamily="2" charset="-79"/>
              </a:rPr>
              <a:t>BELMONT REPORT EXPANDED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F7A4-867A-0316-30A6-5F86A681D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61199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Source Sans Pro" panose="02000000000000000000" pitchFamily="2" charset="0"/>
              </a:rPr>
              <a:t>T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he definition of Informed consent. </a:t>
            </a:r>
            <a:endParaRPr lang="en-US" sz="3200" b="0" i="0" dirty="0">
              <a:solidFill>
                <a:srgbClr val="000000"/>
              </a:solidFill>
              <a:effectLst/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 Participants-kept informed throughout the experiment, </a:t>
            </a:r>
            <a:endParaRPr lang="en-US" sz="32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Understand risks and benefits. </a:t>
            </a:r>
            <a:endParaRPr lang="en-US" sz="3200" dirty="0">
              <a:solidFill>
                <a:srgbClr val="000000"/>
              </a:solidFill>
              <a:latin typeface="Source Sans Pro" panose="02000000000000000000" pitchFamily="2" charset="0"/>
            </a:endParaRPr>
          </a:p>
          <a:p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Protection of vulnerable group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.</a:t>
            </a:r>
          </a:p>
          <a:p>
            <a:pPr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ource Sans Pro" panose="02000000000000000000" pitchFamily="2" charset="0"/>
              </a:rPr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57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1473</Words>
  <Application>Microsoft Office PowerPoint</Application>
  <PresentationFormat>Widescreen</PresentationFormat>
  <Paragraphs>185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Aharoni</vt:lpstr>
      <vt:lpstr>Algerian</vt:lpstr>
      <vt:lpstr>Arial</vt:lpstr>
      <vt:lpstr>Calibri</vt:lpstr>
      <vt:lpstr>Century Gothic</vt:lpstr>
      <vt:lpstr>Source Sans Pro</vt:lpstr>
      <vt:lpstr>Wingdings 3</vt:lpstr>
      <vt:lpstr>Ion</vt:lpstr>
      <vt:lpstr> INFORMed CONSENT FORM</vt:lpstr>
      <vt:lpstr>TABLE OF CONTENTS </vt:lpstr>
      <vt:lpstr>INTRODUCTION </vt:lpstr>
      <vt:lpstr>PURPOSE OF CONSENT </vt:lpstr>
      <vt:lpstr>DEFINING INFORMED CONSENT……</vt:lpstr>
      <vt:lpstr>WHAT IS INFORMED CONSENT</vt:lpstr>
      <vt:lpstr>INFORMED CONSENT ALLOW INDIVIDUALS</vt:lpstr>
      <vt:lpstr>HISTORICAL BACKGROUND OF INFORMED CONSENT </vt:lpstr>
      <vt:lpstr>BELMONT REPORT EXPANDED</vt:lpstr>
      <vt:lpstr>RULES TO BE FOLLOWED </vt:lpstr>
      <vt:lpstr>ELEMENTS IN INFORM CONSENT FORM </vt:lpstr>
      <vt:lpstr>Cont..</vt:lpstr>
      <vt:lpstr>INFORMATION THAT SHOULD BE INCLUDED IN I C F </vt:lpstr>
      <vt:lpstr>INFORMED CONSENT FORM READABILITY </vt:lpstr>
      <vt:lpstr>COMPLETING THE DOCUMENT </vt:lpstr>
      <vt:lpstr>WHEN DO WE NEED A WITNESS</vt:lpstr>
      <vt:lpstr>REVISION TO INFORMED CONSENT </vt:lpstr>
      <vt:lpstr>HOW DOES INFORM CONSENT APPLY TO CHILDREN </vt:lpstr>
      <vt:lpstr>CONSENTING MINORS</vt:lpstr>
      <vt:lpstr>INFORMED CONSENT IN PREGNANT WOMEN </vt:lpstr>
      <vt:lpstr>INFORM CONSENT IN ILLITERATE </vt:lpstr>
      <vt:lpstr>INFORM CONSENT FORM IN NON ENGLISH SPEAKING PERSON</vt:lpstr>
      <vt:lpstr>I C D WHEN PATIENT IS IN INCAPABLE</vt:lpstr>
      <vt:lpstr>CONSENT AUDIT-FINDINGS</vt:lpstr>
      <vt:lpstr>AUDIO VIDEO VISUALISING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CHHATRAPATI SHAHUJI MAHaRAJ UNIVERSITY  School of PHARAMCEUTICAL sciences topic - Anthelmintics</dc:title>
  <dc:creator>nk30474@gmail.com</dc:creator>
  <cp:lastModifiedBy>Mamta Tiwari</cp:lastModifiedBy>
  <cp:revision>38</cp:revision>
  <dcterms:created xsi:type="dcterms:W3CDTF">2023-04-26T17:49:26Z</dcterms:created>
  <dcterms:modified xsi:type="dcterms:W3CDTF">2023-09-20T08:17:56Z</dcterms:modified>
</cp:coreProperties>
</file>