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6"/>
  </p:notesMasterIdLst>
  <p:sldIdLst>
    <p:sldId id="256" r:id="rId2"/>
    <p:sldId id="259" r:id="rId3"/>
    <p:sldId id="263" r:id="rId4"/>
    <p:sldId id="262" r:id="rId5"/>
    <p:sldId id="261" r:id="rId6"/>
    <p:sldId id="264" r:id="rId7"/>
    <p:sldId id="265" r:id="rId8"/>
    <p:sldId id="269" r:id="rId9"/>
    <p:sldId id="266" r:id="rId10"/>
    <p:sldId id="267" r:id="rId11"/>
    <p:sldId id="270" r:id="rId12"/>
    <p:sldId id="271" r:id="rId13"/>
    <p:sldId id="273"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34070A-398B-489D-AF79-3D764D047653}" type="datetimeFigureOut">
              <a:rPr lang="en-IN" smtClean="0"/>
              <a:t>20-09-2023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001A76-6608-45EA-AAAA-9B54E2927D07}" type="slidenum">
              <a:rPr lang="en-IN" smtClean="0"/>
              <a:t>‹#›</a:t>
            </a:fld>
            <a:endParaRPr lang="en-IN"/>
          </a:p>
        </p:txBody>
      </p:sp>
    </p:spTree>
    <p:extLst>
      <p:ext uri="{BB962C8B-B14F-4D97-AF65-F5344CB8AC3E}">
        <p14:creationId xmlns:p14="http://schemas.microsoft.com/office/powerpoint/2010/main" val="229989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dirty="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dirty="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dirty="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dirty="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4F6EE328-6AFF-436B-881F-213D56084544}" type="datetimeFigureOut">
              <a:rPr lang="en-US" dirty="0"/>
              <a:t>9/20/2023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dirty="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dirty="0"/>
              <a:t>9/20/2023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dirty="0"/>
              <a:t>9/20/2023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CD67-0644-446C-B2AD-1C09BF34F286}" type="datetimeFigureOut">
              <a:rPr lang="en-US" dirty="0"/>
              <a:t>9/20/2023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1480828-6983-48AD-9E27-CBD3696F837E}" type="datetimeFigureOut">
              <a:rPr lang="en-US" dirty="0"/>
              <a:t>9/20/2023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C5EFB91-0324-450E-B17F-36DC0ECCE413}" type="datetimeFigureOut">
              <a:rPr lang="en-US" dirty="0"/>
              <a:t>9/20/2023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2E37674-C1BA-4107-9B06-6D4CAC3A3DF5}" type="datetimeFigureOut">
              <a:rPr lang="en-US" dirty="0"/>
              <a:t>9/20/2023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603875-4013-459D-AE22-1526C6B4E639}"/>
              </a:ext>
            </a:extLst>
          </p:cNvPr>
          <p:cNvSpPr>
            <a:spLocks noGrp="1"/>
          </p:cNvSpPr>
          <p:nvPr>
            <p:ph type="ctrTitle"/>
          </p:nvPr>
        </p:nvSpPr>
        <p:spPr>
          <a:xfrm>
            <a:off x="1051560" y="2636652"/>
            <a:ext cx="9966960" cy="1584695"/>
          </a:xfrm>
        </p:spPr>
        <p:txBody>
          <a:bodyPr/>
          <a:lstStyle/>
          <a:p>
            <a:pPr algn="ctr"/>
            <a:r>
              <a:rPr lang="en-IN" dirty="0"/>
              <a:t>INVESTIGATOR BROCHURE</a:t>
            </a:r>
            <a:br>
              <a:rPr lang="en-IN" dirty="0"/>
            </a:br>
            <a:endParaRPr lang="en-IN" dirty="0"/>
          </a:p>
        </p:txBody>
      </p:sp>
    </p:spTree>
    <p:extLst>
      <p:ext uri="{BB962C8B-B14F-4D97-AF65-F5344CB8AC3E}">
        <p14:creationId xmlns:p14="http://schemas.microsoft.com/office/powerpoint/2010/main" val="1737202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9B147-ACDC-4D3C-91B7-D75CCF99D8FB}"/>
              </a:ext>
            </a:extLst>
          </p:cNvPr>
          <p:cNvSpPr>
            <a:spLocks noGrp="1"/>
          </p:cNvSpPr>
          <p:nvPr>
            <p:ph type="ctrTitle"/>
          </p:nvPr>
        </p:nvSpPr>
        <p:spPr>
          <a:xfrm>
            <a:off x="331304" y="729858"/>
            <a:ext cx="11092069" cy="5538420"/>
          </a:xfrm>
        </p:spPr>
        <p:txBody>
          <a:bodyPr/>
          <a:lstStyle/>
          <a:p>
            <a:pPr algn="ctr"/>
            <a:r>
              <a:rPr lang="en-IN" sz="2000" dirty="0">
                <a:latin typeface="Times New Roman" panose="02020603050405020304" pitchFamily="18" charset="0"/>
                <a:cs typeface="Times New Roman" panose="02020603050405020304" pitchFamily="18" charset="0"/>
              </a:rPr>
              <a:t/>
            </a:r>
            <a:br>
              <a:rPr lang="en-IN"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BF8909E9-AC5F-4711-8EA7-8C69088A2F35}"/>
              </a:ext>
            </a:extLst>
          </p:cNvPr>
          <p:cNvSpPr/>
          <p:nvPr/>
        </p:nvSpPr>
        <p:spPr>
          <a:xfrm>
            <a:off x="331303" y="823612"/>
            <a:ext cx="11092069" cy="4457952"/>
          </a:xfrm>
          <a:prstGeom prst="rect">
            <a:avLst/>
          </a:prstGeom>
        </p:spPr>
        <p:txBody>
          <a:bodyPr wrap="square">
            <a:spAutoFit/>
          </a:bodyPr>
          <a:lstStyle/>
          <a:p>
            <a:pPr marL="342900" indent="-342900" algn="just">
              <a:lnSpc>
                <a:spcPct val="150000"/>
              </a:lnSpc>
              <a:buFont typeface="Wingdings" panose="05000000000000000000" pitchFamily="2" charset="2"/>
              <a:buChar char="q"/>
            </a:pPr>
            <a:r>
              <a:rPr lang="en-IN" sz="2400" b="1" dirty="0">
                <a:solidFill>
                  <a:srgbClr val="3B3835"/>
                </a:solidFill>
                <a:latin typeface="Times New Roman" panose="02020603050405020304" pitchFamily="18" charset="0"/>
                <a:cs typeface="Times New Roman" panose="02020603050405020304" pitchFamily="18" charset="0"/>
              </a:rPr>
              <a:t>Nonclinical Pharmacology</a:t>
            </a:r>
          </a:p>
          <a:p>
            <a:pPr marL="800100" lvl="1" indent="-342900" algn="just">
              <a:lnSpc>
                <a:spcPct val="150000"/>
              </a:lnSpc>
              <a:buFont typeface="Arial" panose="020B0604020202020204" pitchFamily="34" charset="0"/>
              <a:buChar char="•"/>
            </a:pPr>
            <a:r>
              <a:rPr lang="en-IN" sz="2400" dirty="0">
                <a:solidFill>
                  <a:srgbClr val="3B3835"/>
                </a:solidFill>
                <a:latin typeface="Times New Roman" panose="02020603050405020304" pitchFamily="18" charset="0"/>
                <a:cs typeface="Times New Roman" panose="02020603050405020304" pitchFamily="18" charset="0"/>
              </a:rPr>
              <a:t>A summary of the pharmacological aspects of the investigational product and, where appropriate, its significant metabolites studied in animals should be included.</a:t>
            </a:r>
          </a:p>
          <a:p>
            <a:pPr marL="342900" indent="-342900" algn="just">
              <a:lnSpc>
                <a:spcPct val="150000"/>
              </a:lnSpc>
              <a:buFont typeface="Wingdings" panose="05000000000000000000" pitchFamily="2" charset="2"/>
              <a:buChar char="q"/>
            </a:pPr>
            <a:r>
              <a:rPr lang="en-IN" sz="2400" b="1" dirty="0">
                <a:latin typeface="Times New Roman" panose="02020603050405020304" pitchFamily="18" charset="0"/>
                <a:cs typeface="Times New Roman" panose="02020603050405020304" pitchFamily="18" charset="0"/>
              </a:rPr>
              <a:t>Pharmacokinetics and Product Metabolism in Animals</a:t>
            </a:r>
          </a:p>
          <a:p>
            <a:pPr marL="800100" lvl="1"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A summary of the pharmacokinetics and biological transformation and disposition (getting a drug into its appropriate position in the body and in an appropriate concentration) of the investigational product in all species studied should be given.</a:t>
            </a:r>
          </a:p>
        </p:txBody>
      </p:sp>
    </p:spTree>
    <p:extLst>
      <p:ext uri="{BB962C8B-B14F-4D97-AF65-F5344CB8AC3E}">
        <p14:creationId xmlns:p14="http://schemas.microsoft.com/office/powerpoint/2010/main" val="1914434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6A965DB-2ADE-49C2-81E2-A9A4B8E1765B}"/>
              </a:ext>
            </a:extLst>
          </p:cNvPr>
          <p:cNvSpPr/>
          <p:nvPr/>
        </p:nvSpPr>
        <p:spPr>
          <a:xfrm>
            <a:off x="649356" y="778547"/>
            <a:ext cx="10707757" cy="5078313"/>
          </a:xfrm>
          <a:prstGeom prst="rect">
            <a:avLst/>
          </a:prstGeom>
        </p:spPr>
        <p:txBody>
          <a:bodyPr wrap="square">
            <a:spAutoFit/>
          </a:bodyPr>
          <a:lstStyle/>
          <a:p>
            <a:pPr marL="342900" indent="-342900" algn="just">
              <a:lnSpc>
                <a:spcPct val="150000"/>
              </a:lnSpc>
              <a:buFont typeface="Wingdings" panose="05000000000000000000" pitchFamily="2" charset="2"/>
              <a:buChar char="q"/>
            </a:pPr>
            <a:r>
              <a:rPr lang="en-IN" sz="2400" b="1" dirty="0">
                <a:solidFill>
                  <a:srgbClr val="3B3835"/>
                </a:solidFill>
                <a:latin typeface="Times New Roman" panose="02020603050405020304" pitchFamily="18" charset="0"/>
                <a:cs typeface="Times New Roman" panose="02020603050405020304" pitchFamily="18" charset="0"/>
              </a:rPr>
              <a:t>Toxicology</a:t>
            </a:r>
            <a:r>
              <a:rPr lang="en-IN" sz="2400" dirty="0">
                <a:solidFill>
                  <a:srgbClr val="3B3835"/>
                </a:solidFill>
                <a:latin typeface="Times New Roman" panose="02020603050405020304" pitchFamily="18" charset="0"/>
                <a:cs typeface="Times New Roman" panose="02020603050405020304" pitchFamily="18" charset="0"/>
              </a:rPr>
              <a:t> </a:t>
            </a:r>
          </a:p>
          <a:p>
            <a:pPr marL="342900" indent="-342900" algn="just">
              <a:lnSpc>
                <a:spcPct val="150000"/>
              </a:lnSpc>
              <a:buFont typeface="Arial" panose="020B0604020202020204" pitchFamily="34" charset="0"/>
              <a:buChar char="•"/>
            </a:pPr>
            <a:r>
              <a:rPr lang="en-IN" sz="2400" dirty="0">
                <a:solidFill>
                  <a:srgbClr val="3B3835"/>
                </a:solidFill>
                <a:latin typeface="Times New Roman" panose="02020603050405020304" pitchFamily="18" charset="0"/>
                <a:cs typeface="Times New Roman" panose="02020603050405020304" pitchFamily="18" charset="0"/>
              </a:rPr>
              <a:t>The study of the adverse effects of chemicals on animals </a:t>
            </a:r>
          </a:p>
          <a:p>
            <a:pPr marL="342900" indent="-342900" algn="just">
              <a:lnSpc>
                <a:spcPct val="150000"/>
              </a:lnSpc>
              <a:buFont typeface="Arial" panose="020B0604020202020204" pitchFamily="34" charset="0"/>
              <a:buChar char="•"/>
            </a:pPr>
            <a:r>
              <a:rPr lang="en-IN" sz="2400" dirty="0">
                <a:solidFill>
                  <a:srgbClr val="3B3835"/>
                </a:solidFill>
                <a:latin typeface="Times New Roman" panose="02020603050405020304" pitchFamily="18" charset="0"/>
                <a:cs typeface="Times New Roman" panose="02020603050405020304" pitchFamily="18" charset="0"/>
              </a:rPr>
              <a:t>A summary of the toxicological effects found in relevant studies conducted in different animal species should be described under the following headings where appropriate</a:t>
            </a:r>
          </a:p>
          <a:p>
            <a:pPr marL="800100" lvl="1" indent="-342900" algn="just">
              <a:buFont typeface="Wingdings" panose="05000000000000000000" pitchFamily="2" charset="2"/>
              <a:buChar char="§"/>
            </a:pPr>
            <a:r>
              <a:rPr lang="en-IN" sz="2400" dirty="0">
                <a:solidFill>
                  <a:srgbClr val="3B3835"/>
                </a:solidFill>
                <a:latin typeface="Times New Roman" panose="02020603050405020304" pitchFamily="18" charset="0"/>
                <a:cs typeface="Times New Roman" panose="02020603050405020304" pitchFamily="18" charset="0"/>
              </a:rPr>
              <a:t>Single dose</a:t>
            </a:r>
          </a:p>
          <a:p>
            <a:pPr marL="800100" lvl="1" indent="-342900" algn="just">
              <a:buFont typeface="Wingdings" panose="05000000000000000000" pitchFamily="2" charset="2"/>
              <a:buChar char="§"/>
            </a:pPr>
            <a:r>
              <a:rPr lang="en-IN" sz="2400" dirty="0">
                <a:solidFill>
                  <a:srgbClr val="3B3835"/>
                </a:solidFill>
                <a:latin typeface="Times New Roman" panose="02020603050405020304" pitchFamily="18" charset="0"/>
                <a:cs typeface="Times New Roman" panose="02020603050405020304" pitchFamily="18" charset="0"/>
              </a:rPr>
              <a:t>Repeated dose</a:t>
            </a:r>
          </a:p>
          <a:p>
            <a:pPr marL="800100" lvl="1" indent="-342900" algn="just">
              <a:buFont typeface="Wingdings" panose="05000000000000000000" pitchFamily="2" charset="2"/>
              <a:buChar char="§"/>
            </a:pPr>
            <a:r>
              <a:rPr lang="en-IN" sz="2400" dirty="0">
                <a:solidFill>
                  <a:srgbClr val="3B3835"/>
                </a:solidFill>
                <a:latin typeface="Times New Roman" panose="02020603050405020304" pitchFamily="18" charset="0"/>
                <a:cs typeface="Times New Roman" panose="02020603050405020304" pitchFamily="18" charset="0"/>
              </a:rPr>
              <a:t>Carcinogenicity</a:t>
            </a:r>
          </a:p>
          <a:p>
            <a:pPr marL="800100" lvl="1" indent="-342900" algn="just">
              <a:buFont typeface="Wingdings" panose="05000000000000000000" pitchFamily="2" charset="2"/>
              <a:buChar char="§"/>
            </a:pPr>
            <a:r>
              <a:rPr lang="en-IN" sz="2400" dirty="0">
                <a:solidFill>
                  <a:srgbClr val="3B3835"/>
                </a:solidFill>
                <a:latin typeface="Times New Roman" panose="02020603050405020304" pitchFamily="18" charset="0"/>
                <a:cs typeface="Times New Roman" panose="02020603050405020304" pitchFamily="18" charset="0"/>
              </a:rPr>
              <a:t>Special studies (e.g., irritancy and sensitization)</a:t>
            </a:r>
          </a:p>
          <a:p>
            <a:pPr marL="800100" lvl="1" indent="-342900" algn="just">
              <a:buFont typeface="Wingdings" panose="05000000000000000000" pitchFamily="2" charset="2"/>
              <a:buChar char="§"/>
            </a:pPr>
            <a:r>
              <a:rPr lang="en-IN" sz="2400" dirty="0">
                <a:solidFill>
                  <a:srgbClr val="3B3835"/>
                </a:solidFill>
                <a:latin typeface="Times New Roman" panose="02020603050405020304" pitchFamily="18" charset="0"/>
                <a:cs typeface="Times New Roman" panose="02020603050405020304" pitchFamily="18" charset="0"/>
              </a:rPr>
              <a:t>Reproductive toxicity</a:t>
            </a:r>
          </a:p>
          <a:p>
            <a:pPr marL="800100" lvl="1" indent="-342900" algn="just">
              <a:buFont typeface="Wingdings" panose="05000000000000000000" pitchFamily="2" charset="2"/>
              <a:buChar char="§"/>
            </a:pPr>
            <a:r>
              <a:rPr lang="en-IN" sz="2400" dirty="0">
                <a:solidFill>
                  <a:srgbClr val="3B3835"/>
                </a:solidFill>
                <a:latin typeface="Times New Roman" panose="02020603050405020304" pitchFamily="18" charset="0"/>
                <a:cs typeface="Times New Roman" panose="02020603050405020304" pitchFamily="18" charset="0"/>
              </a:rPr>
              <a:t>Genotoxicity (mutagenicity).</a:t>
            </a:r>
            <a:endParaRPr lang="en-IN" sz="2400" b="0" i="0" dirty="0">
              <a:solidFill>
                <a:srgbClr val="3B3835"/>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5972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9B147-ACDC-4D3C-91B7-D75CCF99D8FB}"/>
              </a:ext>
            </a:extLst>
          </p:cNvPr>
          <p:cNvSpPr>
            <a:spLocks noGrp="1"/>
          </p:cNvSpPr>
          <p:nvPr>
            <p:ph type="ctrTitle"/>
          </p:nvPr>
        </p:nvSpPr>
        <p:spPr>
          <a:xfrm>
            <a:off x="331304" y="729858"/>
            <a:ext cx="11092069" cy="5538420"/>
          </a:xfrm>
        </p:spPr>
        <p:txBody>
          <a:bodyPr/>
          <a:lstStyle/>
          <a:p>
            <a:pPr algn="ctr"/>
            <a:r>
              <a:rPr lang="en-IN" sz="2000" dirty="0">
                <a:latin typeface="Times New Roman" panose="02020603050405020304" pitchFamily="18" charset="0"/>
                <a:cs typeface="Times New Roman" panose="02020603050405020304" pitchFamily="18" charset="0"/>
              </a:rPr>
              <a:t/>
            </a:r>
            <a:br>
              <a:rPr lang="en-IN"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3991B4D-B477-4736-A1F7-F41C55232B6B}"/>
              </a:ext>
            </a:extLst>
          </p:cNvPr>
          <p:cNvSpPr/>
          <p:nvPr/>
        </p:nvSpPr>
        <p:spPr>
          <a:xfrm>
            <a:off x="708989" y="889338"/>
            <a:ext cx="10714383" cy="3349956"/>
          </a:xfrm>
          <a:prstGeom prst="rect">
            <a:avLst/>
          </a:prstGeom>
        </p:spPr>
        <p:txBody>
          <a:bodyPr wrap="square">
            <a:spAutoFit/>
          </a:bodyPr>
          <a:lstStyle/>
          <a:p>
            <a:pPr algn="just">
              <a:lnSpc>
                <a:spcPct val="150000"/>
              </a:lnSpc>
            </a:pPr>
            <a:r>
              <a:rPr lang="en-IN" sz="2400" b="1" dirty="0">
                <a:solidFill>
                  <a:srgbClr val="3B3835"/>
                </a:solidFill>
                <a:latin typeface="Times New Roman" panose="02020603050405020304" pitchFamily="18" charset="0"/>
                <a:cs typeface="Times New Roman" panose="02020603050405020304" pitchFamily="18" charset="0"/>
              </a:rPr>
              <a:t>6. Effects in Humans </a:t>
            </a:r>
          </a:p>
          <a:p>
            <a:pPr marL="342900" indent="-342900" algn="just">
              <a:lnSpc>
                <a:spcPct val="150000"/>
              </a:lnSpc>
              <a:buFont typeface="Arial" panose="020B0604020202020204" pitchFamily="34" charset="0"/>
              <a:buChar char="•"/>
            </a:pPr>
            <a:r>
              <a:rPr lang="en-IN" sz="2400" dirty="0">
                <a:solidFill>
                  <a:srgbClr val="3B3835"/>
                </a:solidFill>
                <a:latin typeface="Times New Roman" panose="02020603050405020304" pitchFamily="18" charset="0"/>
                <a:cs typeface="Times New Roman" panose="02020603050405020304" pitchFamily="18" charset="0"/>
              </a:rPr>
              <a:t>A thorough discussion of the known effects of the investigational product(s) in humans should be provided, including information on pharmacokinetics, metabolism, pharmacodynamics, dose response, safety, efficacy, and other pharmacological activities. Where possible, a summary of each completed clinical trial should be provided. </a:t>
            </a:r>
          </a:p>
        </p:txBody>
      </p:sp>
    </p:spTree>
    <p:extLst>
      <p:ext uri="{BB962C8B-B14F-4D97-AF65-F5344CB8AC3E}">
        <p14:creationId xmlns:p14="http://schemas.microsoft.com/office/powerpoint/2010/main" val="2074152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9B147-ACDC-4D3C-91B7-D75CCF99D8FB}"/>
              </a:ext>
            </a:extLst>
          </p:cNvPr>
          <p:cNvSpPr>
            <a:spLocks noGrp="1"/>
          </p:cNvSpPr>
          <p:nvPr>
            <p:ph type="ctrTitle"/>
          </p:nvPr>
        </p:nvSpPr>
        <p:spPr>
          <a:xfrm>
            <a:off x="331304" y="729858"/>
            <a:ext cx="11092069" cy="5538420"/>
          </a:xfrm>
        </p:spPr>
        <p:txBody>
          <a:bodyPr/>
          <a:lstStyle/>
          <a:p>
            <a:pPr algn="ctr"/>
            <a:r>
              <a:rPr lang="en-IN" sz="2000" dirty="0">
                <a:latin typeface="Times New Roman" panose="02020603050405020304" pitchFamily="18" charset="0"/>
                <a:cs typeface="Times New Roman" panose="02020603050405020304" pitchFamily="18" charset="0"/>
              </a:rPr>
              <a:t/>
            </a:r>
            <a:br>
              <a:rPr lang="en-IN"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06B3073B-B87F-4A73-8582-780E255814EC}"/>
              </a:ext>
            </a:extLst>
          </p:cNvPr>
          <p:cNvSpPr/>
          <p:nvPr/>
        </p:nvSpPr>
        <p:spPr>
          <a:xfrm>
            <a:off x="768627" y="729858"/>
            <a:ext cx="10455964" cy="5011949"/>
          </a:xfrm>
          <a:prstGeom prst="rect">
            <a:avLst/>
          </a:prstGeom>
        </p:spPr>
        <p:txBody>
          <a:bodyPr wrap="square">
            <a:spAutoFit/>
          </a:bodyPr>
          <a:lstStyle/>
          <a:p>
            <a:pPr marL="457200" indent="-457200" algn="just">
              <a:lnSpc>
                <a:spcPct val="150000"/>
              </a:lnSpc>
              <a:buAutoNum type="alphaLcParenBoth"/>
            </a:pPr>
            <a:r>
              <a:rPr lang="en-IN" sz="2400" b="1" dirty="0">
                <a:latin typeface="Times New Roman" panose="02020603050405020304" pitchFamily="18" charset="0"/>
                <a:cs typeface="Times New Roman" panose="02020603050405020304" pitchFamily="18" charset="0"/>
              </a:rPr>
              <a:t>Pharmacokinetics and Product Metabolism in Humans: </a:t>
            </a:r>
          </a:p>
          <a:p>
            <a:pPr marL="800100" lvl="1"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Pharmacokinetics (including metabolism, absorption, plasma protein binding, distribution, and elimination).  </a:t>
            </a:r>
          </a:p>
          <a:p>
            <a:pPr marL="800100" lvl="1"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Bioavailability. - Population subgroups (e.g., gender, age, and impaired organ function). </a:t>
            </a:r>
          </a:p>
          <a:p>
            <a:pPr marL="800100" lvl="1"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Interactions (e.g., product-product interactions and effects of food). </a:t>
            </a:r>
          </a:p>
          <a:p>
            <a:pPr algn="just">
              <a:lnSpc>
                <a:spcPct val="150000"/>
              </a:lnSpc>
            </a:pPr>
            <a:r>
              <a:rPr lang="en-IN" sz="2400" b="1" dirty="0">
                <a:latin typeface="Times New Roman" panose="02020603050405020304" pitchFamily="18" charset="0"/>
                <a:cs typeface="Times New Roman" panose="02020603050405020304" pitchFamily="18" charset="0"/>
              </a:rPr>
              <a:t>(b) Safety and Efficacy : </a:t>
            </a:r>
          </a:p>
          <a:p>
            <a:pPr algn="just">
              <a:lnSpc>
                <a:spcPct val="150000"/>
              </a:lnSpc>
            </a:pPr>
            <a:r>
              <a:rPr lang="en-IN" sz="2400" dirty="0">
                <a:latin typeface="Times New Roman" panose="02020603050405020304" pitchFamily="18" charset="0"/>
                <a:cs typeface="Times New Roman" panose="02020603050405020304" pitchFamily="18" charset="0"/>
              </a:rPr>
              <a:t>Safety, pharmacodynamics, efficacy, and dose response that were obtained from preceding trials in humans(healthy volunteers and/or patient) </a:t>
            </a:r>
          </a:p>
        </p:txBody>
      </p:sp>
    </p:spTree>
    <p:extLst>
      <p:ext uri="{BB962C8B-B14F-4D97-AF65-F5344CB8AC3E}">
        <p14:creationId xmlns:p14="http://schemas.microsoft.com/office/powerpoint/2010/main" val="3964412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B71E7C-4D79-486F-BC1B-F465CAB3AE45}"/>
              </a:ext>
            </a:extLst>
          </p:cNvPr>
          <p:cNvSpPr/>
          <p:nvPr/>
        </p:nvSpPr>
        <p:spPr>
          <a:xfrm>
            <a:off x="768627" y="883360"/>
            <a:ext cx="10469216" cy="3903954"/>
          </a:xfrm>
          <a:prstGeom prst="rect">
            <a:avLst/>
          </a:prstGeom>
        </p:spPr>
        <p:txBody>
          <a:bodyPr wrap="square">
            <a:spAutoFit/>
          </a:bodyPr>
          <a:lstStyle/>
          <a:p>
            <a:pPr algn="just">
              <a:lnSpc>
                <a:spcPct val="150000"/>
              </a:lnSpc>
            </a:pPr>
            <a:r>
              <a:rPr lang="en-IN" sz="2400" dirty="0">
                <a:solidFill>
                  <a:srgbClr val="3B3835"/>
                </a:solidFill>
                <a:latin typeface="Times New Roman" panose="02020603050405020304" pitchFamily="18" charset="0"/>
                <a:cs typeface="Times New Roman" panose="02020603050405020304" pitchFamily="18" charset="0"/>
              </a:rPr>
              <a:t>7</a:t>
            </a:r>
            <a:r>
              <a:rPr lang="en-IN" sz="2400" b="1" dirty="0">
                <a:solidFill>
                  <a:srgbClr val="3B3835"/>
                </a:solidFill>
                <a:latin typeface="Times New Roman" panose="02020603050405020304" pitchFamily="18" charset="0"/>
                <a:cs typeface="Times New Roman" panose="02020603050405020304" pitchFamily="18" charset="0"/>
              </a:rPr>
              <a:t>. Summary of Data and Guidance for the Investigator </a:t>
            </a:r>
          </a:p>
          <a:p>
            <a:pPr marL="342900" indent="-342900" algn="just">
              <a:lnSpc>
                <a:spcPct val="150000"/>
              </a:lnSpc>
              <a:buFont typeface="Arial" panose="020B0604020202020204" pitchFamily="34" charset="0"/>
              <a:buChar char="•"/>
            </a:pPr>
            <a:r>
              <a:rPr lang="en-IN" sz="2400" dirty="0">
                <a:solidFill>
                  <a:srgbClr val="3B3835"/>
                </a:solidFill>
                <a:latin typeface="Times New Roman" panose="02020603050405020304" pitchFamily="18" charset="0"/>
                <a:cs typeface="Times New Roman" panose="02020603050405020304" pitchFamily="18" charset="0"/>
              </a:rPr>
              <a:t>This section should provide an overall discussion of the nonclinical and clinical data of IP. </a:t>
            </a:r>
          </a:p>
          <a:p>
            <a:pPr marL="342900" indent="-342900" algn="just">
              <a:lnSpc>
                <a:spcPct val="150000"/>
              </a:lnSpc>
              <a:buFont typeface="Arial" panose="020B0604020202020204" pitchFamily="34" charset="0"/>
              <a:buChar char="•"/>
            </a:pPr>
            <a:r>
              <a:rPr lang="en-IN" sz="2400" dirty="0">
                <a:solidFill>
                  <a:srgbClr val="3B3835"/>
                </a:solidFill>
                <a:latin typeface="Times New Roman" panose="02020603050405020304" pitchFamily="18" charset="0"/>
                <a:cs typeface="Times New Roman" panose="02020603050405020304" pitchFamily="18" charset="0"/>
              </a:rPr>
              <a:t>IB provide the investigator a clear understanding of:</a:t>
            </a:r>
          </a:p>
          <a:p>
            <a:pPr marL="800100" lvl="1" indent="-342900" algn="just">
              <a:lnSpc>
                <a:spcPct val="150000"/>
              </a:lnSpc>
              <a:buFont typeface="Wingdings" panose="05000000000000000000" pitchFamily="2" charset="2"/>
              <a:buChar char="ü"/>
            </a:pPr>
            <a:r>
              <a:rPr lang="en-IN" sz="2400" dirty="0">
                <a:solidFill>
                  <a:srgbClr val="3B3835"/>
                </a:solidFill>
                <a:latin typeface="Times New Roman" panose="02020603050405020304" pitchFamily="18" charset="0"/>
                <a:cs typeface="Times New Roman" panose="02020603050405020304" pitchFamily="18" charset="0"/>
              </a:rPr>
              <a:t>The possible risk </a:t>
            </a:r>
          </a:p>
          <a:p>
            <a:pPr marL="800100" lvl="1" indent="-342900" algn="just">
              <a:lnSpc>
                <a:spcPct val="150000"/>
              </a:lnSpc>
              <a:buFont typeface="Wingdings" panose="05000000000000000000" pitchFamily="2" charset="2"/>
              <a:buChar char="ü"/>
            </a:pPr>
            <a:r>
              <a:rPr lang="en-IN" sz="2400" dirty="0">
                <a:solidFill>
                  <a:srgbClr val="3B3835"/>
                </a:solidFill>
                <a:latin typeface="Times New Roman" panose="02020603050405020304" pitchFamily="18" charset="0"/>
                <a:cs typeface="Times New Roman" panose="02020603050405020304" pitchFamily="18" charset="0"/>
              </a:rPr>
              <a:t>Adverse reaction </a:t>
            </a:r>
          </a:p>
          <a:p>
            <a:pPr marL="800100" lvl="1" indent="-342900" algn="just">
              <a:lnSpc>
                <a:spcPct val="150000"/>
              </a:lnSpc>
              <a:buFont typeface="Wingdings" panose="05000000000000000000" pitchFamily="2" charset="2"/>
              <a:buChar char="ü"/>
            </a:pPr>
            <a:r>
              <a:rPr lang="en-IN" sz="2400" dirty="0">
                <a:solidFill>
                  <a:srgbClr val="3B3835"/>
                </a:solidFill>
                <a:latin typeface="Times New Roman" panose="02020603050405020304" pitchFamily="18" charset="0"/>
                <a:cs typeface="Times New Roman" panose="02020603050405020304" pitchFamily="18" charset="0"/>
              </a:rPr>
              <a:t>Observation &amp; precaution needed for the clinical trial. </a:t>
            </a:r>
          </a:p>
        </p:txBody>
      </p:sp>
    </p:spTree>
    <p:extLst>
      <p:ext uri="{BB962C8B-B14F-4D97-AF65-F5344CB8AC3E}">
        <p14:creationId xmlns:p14="http://schemas.microsoft.com/office/powerpoint/2010/main" val="1739092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9B147-ACDC-4D3C-91B7-D75CCF99D8FB}"/>
              </a:ext>
            </a:extLst>
          </p:cNvPr>
          <p:cNvSpPr>
            <a:spLocks noGrp="1"/>
          </p:cNvSpPr>
          <p:nvPr>
            <p:ph type="ctrTitle"/>
          </p:nvPr>
        </p:nvSpPr>
        <p:spPr>
          <a:xfrm>
            <a:off x="331304" y="729858"/>
            <a:ext cx="11092069" cy="5538420"/>
          </a:xfrm>
        </p:spPr>
        <p:txBody>
          <a:bodyPr/>
          <a:lstStyle/>
          <a:p>
            <a:pPr algn="ctr"/>
            <a:r>
              <a:rPr lang="en-IN" sz="2000" dirty="0">
                <a:latin typeface="Times New Roman" panose="02020603050405020304" pitchFamily="18" charset="0"/>
                <a:cs typeface="Times New Roman" panose="02020603050405020304" pitchFamily="18" charset="0"/>
              </a:rPr>
              <a:t/>
            </a:r>
            <a:br>
              <a:rPr lang="en-IN"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ED8B7F5C-7C65-4203-809B-93D14A0AEA45}"/>
              </a:ext>
            </a:extLst>
          </p:cNvPr>
          <p:cNvSpPr txBox="1"/>
          <p:nvPr/>
        </p:nvSpPr>
        <p:spPr>
          <a:xfrm>
            <a:off x="609600" y="589722"/>
            <a:ext cx="10813773" cy="4734951"/>
          </a:xfrm>
          <a:prstGeom prst="rect">
            <a:avLst/>
          </a:prstGeom>
          <a:noFill/>
        </p:spPr>
        <p:txBody>
          <a:bodyPr wrap="square" rtlCol="0">
            <a:spAutoFit/>
          </a:bodyPr>
          <a:lstStyle/>
          <a:p>
            <a:pPr algn="ctr">
              <a:lnSpc>
                <a:spcPct val="150000"/>
              </a:lnSpc>
            </a:pPr>
            <a:r>
              <a:rPr lang="en-IN" sz="3600" b="1" u="sng" dirty="0">
                <a:solidFill>
                  <a:srgbClr val="7030A0"/>
                </a:solidFill>
                <a:latin typeface="Times New Roman" panose="02020603050405020304" pitchFamily="18" charset="0"/>
                <a:cs typeface="Times New Roman" panose="02020603050405020304" pitchFamily="18" charset="0"/>
              </a:rPr>
              <a:t>Introduction </a:t>
            </a:r>
          </a:p>
          <a:p>
            <a:pPr marL="342900"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The Investigator’s brochure (IB) is a compilation of the clinical and nonclinical data on the investigational products that are relevant to the study of the products in human subjects. </a:t>
            </a:r>
          </a:p>
          <a:p>
            <a:pPr marL="342900"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The information should be presented in short, simple, objective, and non-promotional from that enables a clinical or potential investigator to understand it. </a:t>
            </a:r>
          </a:p>
          <a:p>
            <a:pPr marL="342900"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It is prepared by sponsor.</a:t>
            </a:r>
          </a:p>
          <a:p>
            <a:pPr marL="342900"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The information should be presented in a concise and simple manner</a:t>
            </a:r>
          </a:p>
        </p:txBody>
      </p:sp>
    </p:spTree>
    <p:extLst>
      <p:ext uri="{BB962C8B-B14F-4D97-AF65-F5344CB8AC3E}">
        <p14:creationId xmlns:p14="http://schemas.microsoft.com/office/powerpoint/2010/main" val="259072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9B147-ACDC-4D3C-91B7-D75CCF99D8FB}"/>
              </a:ext>
            </a:extLst>
          </p:cNvPr>
          <p:cNvSpPr>
            <a:spLocks noGrp="1"/>
          </p:cNvSpPr>
          <p:nvPr>
            <p:ph type="ctrTitle"/>
          </p:nvPr>
        </p:nvSpPr>
        <p:spPr>
          <a:xfrm>
            <a:off x="331304" y="729858"/>
            <a:ext cx="11092069" cy="5538420"/>
          </a:xfrm>
        </p:spPr>
        <p:txBody>
          <a:bodyPr/>
          <a:lstStyle/>
          <a:p>
            <a:pPr algn="ctr"/>
            <a:r>
              <a:rPr lang="en-IN" sz="2000" dirty="0">
                <a:latin typeface="Times New Roman" panose="02020603050405020304" pitchFamily="18" charset="0"/>
                <a:cs typeface="Times New Roman" panose="02020603050405020304" pitchFamily="18" charset="0"/>
              </a:rPr>
              <a:t/>
            </a:r>
            <a:br>
              <a:rPr lang="en-IN"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45253C0-2D51-4A8D-A05C-5658BED97F32}"/>
              </a:ext>
            </a:extLst>
          </p:cNvPr>
          <p:cNvSpPr txBox="1"/>
          <p:nvPr/>
        </p:nvSpPr>
        <p:spPr>
          <a:xfrm>
            <a:off x="758687" y="401680"/>
            <a:ext cx="10674625" cy="5719836"/>
          </a:xfrm>
          <a:prstGeom prst="rect">
            <a:avLst/>
          </a:prstGeom>
          <a:noFill/>
        </p:spPr>
        <p:txBody>
          <a:bodyPr wrap="square" rtlCol="0">
            <a:spAutoFit/>
          </a:bodyPr>
          <a:lstStyle/>
          <a:p>
            <a:pPr algn="ctr">
              <a:spcAft>
                <a:spcPts val="600"/>
              </a:spcAft>
            </a:pPr>
            <a:r>
              <a:rPr lang="en-IN" sz="3600" b="1" u="sng" dirty="0">
                <a:solidFill>
                  <a:srgbClr val="7030A0"/>
                </a:solidFill>
                <a:latin typeface="Times New Roman" panose="02020603050405020304" pitchFamily="18" charset="0"/>
                <a:cs typeface="Times New Roman" panose="02020603050405020304" pitchFamily="18" charset="0"/>
              </a:rPr>
              <a:t>Purpose of IB</a:t>
            </a:r>
            <a:r>
              <a:rPr lang="en-IN" sz="2400" dirty="0">
                <a:latin typeface="Times New Roman" panose="02020603050405020304" pitchFamily="18" charset="0"/>
                <a:cs typeface="Times New Roman" panose="02020603050405020304" pitchFamily="18" charset="0"/>
              </a:rPr>
              <a:t> </a:t>
            </a:r>
          </a:p>
          <a:p>
            <a:pPr marL="342900" indent="-342900" algn="just">
              <a:lnSpc>
                <a:spcPct val="150000"/>
              </a:lnSpc>
              <a:spcAft>
                <a:spcPts val="600"/>
              </a:spcAft>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To Provide the information to investigators and others involved in the trial with information such as the dose, dose frequency/interval, methods of administration and safety monitoring procedures. </a:t>
            </a:r>
          </a:p>
          <a:p>
            <a:pPr marL="342900"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For assessment of appropriate proposed clinical trial a medically qualified person should be participate in editing of IB.</a:t>
            </a:r>
          </a:p>
          <a:p>
            <a:pPr marL="342900"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The IB also provides insight to support the study, subjects to clinical management during the course of the clinical trial.</a:t>
            </a:r>
          </a:p>
          <a:p>
            <a:pPr marL="342900"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IB enables a clinician or potential investigator, to understand it and make his/her own unbiased risk benefit assessment of the appropriateness of the proposed trial</a:t>
            </a:r>
          </a:p>
        </p:txBody>
      </p:sp>
    </p:spTree>
    <p:extLst>
      <p:ext uri="{BB962C8B-B14F-4D97-AF65-F5344CB8AC3E}">
        <p14:creationId xmlns:p14="http://schemas.microsoft.com/office/powerpoint/2010/main" val="34801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9B147-ACDC-4D3C-91B7-D75CCF99D8FB}"/>
              </a:ext>
            </a:extLst>
          </p:cNvPr>
          <p:cNvSpPr>
            <a:spLocks noGrp="1"/>
          </p:cNvSpPr>
          <p:nvPr>
            <p:ph type="ctrTitle"/>
          </p:nvPr>
        </p:nvSpPr>
        <p:spPr>
          <a:xfrm>
            <a:off x="331304" y="729858"/>
            <a:ext cx="11092069" cy="5538420"/>
          </a:xfrm>
        </p:spPr>
        <p:txBody>
          <a:bodyPr/>
          <a:lstStyle/>
          <a:p>
            <a:pPr algn="ctr"/>
            <a:r>
              <a:rPr lang="en-IN" sz="2000" dirty="0">
                <a:latin typeface="Times New Roman" panose="02020603050405020304" pitchFamily="18" charset="0"/>
                <a:cs typeface="Times New Roman" panose="02020603050405020304" pitchFamily="18" charset="0"/>
              </a:rPr>
              <a:t/>
            </a:r>
            <a:br>
              <a:rPr lang="en-IN"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DBE92CAD-9BFC-4564-8BA2-C2B38E3D62FD}"/>
              </a:ext>
            </a:extLst>
          </p:cNvPr>
          <p:cNvSpPr txBox="1"/>
          <p:nvPr/>
        </p:nvSpPr>
        <p:spPr>
          <a:xfrm>
            <a:off x="556591" y="0"/>
            <a:ext cx="10866782" cy="6489277"/>
          </a:xfrm>
          <a:prstGeom prst="rect">
            <a:avLst/>
          </a:prstGeom>
          <a:noFill/>
        </p:spPr>
        <p:txBody>
          <a:bodyPr wrap="square" rtlCol="0">
            <a:spAutoFit/>
          </a:bodyPr>
          <a:lstStyle/>
          <a:p>
            <a:pPr algn="ctr"/>
            <a:r>
              <a:rPr lang="en-IN" sz="3600" b="1" u="sng" dirty="0">
                <a:solidFill>
                  <a:srgbClr val="7030A0"/>
                </a:solidFill>
                <a:latin typeface="Times New Roman" panose="02020603050405020304" pitchFamily="18" charset="0"/>
                <a:cs typeface="Times New Roman" panose="02020603050405020304" pitchFamily="18" charset="0"/>
              </a:rPr>
              <a:t>General considerations</a:t>
            </a:r>
          </a:p>
          <a:p>
            <a:r>
              <a:rPr lang="en-IN" sz="2400" dirty="0">
                <a:latin typeface="Times New Roman" panose="02020603050405020304" pitchFamily="18" charset="0"/>
                <a:cs typeface="Times New Roman" panose="02020603050405020304" pitchFamily="18" charset="0"/>
              </a:rPr>
              <a:t>The IB should include:</a:t>
            </a:r>
          </a:p>
          <a:p>
            <a:pPr marL="514350" indent="-514350">
              <a:lnSpc>
                <a:spcPct val="150000"/>
              </a:lnSpc>
              <a:buFont typeface="+mj-lt"/>
              <a:buAutoNum type="romanLcPeriod"/>
            </a:pPr>
            <a:r>
              <a:rPr lang="en-IN" sz="2400" b="1" dirty="0">
                <a:latin typeface="Times New Roman" panose="02020603050405020304" pitchFamily="18" charset="0"/>
                <a:cs typeface="Times New Roman" panose="02020603050405020304" pitchFamily="18" charset="0"/>
              </a:rPr>
              <a:t>Title Page: </a:t>
            </a:r>
            <a:r>
              <a:rPr lang="en-IN" sz="2400" dirty="0">
                <a:latin typeface="Times New Roman" panose="02020603050405020304" pitchFamily="18" charset="0"/>
                <a:cs typeface="Times New Roman" panose="02020603050405020304" pitchFamily="18" charset="0"/>
              </a:rPr>
              <a:t>This should provide the </a:t>
            </a:r>
          </a:p>
          <a:p>
            <a:pPr marL="800100" lvl="1" indent="-342900">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Sponsor’s name</a:t>
            </a:r>
          </a:p>
          <a:p>
            <a:pPr marL="800100" lvl="1" indent="-342900">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Product</a:t>
            </a:r>
          </a:p>
          <a:p>
            <a:pPr marL="800100" lvl="1" indent="-342900">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Research number</a:t>
            </a:r>
          </a:p>
          <a:p>
            <a:pPr marL="800100" lvl="1" indent="-342900">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Name(s): chemical, generic (if approved) &amp; trade name(s)</a:t>
            </a:r>
          </a:p>
          <a:p>
            <a:pPr marL="800100" lvl="1" indent="-342900">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Edition number</a:t>
            </a:r>
          </a:p>
          <a:p>
            <a:pPr marL="800100" lvl="1" indent="-342900">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Release date</a:t>
            </a:r>
          </a:p>
          <a:p>
            <a:pPr marL="800100" lvl="1" indent="-342900">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Replaces previous edition number</a:t>
            </a:r>
          </a:p>
          <a:p>
            <a:pPr marL="800100" lvl="1" indent="-342900">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Date  </a:t>
            </a:r>
          </a:p>
          <a:p>
            <a:pPr algn="just"/>
            <a:r>
              <a:rPr lang="en-IN" sz="2400" b="1" dirty="0">
                <a:latin typeface="Times New Roman" panose="02020603050405020304" pitchFamily="18" charset="0"/>
                <a:cs typeface="Times New Roman" panose="02020603050405020304" pitchFamily="18" charset="0"/>
              </a:rPr>
              <a:t>ii. Confidentiality statement:</a:t>
            </a:r>
          </a:p>
          <a:p>
            <a:pPr algn="just">
              <a:lnSpc>
                <a:spcPct val="150000"/>
              </a:lnSpc>
            </a:pPr>
            <a:r>
              <a:rPr lang="en-IN" sz="2400" dirty="0">
                <a:latin typeface="Times New Roman" panose="02020603050405020304" pitchFamily="18" charset="0"/>
                <a:cs typeface="Times New Roman" panose="02020603050405020304" pitchFamily="18" charset="0"/>
              </a:rPr>
              <a:t>The sponsor may wish to include a statement instructing the investigator/recipients to treat the IB as a confidential document for the sole information and use of the investigator’s team and the IRB/IEC</a:t>
            </a:r>
          </a:p>
        </p:txBody>
      </p:sp>
    </p:spTree>
    <p:extLst>
      <p:ext uri="{BB962C8B-B14F-4D97-AF65-F5344CB8AC3E}">
        <p14:creationId xmlns:p14="http://schemas.microsoft.com/office/powerpoint/2010/main" val="1832480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9B147-ACDC-4D3C-91B7-D75CCF99D8FB}"/>
              </a:ext>
            </a:extLst>
          </p:cNvPr>
          <p:cNvSpPr>
            <a:spLocks noGrp="1"/>
          </p:cNvSpPr>
          <p:nvPr>
            <p:ph type="ctrTitle"/>
          </p:nvPr>
        </p:nvSpPr>
        <p:spPr>
          <a:xfrm>
            <a:off x="331304" y="729858"/>
            <a:ext cx="11092069" cy="5538420"/>
          </a:xfrm>
        </p:spPr>
        <p:txBody>
          <a:bodyPr/>
          <a:lstStyle/>
          <a:p>
            <a:pPr algn="ctr"/>
            <a:r>
              <a:rPr lang="en-IN" sz="2000" dirty="0">
                <a:latin typeface="Times New Roman" panose="02020603050405020304" pitchFamily="18" charset="0"/>
                <a:cs typeface="Times New Roman" panose="02020603050405020304" pitchFamily="18" charset="0"/>
              </a:rPr>
              <a:t/>
            </a:r>
            <a:br>
              <a:rPr lang="en-IN"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3961C85-ACB8-485B-B39F-7B31D531B4A3}"/>
              </a:ext>
            </a:extLst>
          </p:cNvPr>
          <p:cNvSpPr txBox="1"/>
          <p:nvPr/>
        </p:nvSpPr>
        <p:spPr>
          <a:xfrm>
            <a:off x="874643" y="306097"/>
            <a:ext cx="10442713" cy="5288948"/>
          </a:xfrm>
          <a:prstGeom prst="rect">
            <a:avLst/>
          </a:prstGeom>
          <a:noFill/>
        </p:spPr>
        <p:txBody>
          <a:bodyPr wrap="square" rtlCol="0" anchor="ctr">
            <a:spAutoFit/>
          </a:bodyPr>
          <a:lstStyle/>
          <a:p>
            <a:pPr algn="ctr">
              <a:lnSpc>
                <a:spcPct val="150000"/>
              </a:lnSpc>
            </a:pPr>
            <a:r>
              <a:rPr lang="en-IN" sz="3600" b="1" u="sng" dirty="0">
                <a:solidFill>
                  <a:srgbClr val="7030A0"/>
                </a:solidFill>
                <a:latin typeface="Times New Roman" panose="02020603050405020304" pitchFamily="18" charset="0"/>
                <a:cs typeface="Times New Roman" panose="02020603050405020304" pitchFamily="18" charset="0"/>
              </a:rPr>
              <a:t>Contents of the Investigator’s Brochure:</a:t>
            </a:r>
          </a:p>
          <a:p>
            <a:pPr algn="just">
              <a:lnSpc>
                <a:spcPct val="150000"/>
              </a:lnSpc>
            </a:pPr>
            <a:r>
              <a:rPr lang="en-IN" sz="2400" dirty="0">
                <a:latin typeface="Times New Roman" panose="02020603050405020304" pitchFamily="18" charset="0"/>
                <a:cs typeface="Times New Roman" panose="02020603050405020304" pitchFamily="18" charset="0"/>
              </a:rPr>
              <a:t>The IB should contain the following sections:</a:t>
            </a:r>
          </a:p>
          <a:p>
            <a:pPr algn="just">
              <a:lnSpc>
                <a:spcPct val="150000"/>
              </a:lnSpc>
            </a:pPr>
            <a:r>
              <a:rPr lang="en-IN" sz="2400" b="1" dirty="0">
                <a:latin typeface="Times New Roman" panose="02020603050405020304" pitchFamily="18" charset="0"/>
                <a:cs typeface="Times New Roman" panose="02020603050405020304" pitchFamily="18" charset="0"/>
              </a:rPr>
              <a:t>1. Table of Contents</a:t>
            </a:r>
          </a:p>
          <a:p>
            <a:pPr algn="just">
              <a:lnSpc>
                <a:spcPct val="150000"/>
              </a:lnSpc>
            </a:pPr>
            <a:r>
              <a:rPr lang="en-IN" sz="2400" b="1" dirty="0">
                <a:latin typeface="Times New Roman" panose="02020603050405020304" pitchFamily="18" charset="0"/>
                <a:cs typeface="Times New Roman" panose="02020603050405020304" pitchFamily="18" charset="0"/>
              </a:rPr>
              <a:t>2. Summary: </a:t>
            </a:r>
          </a:p>
          <a:p>
            <a:pPr marL="800100" lvl="1"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A brief summary (preferably not exceeding two pages) should be given, highlighting the significant physical, chemical, pharmaceutical, pharmacological, toxicological, pharmacokinetic, metabolic, and clinical information available that is relevant to the stage of clinical development of the investigational product(IP).</a:t>
            </a:r>
          </a:p>
        </p:txBody>
      </p:sp>
    </p:spTree>
    <p:extLst>
      <p:ext uri="{BB962C8B-B14F-4D97-AF65-F5344CB8AC3E}">
        <p14:creationId xmlns:p14="http://schemas.microsoft.com/office/powerpoint/2010/main" val="365519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9B147-ACDC-4D3C-91B7-D75CCF99D8FB}"/>
              </a:ext>
            </a:extLst>
          </p:cNvPr>
          <p:cNvSpPr>
            <a:spLocks noGrp="1"/>
          </p:cNvSpPr>
          <p:nvPr>
            <p:ph type="ctrTitle"/>
          </p:nvPr>
        </p:nvSpPr>
        <p:spPr>
          <a:xfrm>
            <a:off x="331304" y="729858"/>
            <a:ext cx="11092069" cy="5538420"/>
          </a:xfrm>
        </p:spPr>
        <p:txBody>
          <a:bodyPr/>
          <a:lstStyle/>
          <a:p>
            <a:pPr algn="ctr"/>
            <a:r>
              <a:rPr lang="en-IN" sz="2000" dirty="0">
                <a:latin typeface="Times New Roman" panose="02020603050405020304" pitchFamily="18" charset="0"/>
                <a:cs typeface="Times New Roman" panose="02020603050405020304" pitchFamily="18" charset="0"/>
              </a:rPr>
              <a:t/>
            </a:r>
            <a:br>
              <a:rPr lang="en-IN"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58C955D-C232-485B-9C61-DC5E8A39CA18}"/>
              </a:ext>
            </a:extLst>
          </p:cNvPr>
          <p:cNvSpPr txBox="1"/>
          <p:nvPr/>
        </p:nvSpPr>
        <p:spPr>
          <a:xfrm>
            <a:off x="742121" y="834887"/>
            <a:ext cx="10482470" cy="3903954"/>
          </a:xfrm>
          <a:prstGeom prst="rect">
            <a:avLst/>
          </a:prstGeom>
          <a:noFill/>
        </p:spPr>
        <p:txBody>
          <a:bodyPr wrap="square" rtlCol="0">
            <a:spAutoFit/>
          </a:bodyPr>
          <a:lstStyle/>
          <a:p>
            <a:pPr algn="just">
              <a:lnSpc>
                <a:spcPct val="150000"/>
              </a:lnSpc>
            </a:pPr>
            <a:r>
              <a:rPr lang="en-IN" sz="2400" b="1" dirty="0">
                <a:latin typeface="Times New Roman" panose="02020603050405020304" pitchFamily="18" charset="0"/>
                <a:cs typeface="Times New Roman" panose="02020603050405020304" pitchFamily="18" charset="0"/>
              </a:rPr>
              <a:t>3. Introduction:</a:t>
            </a:r>
          </a:p>
          <a:p>
            <a:pPr marL="800100" lvl="1"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Contains the chemical name (and generic and trade name(s) when approved) of the IP, all active ingredients, the IP(s) pharmacological class and its expected position within this class (e.g., advantages), the rationale for performing research with the IP(s), and the anticipated prophylactic, therapeutic, or diagnostic indication(s). General approach to be followed in evaluating the IP</a:t>
            </a:r>
          </a:p>
        </p:txBody>
      </p:sp>
    </p:spTree>
    <p:extLst>
      <p:ext uri="{BB962C8B-B14F-4D97-AF65-F5344CB8AC3E}">
        <p14:creationId xmlns:p14="http://schemas.microsoft.com/office/powerpoint/2010/main" val="3544527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9B147-ACDC-4D3C-91B7-D75CCF99D8FB}"/>
              </a:ext>
            </a:extLst>
          </p:cNvPr>
          <p:cNvSpPr>
            <a:spLocks noGrp="1"/>
          </p:cNvSpPr>
          <p:nvPr>
            <p:ph type="ctrTitle"/>
          </p:nvPr>
        </p:nvSpPr>
        <p:spPr>
          <a:xfrm>
            <a:off x="331304" y="729858"/>
            <a:ext cx="11092069" cy="5538420"/>
          </a:xfrm>
        </p:spPr>
        <p:txBody>
          <a:bodyPr/>
          <a:lstStyle/>
          <a:p>
            <a:pPr algn="ctr"/>
            <a:r>
              <a:rPr lang="en-IN" sz="2000" dirty="0">
                <a:latin typeface="Times New Roman" panose="02020603050405020304" pitchFamily="18" charset="0"/>
                <a:cs typeface="Times New Roman" panose="02020603050405020304" pitchFamily="18" charset="0"/>
              </a:rPr>
              <a:t/>
            </a:r>
            <a:br>
              <a:rPr lang="en-IN"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39DDE859-D26E-4737-9B3B-94B5CE04CF8E}"/>
              </a:ext>
            </a:extLst>
          </p:cNvPr>
          <p:cNvSpPr/>
          <p:nvPr/>
        </p:nvSpPr>
        <p:spPr>
          <a:xfrm>
            <a:off x="682486" y="729858"/>
            <a:ext cx="10542105" cy="3903954"/>
          </a:xfrm>
          <a:prstGeom prst="rect">
            <a:avLst/>
          </a:prstGeom>
        </p:spPr>
        <p:txBody>
          <a:bodyPr wrap="square">
            <a:spAutoFit/>
          </a:bodyPr>
          <a:lstStyle/>
          <a:p>
            <a:pPr algn="just">
              <a:lnSpc>
                <a:spcPct val="150000"/>
              </a:lnSpc>
            </a:pPr>
            <a:r>
              <a:rPr lang="en-IN" sz="2400" b="1" dirty="0">
                <a:solidFill>
                  <a:srgbClr val="3B3835"/>
                </a:solidFill>
                <a:latin typeface="Times New Roman" panose="02020603050405020304" pitchFamily="18" charset="0"/>
                <a:cs typeface="Times New Roman" panose="02020603050405020304" pitchFamily="18" charset="0"/>
              </a:rPr>
              <a:t> 4.Description of IP</a:t>
            </a:r>
            <a:r>
              <a:rPr lang="en-IN" sz="2400" dirty="0">
                <a:solidFill>
                  <a:srgbClr val="3B3835"/>
                </a:solidFill>
                <a:latin typeface="Times New Roman" panose="02020603050405020304" pitchFamily="18" charset="0"/>
                <a:cs typeface="Times New Roman" panose="02020603050405020304" pitchFamily="18" charset="0"/>
              </a:rPr>
              <a:t> </a:t>
            </a:r>
          </a:p>
          <a:p>
            <a:pPr marL="800100" lvl="1" indent="-342900" algn="just">
              <a:lnSpc>
                <a:spcPct val="150000"/>
              </a:lnSpc>
              <a:buFont typeface="Arial" panose="020B0604020202020204" pitchFamily="34" charset="0"/>
              <a:buChar char="•"/>
            </a:pPr>
            <a:r>
              <a:rPr lang="en-IN" sz="2400" dirty="0">
                <a:solidFill>
                  <a:srgbClr val="3B3835"/>
                </a:solidFill>
                <a:latin typeface="Times New Roman" panose="02020603050405020304" pitchFamily="18" charset="0"/>
                <a:cs typeface="Times New Roman" panose="02020603050405020304" pitchFamily="18" charset="0"/>
              </a:rPr>
              <a:t>A brief summary should be given of the relevant physical, chemical, and pharmaceutical properties. </a:t>
            </a:r>
          </a:p>
          <a:p>
            <a:pPr marL="800100" lvl="1" indent="-342900" algn="just">
              <a:lnSpc>
                <a:spcPct val="150000"/>
              </a:lnSpc>
              <a:buFont typeface="Arial" panose="020B0604020202020204" pitchFamily="34" charset="0"/>
              <a:buChar char="•"/>
            </a:pPr>
            <a:r>
              <a:rPr lang="en-IN" sz="2400" dirty="0">
                <a:solidFill>
                  <a:srgbClr val="3B3835"/>
                </a:solidFill>
                <a:latin typeface="Times New Roman" panose="02020603050405020304" pitchFamily="18" charset="0"/>
                <a:cs typeface="Times New Roman" panose="02020603050405020304" pitchFamily="18" charset="0"/>
              </a:rPr>
              <a:t>A description of the formulation(s) to be used, including excipient, should be provided and justified if clinically relevant. </a:t>
            </a:r>
          </a:p>
          <a:p>
            <a:pPr marL="800100" lvl="1" indent="-342900" algn="just">
              <a:lnSpc>
                <a:spcPct val="150000"/>
              </a:lnSpc>
              <a:buFont typeface="Arial" panose="020B0604020202020204" pitchFamily="34" charset="0"/>
              <a:buChar char="•"/>
            </a:pPr>
            <a:r>
              <a:rPr lang="en-IN" sz="2400" dirty="0">
                <a:solidFill>
                  <a:srgbClr val="3B3835"/>
                </a:solidFill>
                <a:latin typeface="Times New Roman" panose="02020603050405020304" pitchFamily="18" charset="0"/>
                <a:cs typeface="Times New Roman" panose="02020603050405020304" pitchFamily="18" charset="0"/>
              </a:rPr>
              <a:t>Instructions for the storage and handling of the dosage form(s) should also be given</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883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9B147-ACDC-4D3C-91B7-D75CCF99D8FB}"/>
              </a:ext>
            </a:extLst>
          </p:cNvPr>
          <p:cNvSpPr>
            <a:spLocks noGrp="1"/>
          </p:cNvSpPr>
          <p:nvPr>
            <p:ph type="ctrTitle"/>
          </p:nvPr>
        </p:nvSpPr>
        <p:spPr>
          <a:xfrm>
            <a:off x="331304" y="729858"/>
            <a:ext cx="11092069" cy="5538420"/>
          </a:xfrm>
        </p:spPr>
        <p:txBody>
          <a:bodyPr/>
          <a:lstStyle/>
          <a:p>
            <a:pPr algn="ctr"/>
            <a:r>
              <a:rPr lang="en-IN" sz="2000" dirty="0">
                <a:latin typeface="Times New Roman" panose="02020603050405020304" pitchFamily="18" charset="0"/>
                <a:cs typeface="Times New Roman" panose="02020603050405020304" pitchFamily="18" charset="0"/>
              </a:rPr>
              <a:t/>
            </a:r>
            <a:br>
              <a:rPr lang="en-IN"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8BDEA36F-CA7B-4184-B701-B5418E8ACD30}"/>
              </a:ext>
            </a:extLst>
          </p:cNvPr>
          <p:cNvSpPr/>
          <p:nvPr/>
        </p:nvSpPr>
        <p:spPr>
          <a:xfrm>
            <a:off x="768627" y="562195"/>
            <a:ext cx="10886662" cy="5565947"/>
          </a:xfrm>
          <a:prstGeom prst="rect">
            <a:avLst/>
          </a:prstGeom>
        </p:spPr>
        <p:txBody>
          <a:bodyPr wrap="square">
            <a:spAutoFit/>
          </a:bodyPr>
          <a:lstStyle/>
          <a:p>
            <a:pPr algn="just">
              <a:lnSpc>
                <a:spcPct val="150000"/>
              </a:lnSpc>
            </a:pPr>
            <a:r>
              <a:rPr lang="en-IN" sz="2400" b="1" dirty="0">
                <a:solidFill>
                  <a:srgbClr val="3B3835"/>
                </a:solidFill>
                <a:latin typeface="Times New Roman" panose="02020603050405020304" pitchFamily="18" charset="0"/>
                <a:cs typeface="Times New Roman" panose="02020603050405020304" pitchFamily="18" charset="0"/>
              </a:rPr>
              <a:t>5.Nonclinical Studies</a:t>
            </a:r>
          </a:p>
          <a:p>
            <a:pPr marL="342900" indent="-342900" algn="just">
              <a:lnSpc>
                <a:spcPct val="150000"/>
              </a:lnSpc>
              <a:buFont typeface="Arial" panose="020B0604020202020204" pitchFamily="34" charset="0"/>
              <a:buChar char="•"/>
            </a:pPr>
            <a:r>
              <a:rPr lang="en-IN" sz="2400" dirty="0">
                <a:solidFill>
                  <a:srgbClr val="3B3835"/>
                </a:solidFill>
                <a:latin typeface="Times New Roman" panose="02020603050405020304" pitchFamily="18" charset="0"/>
                <a:cs typeface="Times New Roman" panose="02020603050405020304" pitchFamily="18" charset="0"/>
              </a:rPr>
              <a:t> The results of all relevant nonclinical pharmacology, toxicology, pharmacokinetic, and investigational product metabolism studies should be provided in summary form.</a:t>
            </a:r>
          </a:p>
          <a:p>
            <a:pPr marL="342900"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The information provided may include: </a:t>
            </a:r>
          </a:p>
          <a:p>
            <a:pPr marL="800100" lvl="1"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Species tested, </a:t>
            </a:r>
          </a:p>
          <a:p>
            <a:pPr marL="800100" lvl="1"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Number and sex of animals in each group, </a:t>
            </a:r>
          </a:p>
          <a:p>
            <a:pPr marL="800100" lvl="1"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Unit dose (e.g., milligram/kilogram (mg/kg)), </a:t>
            </a:r>
          </a:p>
          <a:p>
            <a:pPr marL="800100" lvl="1"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Dose interval, </a:t>
            </a:r>
          </a:p>
          <a:p>
            <a:pPr marL="800100" lvl="1"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Route of administration, </a:t>
            </a:r>
          </a:p>
        </p:txBody>
      </p:sp>
    </p:spTree>
    <p:extLst>
      <p:ext uri="{BB962C8B-B14F-4D97-AF65-F5344CB8AC3E}">
        <p14:creationId xmlns:p14="http://schemas.microsoft.com/office/powerpoint/2010/main" val="3448815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9B147-ACDC-4D3C-91B7-D75CCF99D8FB}"/>
              </a:ext>
            </a:extLst>
          </p:cNvPr>
          <p:cNvSpPr>
            <a:spLocks noGrp="1"/>
          </p:cNvSpPr>
          <p:nvPr>
            <p:ph type="ctrTitle"/>
          </p:nvPr>
        </p:nvSpPr>
        <p:spPr>
          <a:xfrm>
            <a:off x="331304" y="729858"/>
            <a:ext cx="11092069" cy="5538420"/>
          </a:xfrm>
        </p:spPr>
        <p:txBody>
          <a:bodyPr/>
          <a:lstStyle/>
          <a:p>
            <a:pPr algn="ctr"/>
            <a:r>
              <a:rPr lang="en-IN" sz="2000" dirty="0">
                <a:latin typeface="Times New Roman" panose="02020603050405020304" pitchFamily="18" charset="0"/>
                <a:cs typeface="Times New Roman" panose="02020603050405020304" pitchFamily="18" charset="0"/>
              </a:rPr>
              <a:t/>
            </a:r>
            <a:br>
              <a:rPr lang="en-IN"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08C04F0-D85B-4F13-8ED8-08873B6C9C02}"/>
              </a:ext>
            </a:extLst>
          </p:cNvPr>
          <p:cNvSpPr txBox="1"/>
          <p:nvPr/>
        </p:nvSpPr>
        <p:spPr>
          <a:xfrm>
            <a:off x="834886" y="1020417"/>
            <a:ext cx="10429461" cy="5011949"/>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Duration of dosing, </a:t>
            </a:r>
          </a:p>
          <a:p>
            <a:pPr marL="342900"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Information on systemic distribution</a:t>
            </a:r>
          </a:p>
          <a:p>
            <a:pPr marL="342900"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Duration of post-exposure follow-up</a:t>
            </a:r>
          </a:p>
          <a:p>
            <a:pPr marL="342900" indent="-342900" algn="just">
              <a:lnSpc>
                <a:spcPct val="150000"/>
              </a:lnSpc>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Results: including the following aspects: </a:t>
            </a:r>
          </a:p>
          <a:p>
            <a:pPr marL="800100" lvl="1" indent="-342900" algn="just">
              <a:lnSpc>
                <a:spcPct val="150000"/>
              </a:lnSpc>
              <a:buFontTx/>
              <a:buChar char="-"/>
            </a:pPr>
            <a:r>
              <a:rPr lang="en-IN" sz="2400" dirty="0">
                <a:latin typeface="Times New Roman" panose="02020603050405020304" pitchFamily="18" charset="0"/>
                <a:cs typeface="Times New Roman" panose="02020603050405020304" pitchFamily="18" charset="0"/>
              </a:rPr>
              <a:t>Nature and frequency of pharmacological or toxic effects; </a:t>
            </a:r>
          </a:p>
          <a:p>
            <a:pPr marL="800100" lvl="1" indent="-342900" algn="just">
              <a:lnSpc>
                <a:spcPct val="150000"/>
              </a:lnSpc>
              <a:buFontTx/>
              <a:buChar char="-"/>
            </a:pPr>
            <a:r>
              <a:rPr lang="en-IN" sz="2400" dirty="0">
                <a:latin typeface="Times New Roman" panose="02020603050405020304" pitchFamily="18" charset="0"/>
                <a:cs typeface="Times New Roman" panose="02020603050405020304" pitchFamily="18" charset="0"/>
              </a:rPr>
              <a:t>Severity or intensity of pharmacological or toxic effects; </a:t>
            </a:r>
          </a:p>
          <a:p>
            <a:pPr marL="800100" lvl="1" indent="-342900" algn="just">
              <a:lnSpc>
                <a:spcPct val="150000"/>
              </a:lnSpc>
              <a:buFontTx/>
              <a:buChar char="-"/>
            </a:pPr>
            <a:r>
              <a:rPr lang="en-IN" sz="2400" dirty="0">
                <a:latin typeface="Times New Roman" panose="02020603050405020304" pitchFamily="18" charset="0"/>
                <a:cs typeface="Times New Roman" panose="02020603050405020304" pitchFamily="18" charset="0"/>
              </a:rPr>
              <a:t>Time to onset of effects; - Reversibility of effects; </a:t>
            </a:r>
          </a:p>
          <a:p>
            <a:pPr marL="800100" lvl="1" indent="-342900" algn="just">
              <a:lnSpc>
                <a:spcPct val="150000"/>
              </a:lnSpc>
              <a:buFontTx/>
              <a:buChar char="-"/>
            </a:pPr>
            <a:r>
              <a:rPr lang="en-IN" sz="2400" dirty="0">
                <a:latin typeface="Times New Roman" panose="02020603050405020304" pitchFamily="18" charset="0"/>
                <a:cs typeface="Times New Roman" panose="02020603050405020304" pitchFamily="18" charset="0"/>
              </a:rPr>
              <a:t>Duration of effects; </a:t>
            </a:r>
          </a:p>
          <a:p>
            <a:pPr marL="800100" lvl="1" indent="-342900" algn="just">
              <a:lnSpc>
                <a:spcPct val="150000"/>
              </a:lnSpc>
              <a:buFontTx/>
              <a:buChar char="-"/>
            </a:pPr>
            <a:r>
              <a:rPr lang="en-IN" sz="2400" dirty="0">
                <a:latin typeface="Times New Roman" panose="02020603050405020304" pitchFamily="18" charset="0"/>
                <a:cs typeface="Times New Roman" panose="02020603050405020304" pitchFamily="18" charset="0"/>
              </a:rPr>
              <a:t>Dose response.</a:t>
            </a:r>
          </a:p>
        </p:txBody>
      </p:sp>
    </p:spTree>
    <p:extLst>
      <p:ext uri="{BB962C8B-B14F-4D97-AF65-F5344CB8AC3E}">
        <p14:creationId xmlns:p14="http://schemas.microsoft.com/office/powerpoint/2010/main" val="21769775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184</TotalTime>
  <Words>829</Words>
  <Application>Microsoft Office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Georgia</vt:lpstr>
      <vt:lpstr>Times New Roman</vt:lpstr>
      <vt:lpstr>Trebuchet MS</vt:lpstr>
      <vt:lpstr>Wingdings</vt:lpstr>
      <vt:lpstr>Wood Type</vt:lpstr>
      <vt:lpstr>INVESTIGATOR BROCHURE </vt:lpstr>
      <vt:lpstr> </vt:lpstr>
      <vt:lpstr> </vt:lpstr>
      <vt:lpstr> </vt:lpstr>
      <vt:lpstr> </vt:lpstr>
      <vt:lpstr> </vt:lpstr>
      <vt:lpstr> </vt:lpstr>
      <vt:lpstr> </vt:lpstr>
      <vt:lpstr> </vt:lpstr>
      <vt:lpstr> </vt:lpstr>
      <vt:lpstr>PowerPoint Presentation</vt:lpstr>
      <vt:lpstr>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Investigator brochure</dc:title>
  <dc:creator>hp</dc:creator>
  <cp:lastModifiedBy>Mamta Tiwari</cp:lastModifiedBy>
  <cp:revision>19</cp:revision>
  <dcterms:created xsi:type="dcterms:W3CDTF">2023-04-05T07:10:11Z</dcterms:created>
  <dcterms:modified xsi:type="dcterms:W3CDTF">2023-09-20T07:03:41Z</dcterms:modified>
</cp:coreProperties>
</file>