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3A164-A5C9-4590-94D7-4733E69E35DF}" type="datetimeFigureOut">
              <a:rPr lang="en-US" smtClean="0"/>
              <a:pPr/>
              <a:t>4/30/2024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351E-98FC-49CF-A0FC-B8A029F5098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7772400" cy="2214578"/>
          </a:xfrm>
        </p:spPr>
        <p:txBody>
          <a:bodyPr>
            <a:normAutofit/>
          </a:bodyPr>
          <a:lstStyle/>
          <a:p>
            <a:r>
              <a:rPr lang="en-IN" dirty="0" smtClean="0"/>
              <a:t>METHODS ,ADR REPORTING AND TOOLS USED IN PHARMACOVIGILANCE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How to Report?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Report should be on a standardized ADR reporting form.</a:t>
            </a:r>
          </a:p>
          <a:p>
            <a:r>
              <a:rPr lang="en-IN" dirty="0" smtClean="0"/>
              <a:t>Dully filled the ADRs in the reporting from when an ADR is encountered.</a:t>
            </a:r>
          </a:p>
          <a:p>
            <a:r>
              <a:rPr lang="en-IN" dirty="0" smtClean="0"/>
              <a:t>Use a separate from for each patient and filled with the complete information.</a:t>
            </a:r>
          </a:p>
          <a:p>
            <a:r>
              <a:rPr lang="en-IN" dirty="0" smtClean="0"/>
              <a:t>The completed ADR form is then returned to the nearest adverse drug reaction monitoring Centre (AMC) or to National Coordinating Centre.</a:t>
            </a:r>
          </a:p>
          <a:p>
            <a:r>
              <a:rPr lang="en-IN" dirty="0" smtClean="0"/>
              <a:t>Any follow-up information for an ADR case that has already been reported can be sent on another ADR form, or communicated by telephone, fax or e- mail.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Where to Report?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Report any suspected ADRs for any marketed pharmaceutical products or new drug to the appropriate channels are as follows:</a:t>
            </a:r>
          </a:p>
          <a:p>
            <a:r>
              <a:rPr lang="en-IN" dirty="0" smtClean="0"/>
              <a:t>Preferably directly to the </a:t>
            </a:r>
            <a:r>
              <a:rPr lang="en-IN" dirty="0" err="1" smtClean="0"/>
              <a:t>Pharmacovigilance</a:t>
            </a:r>
            <a:r>
              <a:rPr lang="en-IN" dirty="0" smtClean="0"/>
              <a:t> </a:t>
            </a:r>
            <a:r>
              <a:rPr lang="en-IN" dirty="0" err="1" smtClean="0"/>
              <a:t>center</a:t>
            </a:r>
            <a:r>
              <a:rPr lang="en-IN" dirty="0" smtClean="0"/>
              <a:t> of a hospital.</a:t>
            </a:r>
          </a:p>
          <a:p>
            <a:r>
              <a:rPr lang="en-IN" dirty="0" smtClean="0"/>
              <a:t>National </a:t>
            </a:r>
            <a:r>
              <a:rPr lang="en-IN" dirty="0" err="1" smtClean="0"/>
              <a:t>Pharmacovigilance</a:t>
            </a:r>
            <a:r>
              <a:rPr lang="en-IN" dirty="0" smtClean="0"/>
              <a:t> </a:t>
            </a:r>
            <a:r>
              <a:rPr lang="en-IN" dirty="0" err="1" smtClean="0"/>
              <a:t>center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Zonal</a:t>
            </a:r>
            <a:r>
              <a:rPr lang="en-IN" dirty="0" smtClean="0"/>
              <a:t> drug information </a:t>
            </a:r>
            <a:r>
              <a:rPr lang="en-IN" dirty="0" err="1" smtClean="0"/>
              <a:t>centers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ADR REPORTING FORM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410806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643050"/>
            <a:ext cx="3929090" cy="116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786058"/>
            <a:ext cx="3888801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ADR Reporting Process</a:t>
            </a: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270464"/>
            <a:ext cx="8572528" cy="558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Methods for ADR Reporting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#   Spontaneous reporting: Mostly used ADR for monitoring, it records the safety of a drug based on post marketing surveillance to identify new, rare, serious ADRs of a drug.</a:t>
            </a:r>
          </a:p>
          <a:p>
            <a:pPr>
              <a:buNone/>
            </a:pPr>
            <a:r>
              <a:rPr lang="en-IN" dirty="0" smtClean="0"/>
              <a:t>#   Case series reporting: It is used to develop a hypothesis between approved drugs and it outcomes.</a:t>
            </a:r>
          </a:p>
          <a:p>
            <a:pPr>
              <a:buNone/>
            </a:pPr>
            <a:r>
              <a:rPr lang="en-IN" dirty="0" smtClean="0"/>
              <a:t>#   Stimulated reporting: It encourages and facilitates health professionals report ADRs under special situation.</a:t>
            </a:r>
          </a:p>
          <a:p>
            <a:pPr>
              <a:buNone/>
            </a:pPr>
            <a:r>
              <a:rPr lang="en-IN" dirty="0" smtClean="0"/>
              <a:t>#   Active surveillance: It is pre-designed process which is conducted in addition to process passive surveillance to find out more serious adverse drug events.</a:t>
            </a:r>
          </a:p>
          <a:p>
            <a:pPr>
              <a:buNone/>
            </a:pPr>
            <a:r>
              <a:rPr lang="en-IN" dirty="0" smtClean="0"/>
              <a:t>#   Comparative observation studies: Includes study designs such as cross- sectional, cohort and case study to compare the possible ADR associated with drug use with other group etc.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Tools for ADR Reporting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1. Argus oracle:</a:t>
            </a:r>
          </a:p>
          <a:p>
            <a:r>
              <a:rPr lang="en-IN" dirty="0" smtClean="0"/>
              <a:t>It is a software for ADR monitoring, mainly used by drug manufacturer in USA.</a:t>
            </a:r>
          </a:p>
          <a:p>
            <a:r>
              <a:rPr lang="en-IN" dirty="0" smtClean="0"/>
              <a:t>It is a comprehensive </a:t>
            </a:r>
            <a:r>
              <a:rPr lang="en-IN" dirty="0" err="1" smtClean="0"/>
              <a:t>pharmacovigilance</a:t>
            </a:r>
            <a:r>
              <a:rPr lang="en-IN" dirty="0" smtClean="0"/>
              <a:t> platform enabling manufactures to make faster and better safety decision and risk management.</a:t>
            </a:r>
          </a:p>
          <a:p>
            <a:r>
              <a:rPr lang="en-IN" dirty="0" smtClean="0"/>
              <a:t>In other words it is necessary for clinical and post marketing surveillance.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Continue....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2. </a:t>
            </a:r>
            <a:r>
              <a:rPr lang="en-IN" dirty="0" err="1" smtClean="0"/>
              <a:t>Aris</a:t>
            </a:r>
            <a:r>
              <a:rPr lang="en-IN" dirty="0" smtClean="0"/>
              <a:t> G</a:t>
            </a:r>
          </a:p>
          <a:p>
            <a:r>
              <a:rPr lang="en-IN" dirty="0" smtClean="0"/>
              <a:t>It is a software for ADR monitoring, and is mainly used by drug manufacturer in Europe.</a:t>
            </a:r>
          </a:p>
          <a:p>
            <a:r>
              <a:rPr lang="en-IN" dirty="0" err="1" smtClean="0"/>
              <a:t>Aris</a:t>
            </a:r>
            <a:r>
              <a:rPr lang="en-IN" dirty="0" smtClean="0"/>
              <a:t> G is a leading </a:t>
            </a:r>
            <a:r>
              <a:rPr lang="en-IN" dirty="0" err="1" smtClean="0"/>
              <a:t>pharmacovigilance</a:t>
            </a:r>
            <a:r>
              <a:rPr lang="en-IN" dirty="0" smtClean="0"/>
              <a:t> and clinical safety system that helps companies efficiently process all safety cases and generate appropriate global reports for distribution to regulatory authorities and partners.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continue......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dirty="0" smtClean="0"/>
              <a:t>3. </a:t>
            </a:r>
            <a:r>
              <a:rPr lang="en-IN" dirty="0" err="1" smtClean="0"/>
              <a:t>Vigiflow</a:t>
            </a:r>
            <a:r>
              <a:rPr lang="en-IN" dirty="0" smtClean="0"/>
              <a:t>, </a:t>
            </a:r>
            <a:r>
              <a:rPr lang="en-IN" dirty="0" err="1" smtClean="0"/>
              <a:t>Vigibase</a:t>
            </a:r>
            <a:endParaRPr lang="en-IN" dirty="0" smtClean="0"/>
          </a:p>
          <a:p>
            <a:r>
              <a:rPr lang="en-IN" dirty="0" err="1" smtClean="0"/>
              <a:t>Vigiflow</a:t>
            </a:r>
            <a:r>
              <a:rPr lang="en-IN" dirty="0" smtClean="0"/>
              <a:t>: It is a management system for recording, processing and sharing reports of adverse effects. It supports the domestic collection and processing of individual case safety report data.</a:t>
            </a:r>
          </a:p>
          <a:p>
            <a:r>
              <a:rPr lang="en-IN" dirty="0" err="1" smtClean="0"/>
              <a:t>Vigibase</a:t>
            </a:r>
            <a:r>
              <a:rPr lang="en-IN" dirty="0" smtClean="0"/>
              <a:t>: It is the single largest drug safety data repository in the world. Since 1978, the Uppsala Monitoring Centre on behalf of WHO, have been maintaining </a:t>
            </a:r>
            <a:r>
              <a:rPr lang="en-IN" dirty="0" err="1" smtClean="0"/>
              <a:t>Vigibase</a:t>
            </a:r>
            <a:r>
              <a:rPr lang="en-IN" dirty="0" smtClean="0"/>
              <a:t>, used to obtain the information about a safety profile of a medicinal product.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011882"/>
          </a:xfrm>
        </p:spPr>
        <p:txBody>
          <a:bodyPr>
            <a:noAutofit/>
          </a:bodyPr>
          <a:lstStyle/>
          <a:p>
            <a:r>
              <a:rPr lang="en-IN" sz="9600" dirty="0" smtClean="0"/>
              <a:t>THANK YOU</a:t>
            </a:r>
            <a:endParaRPr lang="en-IN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7300" b="1" dirty="0" smtClean="0"/>
              <a:t>Introduction</a:t>
            </a:r>
            <a:endParaRPr lang="en-IN" sz="7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Clinical trial study of the drug detects ADR but, the reactions occurs after long duration in a specific population remains undetected.</a:t>
            </a:r>
          </a:p>
          <a:p>
            <a:pPr>
              <a:buNone/>
            </a:pPr>
            <a:r>
              <a:rPr lang="en-IN" dirty="0" smtClean="0"/>
              <a:t>.   So, </a:t>
            </a:r>
            <a:r>
              <a:rPr lang="en-IN" dirty="0" err="1" smtClean="0"/>
              <a:t>Pharmacovigilance</a:t>
            </a:r>
            <a:r>
              <a:rPr lang="en-IN" dirty="0" smtClean="0"/>
              <a:t> is a activity which keeps constant watch on the drug throughout its life cycle.</a:t>
            </a:r>
          </a:p>
          <a:p>
            <a:r>
              <a:rPr lang="en-IN" dirty="0" smtClean="0"/>
              <a:t>In India, IPC and NCC through the CDSCO regulate the PV activity.</a:t>
            </a:r>
          </a:p>
          <a:p>
            <a:r>
              <a:rPr lang="en-IN" dirty="0" smtClean="0"/>
              <a:t>Then </a:t>
            </a:r>
            <a:r>
              <a:rPr lang="en-IN" dirty="0" err="1" smtClean="0"/>
              <a:t>Pharmacovigilance</a:t>
            </a:r>
            <a:r>
              <a:rPr lang="en-IN" dirty="0" smtClean="0"/>
              <a:t> programme in India have been proposed in 2010. Anyone can report ADR by filling the suspected ADR reporting form available online or offline to the nearest centres in suitable languages.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Adverse Drug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IN" dirty="0" smtClean="0"/>
              <a:t> According to WHO, an adverse drug reaction defined as,</a:t>
            </a:r>
          </a:p>
          <a:p>
            <a:r>
              <a:rPr lang="en-IN" dirty="0" smtClean="0"/>
              <a:t>Any responses to a drug which is noxious unwanted effect of drug doses used in human for prophylaxis, diagnosis and therapy".</a:t>
            </a:r>
          </a:p>
          <a:p>
            <a:r>
              <a:rPr lang="en-IN" dirty="0" smtClean="0"/>
              <a:t>For example; when drug metabolism is temporarily inhibited by a disorder or another drug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Why ADR Reporting?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ADRs are among the leading causes of death in many countries (World Health Organization, 2008).</a:t>
            </a:r>
          </a:p>
          <a:p>
            <a:r>
              <a:rPr lang="en-IN" dirty="0" smtClean="0"/>
              <a:t>Account for 5% of all hospital admissions in India.</a:t>
            </a:r>
          </a:p>
          <a:p>
            <a:r>
              <a:rPr lang="en-IN" dirty="0" smtClean="0"/>
              <a:t>Constitutes a significant economic burden on the patient and government.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Benefits of ADR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Assess the safety of drug therapies, especially recently approved drugs.</a:t>
            </a:r>
          </a:p>
          <a:p>
            <a:r>
              <a:rPr lang="en-IN" dirty="0" smtClean="0"/>
              <a:t>Provides updated drug safety information to health care professionals and other stakeholders</a:t>
            </a:r>
          </a:p>
          <a:p>
            <a:r>
              <a:rPr lang="en-IN" dirty="0" smtClean="0"/>
              <a:t>Measuring the economic impact of ADR prevention as manifested through reduced hospitalization, optimal and economical drug use, and minimized organizational liability.</a:t>
            </a:r>
          </a:p>
          <a:p>
            <a:r>
              <a:rPr lang="en-IN" dirty="0" smtClean="0"/>
              <a:t>Regulatory action on the basis of ADR reports to ensure patient's safety.</a:t>
            </a:r>
          </a:p>
          <a:p>
            <a:r>
              <a:rPr lang="en-IN" dirty="0" smtClean="0"/>
              <a:t>Marketing Authorization Recall (withdrawal), Batch recall based on clustering of ADR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Information required for ADR Reporting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minimal standard information to be provided for the proper estimation of the ADR case report are:</a:t>
            </a:r>
          </a:p>
          <a:p>
            <a:r>
              <a:rPr lang="en-IN" dirty="0" smtClean="0"/>
              <a:t>Patient information</a:t>
            </a:r>
          </a:p>
          <a:p>
            <a:r>
              <a:rPr lang="en-IN" dirty="0" smtClean="0"/>
              <a:t>Description of adverse reactions (include laboratory results if available)</a:t>
            </a:r>
          </a:p>
          <a:p>
            <a:r>
              <a:rPr lang="en-IN" dirty="0" smtClean="0"/>
              <a:t>Information related to the suspected drug(s)</a:t>
            </a:r>
          </a:p>
          <a:p>
            <a:r>
              <a:rPr lang="en-IN" dirty="0" smtClean="0"/>
              <a:t>Information on the management of the adverse reactions</a:t>
            </a:r>
          </a:p>
          <a:p>
            <a:r>
              <a:rPr lang="en-IN" dirty="0" smtClean="0"/>
              <a:t>Information about the reporter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ADR Reporting Procedure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What to report? </a:t>
            </a:r>
          </a:p>
          <a:p>
            <a:r>
              <a:rPr lang="en-IN" dirty="0" smtClean="0"/>
              <a:t> How to report?</a:t>
            </a:r>
          </a:p>
          <a:p>
            <a:r>
              <a:rPr lang="en-IN" dirty="0" smtClean="0"/>
              <a:t>Where to report?</a:t>
            </a:r>
          </a:p>
          <a:p>
            <a:r>
              <a:rPr lang="en-IN" dirty="0" smtClean="0"/>
              <a:t> Who to report?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Who can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# All healthcare professionals (Clinicians, Dentist, Pharmacist, Nurses, Physician, Physiotherapist etc).</a:t>
            </a:r>
          </a:p>
          <a:p>
            <a:pPr>
              <a:buNone/>
            </a:pPr>
            <a:r>
              <a:rPr lang="en-IN" dirty="0" smtClean="0"/>
              <a:t># All non- healthcare professionals including consumers/ patients etc can report ADRs.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What to Report?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All types of suspected adverse reactions.</a:t>
            </a:r>
          </a:p>
          <a:p>
            <a:r>
              <a:rPr lang="en-IN" dirty="0" smtClean="0"/>
              <a:t>Known or unknown,</a:t>
            </a:r>
          </a:p>
          <a:p>
            <a:r>
              <a:rPr lang="en-IN" dirty="0" smtClean="0"/>
              <a:t>Serious or non-serious</a:t>
            </a:r>
          </a:p>
          <a:p>
            <a:r>
              <a:rPr lang="en-IN" dirty="0" smtClean="0"/>
              <a:t>Frequent or rare</a:t>
            </a:r>
          </a:p>
          <a:p>
            <a:r>
              <a:rPr lang="en-IN" dirty="0" smtClean="0"/>
              <a:t> Reactions from all types of pharmaceutical products i.e. </a:t>
            </a:r>
            <a:r>
              <a:rPr lang="en-IN" dirty="0" err="1" smtClean="0"/>
              <a:t>Allopathy</a:t>
            </a:r>
            <a:r>
              <a:rPr lang="en-IN" dirty="0" smtClean="0"/>
              <a:t>, </a:t>
            </a:r>
            <a:r>
              <a:rPr lang="en-IN" dirty="0" err="1" smtClean="0"/>
              <a:t>Ayurvedic</a:t>
            </a:r>
            <a:r>
              <a:rPr lang="en-IN" dirty="0" smtClean="0"/>
              <a:t>, Vaccines, Medical devices etc.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902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METHODS ,ADR REPORTING AND TOOLS USED IN PHARMACOVIGILANCE</vt:lpstr>
      <vt:lpstr> Introduction</vt:lpstr>
      <vt:lpstr>Adverse Drug Reaction</vt:lpstr>
      <vt:lpstr>Why ADR Reporting? </vt:lpstr>
      <vt:lpstr>Benefits of ADR Reporting</vt:lpstr>
      <vt:lpstr>Information required for ADR Reporting </vt:lpstr>
      <vt:lpstr>ADR Reporting Procedure </vt:lpstr>
      <vt:lpstr>Who can report?</vt:lpstr>
      <vt:lpstr>What to Report? </vt:lpstr>
      <vt:lpstr>How to Report? </vt:lpstr>
      <vt:lpstr>Where to Report? </vt:lpstr>
      <vt:lpstr>ADR REPORTING FORM</vt:lpstr>
      <vt:lpstr>ADR Reporting Process</vt:lpstr>
      <vt:lpstr>Methods for ADR Reporting </vt:lpstr>
      <vt:lpstr>Tools for ADR Reporting </vt:lpstr>
      <vt:lpstr>Continue....</vt:lpstr>
      <vt:lpstr>continue......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,ADR REPORTING AND TOOLS USED IN PHARMACOVIGILANCE</dc:title>
  <dc:creator>suneel</dc:creator>
  <cp:lastModifiedBy>Mamta Tiwari</cp:lastModifiedBy>
  <cp:revision>13</cp:revision>
  <dcterms:created xsi:type="dcterms:W3CDTF">2024-03-30T15:18:46Z</dcterms:created>
  <dcterms:modified xsi:type="dcterms:W3CDTF">2024-04-30T08:26:08Z</dcterms:modified>
</cp:coreProperties>
</file>