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78" r:id="rId15"/>
    <p:sldId id="269" r:id="rId16"/>
    <p:sldId id="270" r:id="rId17"/>
    <p:sldId id="271" r:id="rId18"/>
    <p:sldId id="275" r:id="rId19"/>
    <p:sldId id="272" r:id="rId20"/>
    <p:sldId id="274" r:id="rId21"/>
    <p:sldId id="276" r:id="rId22"/>
    <p:sldId id="273" r:id="rId23"/>
    <p:sldId id="277"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4" autoAdjust="0"/>
    <p:restoredTop sz="94660"/>
  </p:normalViewPr>
  <p:slideViewPr>
    <p:cSldViewPr>
      <p:cViewPr varScale="1">
        <p:scale>
          <a:sx n="143" d="100"/>
          <a:sy n="143" d="100"/>
        </p:scale>
        <p:origin x="714" y="1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B35DD-16E6-4599-A494-BB51597F58FF}" type="datetimeFigureOut">
              <a:rPr lang="en-US" smtClean="0"/>
              <a:pPr/>
              <a:t>9/20/2023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9B0A1C-001A-47C0-89B7-B7FACD2B67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9B0A1C-001A-47C0-89B7-B7FACD2B67C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7C9F81-5B55-46BF-985B-E12C00842E14}"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
        <p:nvSpPr>
          <p:cNvPr id="6" name="Slide Number Placeholder 5"/>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C218D-8F55-404A-AF51-26D38C91D48A}"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
        <p:nvSpPr>
          <p:cNvPr id="6" name="Slide Number Placeholder 5"/>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6296D-E6E7-4541-9508-07FAFB6E6AF7}"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
        <p:nvSpPr>
          <p:cNvPr id="6" name="Slide Number Placeholder 5"/>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15988-8863-48BB-BC2A-B34F20E6A029}"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
        <p:nvSpPr>
          <p:cNvPr id="6" name="Slide Number Placeholder 5"/>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2FF67A-5DAD-4E30-861B-290B5F70D495}"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
        <p:nvSpPr>
          <p:cNvPr id="6" name="Slide Number Placeholder 5"/>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DEBD9F-0A70-4683-B990-5A1247324020}"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MADE BY @ SATENDRA CHAUAHN</a:t>
            </a:r>
            <a:endParaRPr lang="en-US"/>
          </a:p>
        </p:txBody>
      </p:sp>
      <p:sp>
        <p:nvSpPr>
          <p:cNvPr id="7" name="Slide Number Placeholder 6"/>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C4859-EFB5-4BB0-8BF3-67AAED7ECE92}" type="datetime1">
              <a:rPr lang="en-US" smtClean="0"/>
              <a:pPr/>
              <a:t>9/20/2023</a:t>
            </a:fld>
            <a:endParaRPr lang="en-US"/>
          </a:p>
        </p:txBody>
      </p:sp>
      <p:sp>
        <p:nvSpPr>
          <p:cNvPr id="8" name="Footer Placeholder 7"/>
          <p:cNvSpPr>
            <a:spLocks noGrp="1"/>
          </p:cNvSpPr>
          <p:nvPr>
            <p:ph type="ftr" sz="quarter" idx="11"/>
          </p:nvPr>
        </p:nvSpPr>
        <p:spPr/>
        <p:txBody>
          <a:bodyPr/>
          <a:lstStyle/>
          <a:p>
            <a:r>
              <a:rPr lang="en-US" smtClean="0"/>
              <a:t>MADE BY @ SATENDRA CHAUAHN</a:t>
            </a:r>
            <a:endParaRPr lang="en-US"/>
          </a:p>
        </p:txBody>
      </p:sp>
      <p:sp>
        <p:nvSpPr>
          <p:cNvPr id="9" name="Slide Number Placeholder 8"/>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DA3D2-25FF-4590-A354-CCDA7F3EF101}" type="datetime1">
              <a:rPr lang="en-US" smtClean="0"/>
              <a:pPr/>
              <a:t>9/20/2023</a:t>
            </a:fld>
            <a:endParaRPr lang="en-US"/>
          </a:p>
        </p:txBody>
      </p:sp>
      <p:sp>
        <p:nvSpPr>
          <p:cNvPr id="4" name="Footer Placeholder 3"/>
          <p:cNvSpPr>
            <a:spLocks noGrp="1"/>
          </p:cNvSpPr>
          <p:nvPr>
            <p:ph type="ftr" sz="quarter" idx="11"/>
          </p:nvPr>
        </p:nvSpPr>
        <p:spPr/>
        <p:txBody>
          <a:bodyPr/>
          <a:lstStyle/>
          <a:p>
            <a:r>
              <a:rPr lang="en-US" smtClean="0"/>
              <a:t>MADE BY @ SATENDRA CHAUAHN</a:t>
            </a:r>
            <a:endParaRPr lang="en-US"/>
          </a:p>
        </p:txBody>
      </p:sp>
      <p:sp>
        <p:nvSpPr>
          <p:cNvPr id="5" name="Slide Number Placeholder 4"/>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8E27A-894A-4231-AB81-FD83D6D7AEE9}" type="datetime1">
              <a:rPr lang="en-US" smtClean="0"/>
              <a:pPr/>
              <a:t>9/20/2023</a:t>
            </a:fld>
            <a:endParaRPr lang="en-US"/>
          </a:p>
        </p:txBody>
      </p:sp>
      <p:sp>
        <p:nvSpPr>
          <p:cNvPr id="3" name="Footer Placeholder 2"/>
          <p:cNvSpPr>
            <a:spLocks noGrp="1"/>
          </p:cNvSpPr>
          <p:nvPr>
            <p:ph type="ftr" sz="quarter" idx="11"/>
          </p:nvPr>
        </p:nvSpPr>
        <p:spPr/>
        <p:txBody>
          <a:bodyPr/>
          <a:lstStyle/>
          <a:p>
            <a:r>
              <a:rPr lang="en-US" smtClean="0"/>
              <a:t>MADE BY @ SATENDRA CHAUAHN</a:t>
            </a:r>
            <a:endParaRPr lang="en-US"/>
          </a:p>
        </p:txBody>
      </p:sp>
      <p:sp>
        <p:nvSpPr>
          <p:cNvPr id="4" name="Slide Number Placeholder 3"/>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5DE2F-F229-49C2-B1D2-6C5FA0D0148A}"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MADE BY @ SATENDRA CHAUAHN</a:t>
            </a:r>
            <a:endParaRPr lang="en-US"/>
          </a:p>
        </p:txBody>
      </p:sp>
      <p:sp>
        <p:nvSpPr>
          <p:cNvPr id="7" name="Slide Number Placeholder 6"/>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C42A7-33A7-4C68-B695-53463E7462FB}"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MADE BY @ SATENDRA CHAUAHN</a:t>
            </a:r>
            <a:endParaRPr lang="en-US"/>
          </a:p>
        </p:txBody>
      </p:sp>
      <p:sp>
        <p:nvSpPr>
          <p:cNvPr id="7" name="Slide Number Placeholder 6"/>
          <p:cNvSpPr>
            <a:spLocks noGrp="1"/>
          </p:cNvSpPr>
          <p:nvPr>
            <p:ph type="sldNum" sz="quarter" idx="12"/>
          </p:nvPr>
        </p:nvSpPr>
        <p:spPr/>
        <p:txBody>
          <a:bodyPr/>
          <a:lstStyle/>
          <a:p>
            <a:fld id="{FA3F7172-82D6-46FF-A29C-D8496106AFD5}"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36FF16-01CF-4569-B39C-0B13A1C11124}" type="datetime1">
              <a:rPr lang="en-US" smtClean="0"/>
              <a:pPr/>
              <a:t>9/20/2023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MADE BY @ SATENDRA CHAUAHN</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A3F7172-82D6-46FF-A29C-D8496106AFD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dsco.nic.in/" TargetMode="External"/><Relationship Id="rId2" Type="http://schemas.openxmlformats.org/officeDocument/2006/relationships/hyperlink" Target="http://www.ipc.gov.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G:\instrumental%20music\Mohabbatein__7C_Humko_Humise_Chura_Lo_flute__7C_Mohabbatein_flute__7C_flute_cover__7C_in.mp3" TargetMode="External"/><Relationship Id="rId1" Type="http://schemas.openxmlformats.org/officeDocument/2006/relationships/audio" Target="file:///G:\instrumental%20music\Shubh_Vivah_Hindi_music_ringtone__7C_7C_shubh_vivah_ringtone.mp3" TargetMode="Externa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descr="Career Path: All About the Growth When You Opt for Pharmacovigilance  Courses | Icri India Blo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6436" name="AutoShape 4" descr="Career Path: All About the Growth When You Opt for Pharmacovigilance  Courses | Icri India Blo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590800" y="2514601"/>
            <a:ext cx="4876800" cy="1015663"/>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2000" b="1" dirty="0" smtClean="0"/>
              <a:t> Topic- Industry and National </a:t>
            </a:r>
            <a:r>
              <a:rPr lang="en-US" sz="2000" b="1" dirty="0" err="1" smtClean="0"/>
              <a:t>Programmes</a:t>
            </a:r>
            <a:r>
              <a:rPr lang="en-US" sz="2000" b="1" dirty="0" smtClean="0"/>
              <a:t> Related to pharmacovigilance</a:t>
            </a:r>
          </a:p>
          <a:p>
            <a:r>
              <a:rPr lang="en-US" sz="2000" b="1" dirty="0"/>
              <a:t> </a:t>
            </a:r>
            <a:r>
              <a:rPr lang="en-US" sz="2000" b="1" dirty="0" smtClean="0"/>
              <a:t>           Sub. Code – 204 T</a:t>
            </a:r>
            <a:endParaRPr lang="en-US" sz="2000" b="1" dirty="0"/>
          </a:p>
        </p:txBody>
      </p:sp>
      <p:sp>
        <p:nvSpPr>
          <p:cNvPr id="11" name="Slide Number Placeholder 10"/>
          <p:cNvSpPr>
            <a:spLocks noGrp="1"/>
          </p:cNvSpPr>
          <p:nvPr>
            <p:ph type="sldNum" sz="quarter" idx="12"/>
          </p:nvPr>
        </p:nvSpPr>
        <p:spPr/>
        <p:txBody>
          <a:bodyPr/>
          <a:lstStyle/>
          <a:p>
            <a:fld id="{E3273A0D-9DF8-407D-AD9C-C3ACE2B87AAE}"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9550"/>
            <a:ext cx="8229600" cy="857250"/>
          </a:xfrm>
        </p:spPr>
        <p:style>
          <a:lnRef idx="1">
            <a:schemeClr val="accent2"/>
          </a:lnRef>
          <a:fillRef idx="2">
            <a:schemeClr val="accent2"/>
          </a:fillRef>
          <a:effectRef idx="1">
            <a:schemeClr val="accent2"/>
          </a:effectRef>
          <a:fontRef idx="minor">
            <a:schemeClr val="dk1"/>
          </a:fontRef>
        </p:style>
        <p:txBody>
          <a:bodyPr/>
          <a:lstStyle/>
          <a:p>
            <a:r>
              <a:rPr lang="en-US" dirty="0" smtClean="0"/>
              <a:t>Pharmacovigilance in India</a:t>
            </a:r>
            <a:endParaRPr lang="en-US" dirty="0"/>
          </a:p>
        </p:txBody>
      </p:sp>
      <p:sp>
        <p:nvSpPr>
          <p:cNvPr id="5" name="Content Placeholder 4"/>
          <p:cNvSpPr>
            <a:spLocks noGrp="1"/>
          </p:cNvSpPr>
          <p:nvPr>
            <p:ph idx="1"/>
          </p:nvPr>
        </p:nvSpPr>
        <p:spPr/>
        <p:txBody>
          <a:bodyPr>
            <a:normAutofit fontScale="55000" lnSpcReduction="20000"/>
          </a:bodyPr>
          <a:lstStyle/>
          <a:p>
            <a:r>
              <a:rPr lang="en-US" sz="4500" u="sng" dirty="0" smtClean="0">
                <a:solidFill>
                  <a:srgbClr val="FF0000"/>
                </a:solidFill>
              </a:rPr>
              <a:t>Background</a:t>
            </a:r>
            <a:r>
              <a:rPr lang="en-US" sz="3800" dirty="0" smtClean="0">
                <a:solidFill>
                  <a:srgbClr val="FF0000"/>
                </a:solidFill>
              </a:rPr>
              <a:t> :-</a:t>
            </a:r>
          </a:p>
          <a:p>
            <a:endParaRPr lang="en-US" dirty="0" smtClean="0"/>
          </a:p>
          <a:p>
            <a:r>
              <a:rPr lang="en-US" dirty="0" smtClean="0"/>
              <a:t>1989 – ADR monitoring system for India proposed ( 12 regional centers) .</a:t>
            </a:r>
          </a:p>
          <a:p>
            <a:endParaRPr lang="en-US" dirty="0" smtClean="0"/>
          </a:p>
          <a:p>
            <a:r>
              <a:rPr lang="en-US" dirty="0" smtClean="0"/>
              <a:t>19987 – India joined WHO- ADR monitoring programmed ( 3 centre's : AIIMS, KEM (King Edward Memorial ), , AMU ( Aligarh Muslim University )</a:t>
            </a:r>
          </a:p>
          <a:p>
            <a:endParaRPr lang="en-US" dirty="0" smtClean="0"/>
          </a:p>
          <a:p>
            <a:r>
              <a:rPr lang="en-US" dirty="0" smtClean="0"/>
              <a:t>2004 – 2008 – National Pharmacovigilance Programmed .</a:t>
            </a:r>
          </a:p>
          <a:p>
            <a:r>
              <a:rPr lang="en-US" b="1" dirty="0" smtClean="0">
                <a:solidFill>
                  <a:srgbClr val="FFFF00"/>
                </a:solidFill>
              </a:rPr>
              <a:t>( * 2 Zonal , * 5 Regional , * 24 Peripheral , * Overseen by CDSCO )</a:t>
            </a:r>
          </a:p>
          <a:p>
            <a:endParaRPr lang="en-US" dirty="0" smtClean="0"/>
          </a:p>
          <a:p>
            <a:r>
              <a:rPr lang="en-US" dirty="0" smtClean="0"/>
              <a:t>2010 – Pharmacovigilance Programmed of India .</a:t>
            </a:r>
          </a:p>
          <a:p>
            <a:endParaRPr lang="en-US" dirty="0"/>
          </a:p>
        </p:txBody>
      </p:sp>
      <p:sp>
        <p:nvSpPr>
          <p:cNvPr id="6" name="Slide Number Placeholder 5"/>
          <p:cNvSpPr>
            <a:spLocks noGrp="1"/>
          </p:cNvSpPr>
          <p:nvPr>
            <p:ph type="sldNum" sz="quarter" idx="12"/>
          </p:nvPr>
        </p:nvSpPr>
        <p:spPr/>
        <p:txBody>
          <a:bodyPr/>
          <a:lstStyle/>
          <a:p>
            <a:fld id="{FA3F7172-82D6-46FF-A29C-D8496106AFD5}"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isk+Benefit+Assessment.jpg"/>
          <p:cNvPicPr>
            <a:picLocks noChangeAspect="1"/>
          </p:cNvPicPr>
          <p:nvPr/>
        </p:nvPicPr>
        <p:blipFill>
          <a:blip r:embed="rId2"/>
          <a:stretch>
            <a:fillRect/>
          </a:stretch>
        </p:blipFill>
        <p:spPr>
          <a:xfrm>
            <a:off x="0" y="0"/>
            <a:ext cx="9144000" cy="5143500"/>
          </a:xfrm>
          <a:prstGeom prst="rect">
            <a:avLst/>
          </a:prstGeom>
        </p:spPr>
      </p:pic>
      <p:sp>
        <p:nvSpPr>
          <p:cNvPr id="3" name="Slide Number Placeholder 2"/>
          <p:cNvSpPr>
            <a:spLocks noGrp="1"/>
          </p:cNvSpPr>
          <p:nvPr>
            <p:ph type="sldNum" sz="quarter" idx="12"/>
          </p:nvPr>
        </p:nvSpPr>
        <p:spPr/>
        <p:txBody>
          <a:bodyPr/>
          <a:lstStyle/>
          <a:p>
            <a:fld id="{FA3F7172-82D6-46FF-A29C-D8496106AFD5}"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en-US" sz="3600" dirty="0" smtClean="0"/>
              <a:t>National Pharmacovigilance program (NPP)</a:t>
            </a:r>
            <a:endParaRPr lang="en-US" sz="3600" dirty="0"/>
          </a:p>
        </p:txBody>
      </p:sp>
      <p:sp>
        <p:nvSpPr>
          <p:cNvPr id="3" name="Content Placeholder 2"/>
          <p:cNvSpPr>
            <a:spLocks noGrp="1"/>
          </p:cNvSpPr>
          <p:nvPr>
            <p:ph idx="1"/>
          </p:nvPr>
        </p:nvSpPr>
        <p:spPr/>
        <p:txBody>
          <a:bodyPr>
            <a:normAutofit/>
          </a:bodyPr>
          <a:lstStyle/>
          <a:p>
            <a:r>
              <a:rPr lang="en-US" dirty="0" smtClean="0"/>
              <a:t>The </a:t>
            </a:r>
            <a:r>
              <a:rPr lang="en-US" dirty="0" smtClean="0">
                <a:solidFill>
                  <a:srgbClr val="FF0000"/>
                </a:solidFill>
              </a:rPr>
              <a:t>National Pharmacovigilance Program (NNP)</a:t>
            </a:r>
            <a:r>
              <a:rPr lang="en-US" dirty="0" smtClean="0"/>
              <a:t> officially inaugurated by </a:t>
            </a:r>
            <a:r>
              <a:rPr lang="en-US" dirty="0" smtClean="0">
                <a:solidFill>
                  <a:srgbClr val="FFFF00"/>
                </a:solidFill>
              </a:rPr>
              <a:t>the Central Health Minister at New Delhi</a:t>
            </a:r>
          </a:p>
          <a:p>
            <a:r>
              <a:rPr lang="en-US" sz="2800" b="1" dirty="0" smtClean="0">
                <a:solidFill>
                  <a:srgbClr val="FF0000"/>
                </a:solidFill>
              </a:rPr>
              <a:t>Established in 1968, the WHO Programme for International Drug Monitoring (PIDM</a:t>
            </a:r>
            <a:r>
              <a:rPr lang="en-US" sz="2400" b="1" dirty="0" smtClean="0"/>
              <a:t>)</a:t>
            </a:r>
            <a:r>
              <a:rPr lang="en-US" sz="2400" dirty="0" smtClean="0"/>
              <a:t> provides a global platform for Member States to exchange safety and regulatory information on all medicines and vaccines</a:t>
            </a:r>
            <a:r>
              <a:rPr lang="en-US" dirty="0" smtClean="0"/>
              <a:t>.</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FA3F7172-82D6-46FF-A29C-D8496106AFD5}"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857250"/>
          </a:xfrm>
        </p:spPr>
        <p:style>
          <a:lnRef idx="0">
            <a:schemeClr val="accent3"/>
          </a:lnRef>
          <a:fillRef idx="3">
            <a:schemeClr val="accent3"/>
          </a:fillRef>
          <a:effectRef idx="3">
            <a:schemeClr val="accent3"/>
          </a:effectRef>
          <a:fontRef idx="minor">
            <a:schemeClr val="lt1"/>
          </a:fontRef>
        </p:style>
        <p:txBody>
          <a:bodyPr>
            <a:normAutofit/>
          </a:bodyPr>
          <a:lstStyle/>
          <a:p>
            <a:r>
              <a:rPr lang="en-US" sz="3600" dirty="0" smtClean="0"/>
              <a:t>National Pharmacovigilance program (NPP)</a:t>
            </a:r>
            <a:endParaRPr lang="en-US" sz="3600" dirty="0"/>
          </a:p>
        </p:txBody>
      </p:sp>
      <p:sp>
        <p:nvSpPr>
          <p:cNvPr id="3" name="Content Placeholder 2"/>
          <p:cNvSpPr>
            <a:spLocks noGrp="1"/>
          </p:cNvSpPr>
          <p:nvPr>
            <p:ph idx="1"/>
          </p:nvPr>
        </p:nvSpPr>
        <p:spPr/>
        <p:txBody>
          <a:bodyPr>
            <a:normAutofit fontScale="77500" lnSpcReduction="20000"/>
          </a:bodyPr>
          <a:lstStyle/>
          <a:p>
            <a:r>
              <a:rPr lang="en-US" sz="2400" b="1" dirty="0" smtClean="0"/>
              <a:t>Pharmacovigilance is the science of monitoring and </a:t>
            </a:r>
            <a:r>
              <a:rPr lang="en-US" sz="2400" b="1" dirty="0" smtClean="0">
                <a:solidFill>
                  <a:srgbClr val="FFFF00"/>
                </a:solidFill>
              </a:rPr>
              <a:t>assessing the safety, efficacy, and quality of drugs through pre-marketing clinical trials and post-marketing surveillance</a:t>
            </a:r>
            <a:r>
              <a:rPr lang="en-US" sz="2400" dirty="0" smtClean="0"/>
              <a:t>. Its main objective is to detect adverse effects that may arise from using various pharmaceutical products</a:t>
            </a:r>
            <a:r>
              <a:rPr lang="en-US" dirty="0" smtClean="0"/>
              <a:t>.</a:t>
            </a:r>
          </a:p>
          <a:p>
            <a:r>
              <a:rPr lang="en-US" sz="3100" dirty="0" smtClean="0"/>
              <a:t>The Uppsala Monitoring Centre (UMC, WHO), Sweden is maintaining the international database of adverse drug reaction (ADR) reports received from several National Centre's. In September 2005, the database had 3.5 million adverse drug reaction reports and 78 countries were participating in this programme. Vigibase online (web based) system is used for submission of ADR reports.</a:t>
            </a:r>
            <a:endParaRPr lang="en-US" sz="3100"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9550"/>
            <a:ext cx="8229600" cy="857250"/>
          </a:xfrm>
        </p:spPr>
        <p:style>
          <a:lnRef idx="0">
            <a:schemeClr val="accent6"/>
          </a:lnRef>
          <a:fillRef idx="3">
            <a:schemeClr val="accent6"/>
          </a:fillRef>
          <a:effectRef idx="3">
            <a:schemeClr val="accent6"/>
          </a:effectRef>
          <a:fontRef idx="minor">
            <a:schemeClr val="lt1"/>
          </a:fontRef>
        </p:style>
        <p:txBody>
          <a:bodyPr>
            <a:noAutofit/>
          </a:bodyPr>
          <a:lstStyle/>
          <a:p>
            <a:r>
              <a:rPr lang="en-US" sz="3200" b="1" dirty="0" smtClean="0"/>
              <a:t>Who to Report</a:t>
            </a:r>
            <a:endParaRPr lang="en-US" sz="3200" b="1" dirty="0"/>
          </a:p>
        </p:txBody>
      </p:sp>
      <p:sp>
        <p:nvSpPr>
          <p:cNvPr id="3" name="Content Placeholder 2"/>
          <p:cNvSpPr>
            <a:spLocks noGrp="1"/>
          </p:cNvSpPr>
          <p:nvPr>
            <p:ph idx="1"/>
          </p:nvPr>
        </p:nvSpPr>
        <p:spPr/>
        <p:txBody>
          <a:bodyPr>
            <a:normAutofit lnSpcReduction="10000"/>
          </a:bodyPr>
          <a:lstStyle/>
          <a:p>
            <a:r>
              <a:rPr lang="en-US" dirty="0" smtClean="0"/>
              <a:t>Use the ‘Suspected Adverse Drug Reaction Reporting from’ which is available on the official website of IPC ( </a:t>
            </a:r>
            <a:r>
              <a:rPr lang="en-US" dirty="0" smtClean="0">
                <a:hlinkClick r:id="rId2"/>
              </a:rPr>
              <a:t>www.ipc.gov.in</a:t>
            </a:r>
            <a:r>
              <a:rPr lang="en-US" dirty="0" smtClean="0"/>
              <a:t> ) as well as CDSCO ( </a:t>
            </a:r>
            <a:r>
              <a:rPr lang="en-US" dirty="0" smtClean="0">
                <a:hlinkClick r:id="rId3"/>
              </a:rPr>
              <a:t>www.cdsco.nic.in</a:t>
            </a:r>
            <a:r>
              <a:rPr lang="en-US" dirty="0" smtClean="0"/>
              <a:t> ) to report any ADR. A reporter who is not a part of AMC can submit the ICSR to the nearest AMC or directly to the NCC.</a:t>
            </a:r>
          </a:p>
          <a:p>
            <a:endParaRPr lang="en-US"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VERNANCE+STRUCTURE+-+PVPI.jpg"/>
          <p:cNvPicPr>
            <a:picLocks noChangeAspect="1"/>
          </p:cNvPicPr>
          <p:nvPr/>
        </p:nvPicPr>
        <p:blipFill>
          <a:blip r:embed="rId2"/>
          <a:stretch>
            <a:fillRect/>
          </a:stretch>
        </p:blipFill>
        <p:spPr>
          <a:xfrm>
            <a:off x="0" y="0"/>
            <a:ext cx="9144000" cy="5143500"/>
          </a:xfrm>
          <a:prstGeom prst="rect">
            <a:avLst/>
          </a:prstGeom>
        </p:spPr>
      </p:pic>
      <p:sp>
        <p:nvSpPr>
          <p:cNvPr id="3" name="Slide Number Placeholder 2"/>
          <p:cNvSpPr>
            <a:spLocks noGrp="1"/>
          </p:cNvSpPr>
          <p:nvPr>
            <p:ph type="sldNum" sz="quarter" idx="12"/>
          </p:nvPr>
        </p:nvSpPr>
        <p:spPr/>
        <p:txBody>
          <a:bodyPr/>
          <a:lstStyle/>
          <a:p>
            <a:fld id="{FA3F7172-82D6-46FF-A29C-D8496106AFD5}"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National Coordinating Center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Preparation of SOPs, guidance documents &amp; training manuals</a:t>
            </a:r>
          </a:p>
          <a:p>
            <a:r>
              <a:rPr lang="en-US" dirty="0" smtClean="0">
                <a:solidFill>
                  <a:srgbClr val="FFFF00"/>
                </a:solidFill>
              </a:rPr>
              <a:t>Cross check completeness, causality assessment as per SOPs.</a:t>
            </a:r>
          </a:p>
          <a:p>
            <a:r>
              <a:rPr lang="en-US" dirty="0" smtClean="0">
                <a:solidFill>
                  <a:srgbClr val="FF0000"/>
                </a:solidFill>
              </a:rPr>
              <a:t>Reporting to CDSCO headquarters</a:t>
            </a:r>
          </a:p>
          <a:p>
            <a:r>
              <a:rPr lang="en-US" dirty="0" smtClean="0"/>
              <a:t>Conduct training workshop of all enrolled centers.</a:t>
            </a:r>
          </a:p>
          <a:p>
            <a:r>
              <a:rPr lang="en-US" dirty="0" smtClean="0"/>
              <a:t>Publications of medicine safety </a:t>
            </a:r>
            <a:r>
              <a:rPr lang="en-US" dirty="0" err="1" smtClean="0"/>
              <a:t>neswletters</a:t>
            </a:r>
            <a:r>
              <a:rPr lang="en-US" dirty="0" smtClean="0"/>
              <a:t>.</a:t>
            </a:r>
            <a:endParaRPr lang="en-US"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solidFill>
                  <a:srgbClr val="FF0000"/>
                </a:solidFill>
              </a:rPr>
              <a:t>Personnel at zonal/ sub – zonal CDSCO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Provide procurement , financial and administrative support to ADR monitoring centers.</a:t>
            </a:r>
          </a:p>
          <a:p>
            <a:r>
              <a:rPr lang="en-US" dirty="0" smtClean="0"/>
              <a:t>Report to CDSCO HQ</a:t>
            </a:r>
          </a:p>
          <a:p>
            <a:r>
              <a:rPr lang="en-US" sz="3400" b="1" u="sng" dirty="0" smtClean="0"/>
              <a:t>Personnel at CDSCO HQ </a:t>
            </a:r>
            <a:r>
              <a:rPr lang="en-US" sz="3400" b="1" dirty="0" smtClean="0"/>
              <a:t>: -</a:t>
            </a:r>
          </a:p>
          <a:p>
            <a:r>
              <a:rPr lang="en-US" dirty="0" smtClean="0"/>
              <a:t>Take appropriate regulatory decision &amp; action on the basis of recommendation of PvPI NCC at IPC Ghaziabad.</a:t>
            </a:r>
          </a:p>
          <a:p>
            <a:r>
              <a:rPr lang="en-US" dirty="0" smtClean="0"/>
              <a:t>Propagation of medicine safety related decision to stakeholders.</a:t>
            </a:r>
          </a:p>
          <a:p>
            <a:r>
              <a:rPr lang="en-US" dirty="0" smtClean="0">
                <a:solidFill>
                  <a:srgbClr val="FFFF00"/>
                </a:solidFill>
              </a:rPr>
              <a:t>Collaboration with WHO- Uppsala Monitoring Centre – Sweden.</a:t>
            </a:r>
          </a:p>
          <a:p>
            <a:r>
              <a:rPr lang="en-US" dirty="0" smtClean="0">
                <a:solidFill>
                  <a:srgbClr val="FFFF00"/>
                </a:solidFill>
              </a:rPr>
              <a:t>Provide for budgetary provisions &amp; administrative support to run PvPI</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FA3F7172-82D6-46FF-A29C-D8496106AFD5}"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Autofit/>
          </a:bodyPr>
          <a:lstStyle/>
          <a:p>
            <a:r>
              <a:rPr lang="en-US" sz="2800" dirty="0" smtClean="0"/>
              <a:t>Which is the National Pharmacovigilance Centre?</a:t>
            </a:r>
            <a:endParaRPr lang="en-US" sz="2800" dirty="0"/>
          </a:p>
        </p:txBody>
      </p:sp>
      <p:sp>
        <p:nvSpPr>
          <p:cNvPr id="3" name="Content Placeholder 2"/>
          <p:cNvSpPr>
            <a:spLocks noGrp="1"/>
          </p:cNvSpPr>
          <p:nvPr>
            <p:ph idx="1"/>
          </p:nvPr>
        </p:nvSpPr>
        <p:spPr/>
        <p:txBody>
          <a:bodyPr/>
          <a:lstStyle/>
          <a:p>
            <a:r>
              <a:rPr lang="en-US" dirty="0" smtClean="0"/>
              <a:t>All India Institute of Ayurveda, New Delhi is the </a:t>
            </a:r>
            <a:r>
              <a:rPr lang="en-US" dirty="0" smtClean="0">
                <a:solidFill>
                  <a:srgbClr val="FF0000"/>
                </a:solidFill>
              </a:rPr>
              <a:t>National Pharmacovigilance Co-ordination Centre (NPvCC)</a:t>
            </a:r>
            <a:r>
              <a:rPr lang="en-US" dirty="0" smtClean="0"/>
              <a:t> for implementation of the Pharmacovigilance program for ASU &amp; H Drugs.</a:t>
            </a:r>
            <a:endParaRPr lang="en-US"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Regional Centers Under PvPI</a:t>
            </a:r>
            <a:endParaRPr lang="en-US" dirty="0"/>
          </a:p>
        </p:txBody>
      </p:sp>
      <p:sp>
        <p:nvSpPr>
          <p:cNvPr id="3" name="Content Placeholder 2"/>
          <p:cNvSpPr>
            <a:spLocks noGrp="1"/>
          </p:cNvSpPr>
          <p:nvPr>
            <p:ph idx="1"/>
          </p:nvPr>
        </p:nvSpPr>
        <p:spPr/>
        <p:txBody>
          <a:bodyPr>
            <a:normAutofit lnSpcReduction="10000"/>
          </a:bodyPr>
          <a:lstStyle/>
          <a:p>
            <a:r>
              <a:rPr lang="en-US" dirty="0" smtClean="0"/>
              <a:t>These regional centers are recognized as regional Resource Center.</a:t>
            </a:r>
          </a:p>
          <a:p>
            <a:r>
              <a:rPr lang="en-US" dirty="0" smtClean="0">
                <a:solidFill>
                  <a:srgbClr val="FFFF00"/>
                </a:solidFill>
              </a:rPr>
              <a:t>Eastern Region : IPGMER , Kolkata</a:t>
            </a:r>
          </a:p>
          <a:p>
            <a:r>
              <a:rPr lang="en-US" dirty="0" smtClean="0">
                <a:solidFill>
                  <a:srgbClr val="FFFF00"/>
                </a:solidFill>
              </a:rPr>
              <a:t>Western Region : KEM Hospital , Mumbai</a:t>
            </a:r>
          </a:p>
          <a:p>
            <a:r>
              <a:rPr lang="en-US" dirty="0" smtClean="0">
                <a:solidFill>
                  <a:srgbClr val="FFFF00"/>
                </a:solidFill>
              </a:rPr>
              <a:t>Northern Region : PGIMER- Chandigarh</a:t>
            </a:r>
          </a:p>
          <a:p>
            <a:r>
              <a:rPr lang="en-US" dirty="0" smtClean="0">
                <a:solidFill>
                  <a:srgbClr val="FFFF00"/>
                </a:solidFill>
              </a:rPr>
              <a:t>Southern Region : JSS Hospital , Mysore.</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FA3F7172-82D6-46FF-A29C-D8496106AFD5}"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0" y="205979"/>
            <a:ext cx="8229600" cy="85725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CONTENT : -</a:t>
            </a:r>
            <a:endParaRPr lang="en-US" dirty="0"/>
          </a:p>
        </p:txBody>
      </p:sp>
      <p:sp>
        <p:nvSpPr>
          <p:cNvPr id="7" name="Title 1"/>
          <p:cNvSpPr>
            <a:spLocks noGrp="1"/>
          </p:cNvSpPr>
          <p:nvPr>
            <p:ph idx="4294967295"/>
          </p:nvPr>
        </p:nvSpPr>
        <p:spPr>
          <a:xfrm>
            <a:off x="0" y="1314450"/>
            <a:ext cx="8229600" cy="3394472"/>
          </a:xfrm>
        </p:spPr>
        <p:style>
          <a:lnRef idx="1">
            <a:schemeClr val="accent3"/>
          </a:lnRef>
          <a:fillRef idx="2">
            <a:schemeClr val="accent3"/>
          </a:fillRef>
          <a:effectRef idx="1">
            <a:schemeClr val="accent3"/>
          </a:effectRef>
          <a:fontRef idx="minor">
            <a:schemeClr val="dk1"/>
          </a:fontRef>
        </p:style>
        <p:txBody>
          <a:bodyPr>
            <a:normAutofit fontScale="75000" lnSpcReduction="20000"/>
          </a:bodyPr>
          <a:lstStyle/>
          <a:p>
            <a:r>
              <a:rPr lang="en-US" dirty="0" smtClean="0">
                <a:solidFill>
                  <a:srgbClr val="FF0000"/>
                </a:solidFill>
              </a:rPr>
              <a:t>Introduction</a:t>
            </a:r>
          </a:p>
          <a:p>
            <a:r>
              <a:rPr lang="en-US" dirty="0" smtClean="0"/>
              <a:t>Pharmacovigilance in India</a:t>
            </a:r>
          </a:p>
          <a:p>
            <a:r>
              <a:rPr lang="en-US" dirty="0" smtClean="0">
                <a:solidFill>
                  <a:srgbClr val="0070C0"/>
                </a:solidFill>
              </a:rPr>
              <a:t> Scope and Objectives</a:t>
            </a:r>
          </a:p>
          <a:p>
            <a:r>
              <a:rPr lang="en-US" dirty="0" smtClean="0">
                <a:solidFill>
                  <a:srgbClr val="0070C0"/>
                </a:solidFill>
              </a:rPr>
              <a:t>National Related programmers (NRP)</a:t>
            </a:r>
          </a:p>
          <a:p>
            <a:r>
              <a:rPr lang="en-US" sz="3600" dirty="0" smtClean="0">
                <a:solidFill>
                  <a:srgbClr val="C00000"/>
                </a:solidFill>
              </a:rPr>
              <a:t>Why Pharmacovigilance</a:t>
            </a:r>
          </a:p>
          <a:p>
            <a:r>
              <a:rPr lang="en-US" dirty="0" smtClean="0"/>
              <a:t>Methods in Pharmacovigilance</a:t>
            </a:r>
          </a:p>
          <a:p>
            <a:r>
              <a:rPr lang="en-US" dirty="0" smtClean="0"/>
              <a:t>Spontaneous reporting</a:t>
            </a:r>
            <a:endParaRPr lang="en-US" dirty="0" smtClean="0">
              <a:solidFill>
                <a:srgbClr val="C00000"/>
              </a:solidFill>
            </a:endParaRPr>
          </a:p>
          <a:p>
            <a:r>
              <a:rPr lang="en-US" dirty="0" smtClean="0">
                <a:solidFill>
                  <a:srgbClr val="00B050"/>
                </a:solidFill>
              </a:rPr>
              <a:t>Mission</a:t>
            </a:r>
          </a:p>
          <a:p>
            <a:r>
              <a:rPr lang="en-US" dirty="0" smtClean="0">
                <a:solidFill>
                  <a:srgbClr val="00B050"/>
                </a:solidFill>
              </a:rPr>
              <a:t>Vision </a:t>
            </a:r>
          </a:p>
          <a:p>
            <a:endParaRPr lang="en-US" dirty="0" smtClean="0"/>
          </a:p>
          <a:p>
            <a:pPr>
              <a:buNone/>
            </a:pPr>
            <a:endParaRPr lang="en-US" dirty="0"/>
          </a:p>
        </p:txBody>
      </p:sp>
      <p:pic>
        <p:nvPicPr>
          <p:cNvPr id="8" name="Picture 7" descr="phar.jpg"/>
          <p:cNvPicPr>
            <a:picLocks noChangeAspect="1"/>
          </p:cNvPicPr>
          <p:nvPr/>
        </p:nvPicPr>
        <p:blipFill>
          <a:blip r:embed="rId2"/>
          <a:stretch>
            <a:fillRect/>
          </a:stretch>
        </p:blipFill>
        <p:spPr>
          <a:xfrm>
            <a:off x="5181600" y="1504950"/>
            <a:ext cx="2667000" cy="1371600"/>
          </a:xfrm>
          <a:prstGeom prst="rect">
            <a:avLst/>
          </a:prstGeom>
        </p:spPr>
      </p:pic>
      <p:sp>
        <p:nvSpPr>
          <p:cNvPr id="5" name="Slide Number Placeholder 4"/>
          <p:cNvSpPr>
            <a:spLocks noGrp="1"/>
          </p:cNvSpPr>
          <p:nvPr>
            <p:ph type="sldNum" sz="quarter" idx="12"/>
          </p:nvPr>
        </p:nvSpPr>
        <p:spPr/>
        <p:txBody>
          <a:bodyPr/>
          <a:lstStyle/>
          <a:p>
            <a:fld id="{FA3F7172-82D6-46FF-A29C-D8496106AFD5}"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3200" dirty="0" smtClean="0"/>
              <a:t>What is the importance of Pharmacovigilance for industry?</a:t>
            </a:r>
            <a:endParaRPr lang="en-US" sz="3200" dirty="0"/>
          </a:p>
        </p:txBody>
      </p:sp>
      <p:sp>
        <p:nvSpPr>
          <p:cNvPr id="5" name="Content Placeholder 4"/>
          <p:cNvSpPr>
            <a:spLocks noGrp="1"/>
          </p:cNvSpPr>
          <p:nvPr>
            <p:ph idx="1"/>
          </p:nvPr>
        </p:nvSpPr>
        <p:spPr/>
        <p:txBody>
          <a:bodyPr>
            <a:normAutofit/>
          </a:bodyPr>
          <a:lstStyle/>
          <a:p>
            <a:r>
              <a:rPr lang="en-US" sz="2800" dirty="0" smtClean="0"/>
              <a:t>The Pharmacovigilance team in WHO aims to</a:t>
            </a:r>
            <a:r>
              <a:rPr lang="en-US" sz="2800" dirty="0" smtClean="0">
                <a:solidFill>
                  <a:srgbClr val="FFFF00"/>
                </a:solidFill>
              </a:rPr>
              <a:t> </a:t>
            </a:r>
            <a:r>
              <a:rPr lang="en-US" sz="2800" b="1" dirty="0" smtClean="0">
                <a:solidFill>
                  <a:srgbClr val="FFFF00"/>
                </a:solidFill>
              </a:rPr>
              <a:t>assure the safety of medicines and vaccines by ensuring reliable and timely exchange of information on </a:t>
            </a:r>
            <a:r>
              <a:rPr lang="en-US" sz="2800" b="1" dirty="0" smtClean="0"/>
              <a:t>safety issues</a:t>
            </a:r>
            <a:r>
              <a:rPr lang="en-US" sz="2800" dirty="0" smtClean="0"/>
              <a:t>, promoting Pharmacovigilance activities throughout the Organization and encouraging participation in the WHO Programme for International Drug Monitoring.</a:t>
            </a:r>
            <a:endParaRPr lang="en-US" sz="2800" dirty="0"/>
          </a:p>
        </p:txBody>
      </p:sp>
      <p:sp>
        <p:nvSpPr>
          <p:cNvPr id="6" name="Slide Number Placeholder 5"/>
          <p:cNvSpPr>
            <a:spLocks noGrp="1"/>
          </p:cNvSpPr>
          <p:nvPr>
            <p:ph type="sldNum" sz="quarter" idx="12"/>
          </p:nvPr>
        </p:nvSpPr>
        <p:spPr/>
        <p:txBody>
          <a:bodyPr/>
          <a:lstStyle/>
          <a:p>
            <a:fld id="{FA3F7172-82D6-46FF-A29C-D8496106AFD5}"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2800" dirty="0" smtClean="0"/>
              <a:t>What is the scope of Pharmacovigilance in pharmaceutical industry</a:t>
            </a:r>
            <a:endParaRPr lang="en-US" sz="2800" dirty="0"/>
          </a:p>
        </p:txBody>
      </p:sp>
      <p:sp>
        <p:nvSpPr>
          <p:cNvPr id="3" name="Content Placeholder 2"/>
          <p:cNvSpPr>
            <a:spLocks noGrp="1"/>
          </p:cNvSpPr>
          <p:nvPr>
            <p:ph idx="1"/>
          </p:nvPr>
        </p:nvSpPr>
        <p:spPr/>
        <p:txBody>
          <a:bodyPr>
            <a:normAutofit fontScale="70000" lnSpcReduction="20000"/>
          </a:bodyPr>
          <a:lstStyle/>
          <a:p>
            <a:r>
              <a:rPr lang="en-US" b="1" dirty="0" smtClean="0"/>
              <a:t>Pharmacovigilance involves activities related to </a:t>
            </a:r>
            <a:r>
              <a:rPr lang="en-US" b="1" dirty="0" smtClean="0">
                <a:solidFill>
                  <a:srgbClr val="FF0000"/>
                </a:solidFill>
              </a:rPr>
              <a:t>understanding assessment, detection and prevention of adverse effects or any other drug-related problems</a:t>
            </a:r>
          </a:p>
          <a:p>
            <a:r>
              <a:rPr lang="en-US" dirty="0" smtClean="0"/>
              <a:t> The aims of Pharmacovigilance within the industry are essentially the same as those of regulatory agencies; that is to protect patients from unnecessary harm </a:t>
            </a:r>
            <a:r>
              <a:rPr lang="en-US" b="1" dirty="0" smtClean="0">
                <a:solidFill>
                  <a:srgbClr val="FFC000"/>
                </a:solidFill>
              </a:rPr>
              <a:t>by identifying previously unrecognized drug hazards, elucidating pre-disposing factors, refuting false safety signals and quantifying risk in relation to benefit</a:t>
            </a:r>
            <a:r>
              <a:rPr lang="en-US" dirty="0" smtClean="0"/>
              <a:t>. </a:t>
            </a:r>
          </a:p>
          <a:p>
            <a:r>
              <a:rPr lang="en-US" dirty="0" smtClean="0"/>
              <a:t>Although the perspectives of companies and the regulatory agencies may be different they now work more and more closely together and share information.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A3F7172-82D6-46FF-A29C-D8496106AFD5}"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uspected-adverse-drug-reaction-reporting-form-for-healthcare-professionals.png"/>
          <p:cNvPicPr>
            <a:picLocks noChangeAspect="1"/>
          </p:cNvPicPr>
          <p:nvPr/>
        </p:nvPicPr>
        <p:blipFill>
          <a:blip r:embed="rId2"/>
          <a:stretch>
            <a:fillRect/>
          </a:stretch>
        </p:blipFill>
        <p:spPr>
          <a:xfrm>
            <a:off x="0" y="0"/>
            <a:ext cx="9143999" cy="5143500"/>
          </a:xfrm>
          <a:prstGeom prst="rect">
            <a:avLst/>
          </a:prstGeom>
        </p:spPr>
      </p:pic>
      <p:sp>
        <p:nvSpPr>
          <p:cNvPr id="3" name="Slide Number Placeholder 2"/>
          <p:cNvSpPr>
            <a:spLocks noGrp="1"/>
          </p:cNvSpPr>
          <p:nvPr>
            <p:ph type="sldNum" sz="quarter" idx="12"/>
          </p:nvPr>
        </p:nvSpPr>
        <p:spPr/>
        <p:txBody>
          <a:bodyPr/>
          <a:lstStyle/>
          <a:p>
            <a:fld id="{FA3F7172-82D6-46FF-A29C-D8496106AFD5}" type="slidenum">
              <a:rPr lang="en-US" smtClean="0"/>
              <a:pPr/>
              <a:t>22</a:t>
            </a:fld>
            <a:endParaRPr lang="en-US"/>
          </a:p>
        </p:txBody>
      </p:sp>
      <p:sp>
        <p:nvSpPr>
          <p:cNvPr id="4" name="Footer Placeholder 3"/>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28600" y="361950"/>
            <a:ext cx="1219200" cy="1295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7200" dirty="0" smtClean="0"/>
              <a:t>T</a:t>
            </a:r>
            <a:endParaRPr lang="en-US" sz="7200" dirty="0"/>
          </a:p>
        </p:txBody>
      </p:sp>
      <p:sp>
        <p:nvSpPr>
          <p:cNvPr id="4" name="Oval 3"/>
          <p:cNvSpPr/>
          <p:nvPr/>
        </p:nvSpPr>
        <p:spPr>
          <a:xfrm>
            <a:off x="1524000" y="590550"/>
            <a:ext cx="1295400" cy="14478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6600" dirty="0" smtClean="0"/>
              <a:t>H</a:t>
            </a:r>
            <a:endParaRPr lang="en-US" sz="6600" dirty="0"/>
          </a:p>
        </p:txBody>
      </p:sp>
      <p:sp>
        <p:nvSpPr>
          <p:cNvPr id="5" name="Oval 4"/>
          <p:cNvSpPr/>
          <p:nvPr/>
        </p:nvSpPr>
        <p:spPr>
          <a:xfrm>
            <a:off x="2895600" y="819150"/>
            <a:ext cx="1371600" cy="1447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7200" dirty="0" smtClean="0"/>
              <a:t>A</a:t>
            </a:r>
            <a:endParaRPr lang="en-US" sz="7200" dirty="0"/>
          </a:p>
        </p:txBody>
      </p:sp>
      <p:sp>
        <p:nvSpPr>
          <p:cNvPr id="6" name="Oval 5"/>
          <p:cNvSpPr/>
          <p:nvPr/>
        </p:nvSpPr>
        <p:spPr>
          <a:xfrm>
            <a:off x="4419600" y="1200150"/>
            <a:ext cx="1524000" cy="15240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7200" dirty="0" smtClean="0"/>
              <a:t>N</a:t>
            </a:r>
            <a:endParaRPr lang="en-US" sz="7200" dirty="0"/>
          </a:p>
        </p:txBody>
      </p:sp>
      <p:sp>
        <p:nvSpPr>
          <p:cNvPr id="7" name="Oval 6"/>
          <p:cNvSpPr/>
          <p:nvPr/>
        </p:nvSpPr>
        <p:spPr>
          <a:xfrm>
            <a:off x="6019800" y="1581150"/>
            <a:ext cx="1676400" cy="1600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8800" dirty="0" smtClean="0"/>
              <a:t>K</a:t>
            </a:r>
            <a:endParaRPr lang="en-US" sz="8800" dirty="0"/>
          </a:p>
        </p:txBody>
      </p:sp>
      <p:sp>
        <p:nvSpPr>
          <p:cNvPr id="8" name="Rounded Rectangle 7"/>
          <p:cNvSpPr/>
          <p:nvPr/>
        </p:nvSpPr>
        <p:spPr>
          <a:xfrm>
            <a:off x="1143000" y="2952750"/>
            <a:ext cx="4724400" cy="1905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500" dirty="0" smtClean="0"/>
              <a:t>YOU</a:t>
            </a:r>
            <a:endParaRPr lang="en-US" sz="11500" dirty="0"/>
          </a:p>
        </p:txBody>
      </p:sp>
      <p:pic>
        <p:nvPicPr>
          <p:cNvPr id="10" name="Shubh_Vivah_Hindi_music_ringtone__7C_7C_shubh_vivah_ringtone.mp3">
            <a:hlinkClick r:id="" action="ppaction://media"/>
          </p:cNvPr>
          <p:cNvPicPr>
            <a:picLocks noRot="1" noChangeAspect="1"/>
          </p:cNvPicPr>
          <p:nvPr>
            <a:audioFile r:link="rId1"/>
          </p:nvPr>
        </p:nvPicPr>
        <p:blipFill>
          <a:blip r:embed="rId4"/>
          <a:stretch>
            <a:fillRect/>
          </a:stretch>
        </p:blipFill>
        <p:spPr>
          <a:xfrm>
            <a:off x="457200" y="3638550"/>
            <a:ext cx="304800" cy="304800"/>
          </a:xfrm>
          <a:prstGeom prst="rect">
            <a:avLst/>
          </a:prstGeom>
        </p:spPr>
      </p:pic>
      <p:pic>
        <p:nvPicPr>
          <p:cNvPr id="11" name="Picture 10" descr="images (3).jpg"/>
          <p:cNvPicPr>
            <a:picLocks noChangeAspect="1"/>
          </p:cNvPicPr>
          <p:nvPr/>
        </p:nvPicPr>
        <p:blipFill>
          <a:blip r:embed="rId5"/>
          <a:stretch>
            <a:fillRect/>
          </a:stretch>
        </p:blipFill>
        <p:spPr>
          <a:xfrm>
            <a:off x="6553200" y="3333750"/>
            <a:ext cx="1876425" cy="1409700"/>
          </a:xfrm>
          <a:prstGeom prst="rect">
            <a:avLst/>
          </a:prstGeom>
        </p:spPr>
      </p:pic>
      <p:pic>
        <p:nvPicPr>
          <p:cNvPr id="12" name="Mohabbatein__7C_Humko_Humise_Chura_Lo_flute__7C_Mohabbatein_flute__7C_flute_cover__7C_in.mp3">
            <a:hlinkClick r:id="" action="ppaction://media"/>
          </p:cNvPr>
          <p:cNvPicPr>
            <a:picLocks noRot="1" noChangeAspect="1"/>
          </p:cNvPicPr>
          <p:nvPr>
            <a:audioFile r:link="rId2"/>
          </p:nvPr>
        </p:nvPicPr>
        <p:blipFill>
          <a:blip r:embed="rId6"/>
          <a:stretch>
            <a:fillRect/>
          </a:stretch>
        </p:blipFill>
        <p:spPr>
          <a:xfrm>
            <a:off x="7772400" y="438150"/>
            <a:ext cx="533400" cy="533400"/>
          </a:xfrm>
          <a:prstGeom prst="rect">
            <a:avLst/>
          </a:prstGeom>
        </p:spPr>
      </p:pic>
      <p:sp>
        <p:nvSpPr>
          <p:cNvPr id="13" name="Slide Number Placeholder 12"/>
          <p:cNvSpPr>
            <a:spLocks noGrp="1"/>
          </p:cNvSpPr>
          <p:nvPr>
            <p:ph type="sldNum" sz="quarter" idx="12"/>
          </p:nvPr>
        </p:nvSpPr>
        <p:spPr/>
        <p:txBody>
          <a:bodyPr/>
          <a:lstStyle/>
          <a:p>
            <a:fld id="{FA3F7172-82D6-46FF-A29C-D8496106AFD5}" type="slidenum">
              <a:rPr lang="en-US" smtClean="0"/>
              <a:pPr/>
              <a:t>23</a:t>
            </a:fld>
            <a:endParaRPr lang="en-US"/>
          </a:p>
        </p:txBody>
      </p:sp>
      <p:sp>
        <p:nvSpPr>
          <p:cNvPr id="14" name="Footer Placeholder 13"/>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70" decel="100000"/>
                                        <p:tgtEl>
                                          <p:spTgt spid="5"/>
                                        </p:tgtEl>
                                      </p:cBhvr>
                                    </p:animEffect>
                                    <p:animScale>
                                      <p:cBhvr>
                                        <p:cTn id="23" dur="770" decel="100000"/>
                                        <p:tgtEl>
                                          <p:spTgt spid="5"/>
                                        </p:tgtEl>
                                      </p:cBhvr>
                                      <p:from x="10000" y="10000"/>
                                      <p:to x="200000" y="450000"/>
                                    </p:animScale>
                                    <p:animScale>
                                      <p:cBhvr>
                                        <p:cTn id="24" dur="1230" accel="100000" fill="hold">
                                          <p:stCondLst>
                                            <p:cond delay="770"/>
                                          </p:stCondLst>
                                        </p:cTn>
                                        <p:tgtEl>
                                          <p:spTgt spid="5"/>
                                        </p:tgtEl>
                                      </p:cBhvr>
                                      <p:from x="200000" y="450000"/>
                                      <p:to x="100000" y="100000"/>
                                    </p:animScale>
                                    <p:set>
                                      <p:cBhvr>
                                        <p:cTn id="25" dur="770" fill="hold"/>
                                        <p:tgtEl>
                                          <p:spTgt spid="5"/>
                                        </p:tgtEl>
                                        <p:attrNameLst>
                                          <p:attrName>ppt_x</p:attrName>
                                        </p:attrNameLst>
                                      </p:cBhvr>
                                      <p:to>
                                        <p:strVal val="(0.5)"/>
                                      </p:to>
                                    </p:set>
                                    <p:anim from="(0.5)" to="(#ppt_x)" calcmode="lin" valueType="num">
                                      <p:cBhvr>
                                        <p:cTn id="26" dur="1230" accel="100000" fill="hold">
                                          <p:stCondLst>
                                            <p:cond delay="770"/>
                                          </p:stCondLst>
                                        </p:cTn>
                                        <p:tgtEl>
                                          <p:spTgt spid="5"/>
                                        </p:tgtEl>
                                        <p:attrNameLst>
                                          <p:attrName>ppt_x</p:attrName>
                                        </p:attrNameLst>
                                      </p:cBhvr>
                                    </p:anim>
                                    <p:set>
                                      <p:cBhvr>
                                        <p:cTn id="27" dur="770" fill="hold"/>
                                        <p:tgtEl>
                                          <p:spTgt spid="5"/>
                                        </p:tgtEl>
                                        <p:attrNameLst>
                                          <p:attrName>ppt_y</p:attrName>
                                        </p:attrNameLst>
                                      </p:cBhvr>
                                      <p:to>
                                        <p:strVal val="(#ppt_y+0.4)"/>
                                      </p:to>
                                    </p:set>
                                    <p:anim from="(#ppt_y+0.4)" to="(#ppt_y)" calcmode="lin" valueType="num">
                                      <p:cBhvr>
                                        <p:cTn id="28" dur="1230" accel="100000" fill="hold">
                                          <p:stCondLst>
                                            <p:cond delay="770"/>
                                          </p:stCondLst>
                                        </p:cTn>
                                        <p:tgtEl>
                                          <p:spTgt spid="5"/>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heel(4)">
                                      <p:cBhvr>
                                        <p:cTn id="33" dur="2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mph" presetSubtype="0" fill="hold" grpId="0" nodeType="clickEffect">
                                  <p:stCondLst>
                                    <p:cond delay="0"/>
                                  </p:stCondLst>
                                  <p:iterate type="lt">
                                    <p:tmPct val="0"/>
                                  </p:iterate>
                                  <p:childTnLst>
                                    <p:animRot by="21600000">
                                      <p:cBhvr>
                                        <p:cTn id="37" dur="2000" fill="hold"/>
                                        <p:tgtEl>
                                          <p:spTgt spid="7"/>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1" nodeType="clickEffect">
                                  <p:stCondLst>
                                    <p:cond delay="0"/>
                                  </p:stCondLst>
                                  <p:iterate type="lt">
                                    <p:tmPct val="10000"/>
                                  </p:iterate>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anim calcmode="lin" valueType="num">
                                      <p:cBhvr>
                                        <p:cTn id="43" dur="2000" fill="hold"/>
                                        <p:tgtEl>
                                          <p:spTgt spid="7"/>
                                        </p:tgtEl>
                                        <p:attrNameLst>
                                          <p:attrName>ppt_w</p:attrName>
                                        </p:attrNameLst>
                                      </p:cBhvr>
                                      <p:tavLst>
                                        <p:tav tm="0" fmla="#ppt_w*sin(2.5*pi*$)">
                                          <p:val>
                                            <p:fltVal val="0"/>
                                          </p:val>
                                        </p:tav>
                                        <p:tav tm="100000">
                                          <p:val>
                                            <p:fltVal val="1"/>
                                          </p:val>
                                        </p:tav>
                                      </p:tavLst>
                                    </p:anim>
                                    <p:anim calcmode="lin" valueType="num">
                                      <p:cBhvr>
                                        <p:cTn id="4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grpId="0" nodeType="clickEffect">
                                  <p:stCondLst>
                                    <p:cond delay="0"/>
                                  </p:stCondLst>
                                  <p:iterate type="lt">
                                    <p:tmPct val="50000"/>
                                  </p:iterate>
                                  <p:childTnLst>
                                    <p:set>
                                      <p:cBhvr>
                                        <p:cTn id="48" dur="1" fill="hold">
                                          <p:stCondLst>
                                            <p:cond delay="0"/>
                                          </p:stCondLst>
                                        </p:cTn>
                                        <p:tgtEl>
                                          <p:spTgt spid="8"/>
                                        </p:tgtEl>
                                        <p:attrNameLst>
                                          <p:attrName>style.visibility</p:attrName>
                                        </p:attrNameLst>
                                      </p:cBhvr>
                                      <p:to>
                                        <p:strVal val="visible"/>
                                      </p:to>
                                    </p:set>
                                    <p:set>
                                      <p:cBhvr>
                                        <p:cTn id="49" dur="455" fill="hold">
                                          <p:stCondLst>
                                            <p:cond delay="0"/>
                                          </p:stCondLst>
                                        </p:cTn>
                                        <p:tgtEl>
                                          <p:spTgt spid="8"/>
                                        </p:tgtEl>
                                        <p:attrNameLst>
                                          <p:attrName>style.rotation</p:attrName>
                                        </p:attrNameLst>
                                      </p:cBhvr>
                                      <p:to>
                                        <p:strVal val="-45.0"/>
                                      </p:to>
                                    </p:set>
                                    <p:anim calcmode="lin" valueType="num">
                                      <p:cBhvr>
                                        <p:cTn id="50"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7" presetClass="entr" presetSubtype="0" fill="hold"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2000"/>
                                        <p:tgtEl>
                                          <p:spTgt spid="11"/>
                                        </p:tgtEl>
                                      </p:cBhvr>
                                    </p:animEffect>
                                    <p:anim calcmode="lin" valueType="num">
                                      <p:cBhvr>
                                        <p:cTn id="59" dur="2000" fill="hold"/>
                                        <p:tgtEl>
                                          <p:spTgt spid="11"/>
                                        </p:tgtEl>
                                        <p:attrNameLst>
                                          <p:attrName>ppt_x</p:attrName>
                                        </p:attrNameLst>
                                      </p:cBhvr>
                                      <p:tavLst>
                                        <p:tav tm="0">
                                          <p:val>
                                            <p:strVal val="#ppt_x"/>
                                          </p:val>
                                        </p:tav>
                                        <p:tav tm="100000">
                                          <p:val>
                                            <p:strVal val="#ppt_x"/>
                                          </p:val>
                                        </p:tav>
                                      </p:tavLst>
                                    </p:anim>
                                    <p:anim calcmode="lin" valueType="num">
                                      <p:cBhvr>
                                        <p:cTn id="60" dur="1800" decel="100000" fill="hold"/>
                                        <p:tgtEl>
                                          <p:spTgt spid="11"/>
                                        </p:tgtEl>
                                        <p:attrNameLst>
                                          <p:attrName>ppt_y</p:attrName>
                                        </p:attrNameLst>
                                      </p:cBhvr>
                                      <p:tavLst>
                                        <p:tav tm="0">
                                          <p:val>
                                            <p:strVal val="#ppt_y+1"/>
                                          </p:val>
                                        </p:tav>
                                        <p:tav tm="100000">
                                          <p:val>
                                            <p:strVal val="#ppt_y-.03"/>
                                          </p:val>
                                        </p:tav>
                                      </p:tavLst>
                                    </p:anim>
                                    <p:anim calcmode="lin" valueType="num">
                                      <p:cBhvr>
                                        <p:cTn id="61" dur="200" accel="100000" fill="hold">
                                          <p:stCondLst>
                                            <p:cond delay="1800"/>
                                          </p:stCondLst>
                                        </p:cTn>
                                        <p:tgtEl>
                                          <p:spTgt spid="11"/>
                                        </p:tgtEl>
                                        <p:attrNameLst>
                                          <p:attrName>ppt_y</p:attrName>
                                        </p:attrNameLst>
                                      </p:cBhvr>
                                      <p:tavLst>
                                        <p:tav tm="0">
                                          <p:val>
                                            <p:strVal val="#ppt_y-.03"/>
                                          </p:val>
                                        </p:tav>
                                        <p:tav tm="100000">
                                          <p:val>
                                            <p:strVal val="#ppt_y"/>
                                          </p:val>
                                        </p:tav>
                                      </p:tavLst>
                                    </p:anim>
                                  </p:childTnLst>
                                </p:cTn>
                              </p:par>
                            </p:childTnLst>
                          </p:cTn>
                        </p:par>
                        <p:par>
                          <p:cTn id="62" fill="hold">
                            <p:stCondLst>
                              <p:cond delay="2000"/>
                            </p:stCondLst>
                            <p:childTnLst>
                              <p:par>
                                <p:cTn id="63" presetID="1" presetClass="mediacall" presetSubtype="0" fill="hold" nodeType="afterEffect">
                                  <p:stCondLst>
                                    <p:cond delay="0"/>
                                  </p:stCondLst>
                                  <p:childTnLst>
                                    <p:cmd type="call" cmd="playFrom(0.0)">
                                      <p:cBhvr>
                                        <p:cTn id="64" dur="442628"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65"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audio>
              <p:cMediaNode>
                <p:cTn id="66"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3" grpId="0" animBg="1"/>
      <p:bldP spid="4" grpId="0" animBg="1"/>
      <p:bldP spid="5" grpId="0" animBg="1"/>
      <p:bldP spid="6" grpId="0" animBg="1"/>
      <p:bldP spid="7" grpId="0" animBg="1"/>
      <p:bldP spid="7" grpId="1"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Introduction :-</a:t>
            </a:r>
            <a:endParaRPr lang="en-US" dirty="0"/>
          </a:p>
        </p:txBody>
      </p:sp>
      <p:sp>
        <p:nvSpPr>
          <p:cNvPr id="4" name="Content Placeholder 3"/>
          <p:cNvSpPr>
            <a:spLocks noGrp="1"/>
          </p:cNvSpPr>
          <p:nvPr>
            <p:ph idx="1"/>
          </p:nvPr>
        </p:nvSpPr>
        <p:spPr/>
        <p:txBody>
          <a:bodyPr>
            <a:normAutofit lnSpcReduction="10000"/>
          </a:bodyPr>
          <a:lstStyle/>
          <a:p>
            <a:r>
              <a:rPr lang="en-US" dirty="0" smtClean="0"/>
              <a:t> </a:t>
            </a:r>
            <a:r>
              <a:rPr lang="en-US" sz="3600" b="1" dirty="0" smtClean="0">
                <a:solidFill>
                  <a:srgbClr val="FF0000"/>
                </a:solidFill>
              </a:rPr>
              <a:t>Pharmaco -  Vigilance</a:t>
            </a:r>
          </a:p>
          <a:p>
            <a:endParaRPr lang="en-US" dirty="0"/>
          </a:p>
          <a:p>
            <a:pPr>
              <a:buFont typeface="Wingdings" pitchFamily="2" charset="2"/>
              <a:buChar char="v"/>
            </a:pPr>
            <a:r>
              <a:rPr lang="en-US" dirty="0" smtClean="0"/>
              <a:t> Pharmakon  = Medicine</a:t>
            </a:r>
          </a:p>
          <a:p>
            <a:pPr>
              <a:buFont typeface="Wingdings" pitchFamily="2" charset="2"/>
              <a:buChar char="v"/>
            </a:pPr>
            <a:r>
              <a:rPr lang="en-US" dirty="0" smtClean="0"/>
              <a:t>Vigilance = To keep watch</a:t>
            </a:r>
          </a:p>
          <a:p>
            <a:pPr>
              <a:buFont typeface="Wingdings" pitchFamily="2" charset="2"/>
              <a:buChar char="v"/>
            </a:pPr>
            <a:r>
              <a:rPr lang="en-US" dirty="0" smtClean="0"/>
              <a:t>Alter of watchfulness</a:t>
            </a:r>
          </a:p>
          <a:p>
            <a:pPr>
              <a:buFont typeface="Wingdings" pitchFamily="2" charset="2"/>
              <a:buChar char="v"/>
            </a:pPr>
            <a:r>
              <a:rPr lang="en-US" dirty="0" smtClean="0"/>
              <a:t>In respect of danger ; care ; caution</a:t>
            </a:r>
            <a:endParaRPr lang="en-US" dirty="0"/>
          </a:p>
        </p:txBody>
      </p:sp>
      <p:pic>
        <p:nvPicPr>
          <p:cNvPr id="5" name="Picture 4" descr="images.jpg"/>
          <p:cNvPicPr>
            <a:picLocks noChangeAspect="1"/>
          </p:cNvPicPr>
          <p:nvPr/>
        </p:nvPicPr>
        <p:blipFill>
          <a:blip r:embed="rId2"/>
          <a:stretch>
            <a:fillRect/>
          </a:stretch>
        </p:blipFill>
        <p:spPr>
          <a:xfrm>
            <a:off x="5715000" y="1314450"/>
            <a:ext cx="2743200" cy="2114550"/>
          </a:xfrm>
          <a:prstGeom prst="rect">
            <a:avLst/>
          </a:prstGeom>
        </p:spPr>
      </p:pic>
      <p:sp>
        <p:nvSpPr>
          <p:cNvPr id="6" name="Slide Number Placeholder 5"/>
          <p:cNvSpPr>
            <a:spLocks noGrp="1"/>
          </p:cNvSpPr>
          <p:nvPr>
            <p:ph type="sldNum" sz="quarter" idx="12"/>
          </p:nvPr>
        </p:nvSpPr>
        <p:spPr/>
        <p:txBody>
          <a:bodyPr/>
          <a:lstStyle/>
          <a:p>
            <a:fld id="{FA3F7172-82D6-46FF-A29C-D8496106AFD5}"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09550"/>
            <a:ext cx="1371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b="1" dirty="0" smtClean="0"/>
              <a:t>Detection</a:t>
            </a:r>
            <a:endParaRPr lang="en-US" b="1" dirty="0"/>
          </a:p>
        </p:txBody>
      </p:sp>
      <p:sp>
        <p:nvSpPr>
          <p:cNvPr id="5" name="Down Arrow 4"/>
          <p:cNvSpPr/>
          <p:nvPr/>
        </p:nvSpPr>
        <p:spPr>
          <a:xfrm>
            <a:off x="685800" y="628650"/>
            <a:ext cx="30480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971550"/>
            <a:ext cx="14478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b="1" dirty="0" smtClean="0"/>
              <a:t>Assessment</a:t>
            </a:r>
            <a:endParaRPr lang="en-US" b="1" dirty="0"/>
          </a:p>
        </p:txBody>
      </p:sp>
      <p:sp>
        <p:nvSpPr>
          <p:cNvPr id="7" name="Down Arrow 6"/>
          <p:cNvSpPr/>
          <p:nvPr/>
        </p:nvSpPr>
        <p:spPr>
          <a:xfrm>
            <a:off x="762000" y="1352550"/>
            <a:ext cx="304800"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657350"/>
            <a:ext cx="1600200"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b="1" dirty="0" smtClean="0"/>
              <a:t>Understanding</a:t>
            </a:r>
            <a:endParaRPr lang="en-US" b="1" dirty="0"/>
          </a:p>
        </p:txBody>
      </p:sp>
      <p:sp>
        <p:nvSpPr>
          <p:cNvPr id="9" name="Down Arrow 8"/>
          <p:cNvSpPr/>
          <p:nvPr/>
        </p:nvSpPr>
        <p:spPr>
          <a:xfrm>
            <a:off x="838200" y="2038350"/>
            <a:ext cx="3810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8600" y="2514600"/>
            <a:ext cx="18288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smtClean="0"/>
              <a:t>Reporting</a:t>
            </a:r>
            <a:endParaRPr lang="en-US" b="1" dirty="0"/>
          </a:p>
        </p:txBody>
      </p:sp>
      <p:sp>
        <p:nvSpPr>
          <p:cNvPr id="11" name="Down Arrow 10"/>
          <p:cNvSpPr/>
          <p:nvPr/>
        </p:nvSpPr>
        <p:spPr>
          <a:xfrm>
            <a:off x="914400" y="2952750"/>
            <a:ext cx="381000" cy="628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81000" y="3600450"/>
            <a:ext cx="17526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t>Prevention</a:t>
            </a:r>
            <a:endParaRPr lang="en-US" b="1" dirty="0"/>
          </a:p>
        </p:txBody>
      </p:sp>
      <p:sp>
        <p:nvSpPr>
          <p:cNvPr id="19" name="TextBox 18"/>
          <p:cNvSpPr txBox="1"/>
          <p:nvPr/>
        </p:nvSpPr>
        <p:spPr>
          <a:xfrm>
            <a:off x="2362200" y="590550"/>
            <a:ext cx="6477000" cy="2092881"/>
          </a:xfrm>
          <a:prstGeom prst="rect">
            <a:avLst/>
          </a:prstGeom>
          <a:noFill/>
        </p:spPr>
        <p:txBody>
          <a:bodyPr wrap="square" rtlCol="0">
            <a:spAutoFit/>
          </a:bodyPr>
          <a:lstStyle/>
          <a:p>
            <a:r>
              <a:rPr lang="en-US" sz="2800" b="1" u="sng" dirty="0" smtClean="0">
                <a:solidFill>
                  <a:srgbClr val="FF0000"/>
                </a:solidFill>
              </a:rPr>
              <a:t>Introduction :-</a:t>
            </a:r>
          </a:p>
          <a:p>
            <a:r>
              <a:rPr lang="en-US" sz="2800" dirty="0" smtClean="0"/>
              <a:t>Pharmacovigilance is a system to monitor the safety and effective of medicines and other pharmaceutical products.</a:t>
            </a:r>
          </a:p>
          <a:p>
            <a:endParaRPr lang="en-US" dirty="0"/>
          </a:p>
        </p:txBody>
      </p:sp>
      <p:sp>
        <p:nvSpPr>
          <p:cNvPr id="20" name="TextBox 19"/>
          <p:cNvSpPr txBox="1"/>
          <p:nvPr/>
        </p:nvSpPr>
        <p:spPr>
          <a:xfrm>
            <a:off x="2514600" y="2686050"/>
            <a:ext cx="6172200" cy="2585323"/>
          </a:xfrm>
          <a:prstGeom prst="rect">
            <a:avLst/>
          </a:prstGeom>
          <a:noFill/>
        </p:spPr>
        <p:txBody>
          <a:bodyPr wrap="square" rtlCol="0">
            <a:spAutoFit/>
          </a:bodyPr>
          <a:lstStyle/>
          <a:p>
            <a:r>
              <a:rPr lang="en-US" sz="2400" b="1" u="sng" dirty="0" smtClean="0">
                <a:solidFill>
                  <a:srgbClr val="FF0000"/>
                </a:solidFill>
              </a:rPr>
              <a:t>As per WHO :-</a:t>
            </a:r>
          </a:p>
          <a:p>
            <a:r>
              <a:rPr lang="en-US" sz="2400" dirty="0" smtClean="0"/>
              <a:t>Pharmacovigilance as </a:t>
            </a:r>
            <a:r>
              <a:rPr lang="en-US" sz="2400" dirty="0" smtClean="0">
                <a:solidFill>
                  <a:srgbClr val="FF0000"/>
                </a:solidFill>
              </a:rPr>
              <a:t>“science and activities relating to the detection </a:t>
            </a:r>
            <a:r>
              <a:rPr lang="en-US" sz="2400" b="1" dirty="0" smtClean="0">
                <a:solidFill>
                  <a:srgbClr val="00B050"/>
                </a:solidFill>
              </a:rPr>
              <a:t>assessment, understanding </a:t>
            </a:r>
            <a:r>
              <a:rPr lang="en-US" sz="2400" dirty="0" smtClean="0"/>
              <a:t>and </a:t>
            </a:r>
            <a:r>
              <a:rPr lang="en-US" sz="2400" dirty="0" smtClean="0">
                <a:solidFill>
                  <a:srgbClr val="FFFF00"/>
                </a:solidFill>
              </a:rPr>
              <a:t>prevention of adverse effects or any other possible drug-related problems”.</a:t>
            </a:r>
          </a:p>
          <a:p>
            <a:endParaRPr lang="en-US" sz="1600" dirty="0">
              <a:solidFill>
                <a:srgbClr val="FFFF00"/>
              </a:solidFill>
            </a:endParaRPr>
          </a:p>
        </p:txBody>
      </p:sp>
      <p:sp>
        <p:nvSpPr>
          <p:cNvPr id="13" name="Slide Number Placeholder 12"/>
          <p:cNvSpPr>
            <a:spLocks noGrp="1"/>
          </p:cNvSpPr>
          <p:nvPr>
            <p:ph type="sldNum" sz="quarter" idx="12"/>
          </p:nvPr>
        </p:nvSpPr>
        <p:spPr/>
        <p:txBody>
          <a:bodyPr/>
          <a:lstStyle/>
          <a:p>
            <a:fld id="{FA3F7172-82D6-46FF-A29C-D8496106AFD5}" type="slidenum">
              <a:rPr lang="en-US" smtClean="0"/>
              <a:pPr/>
              <a:t>4</a:t>
            </a:fld>
            <a:endParaRPr lang="en-US"/>
          </a:p>
        </p:txBody>
      </p:sp>
      <p:sp>
        <p:nvSpPr>
          <p:cNvPr id="14" name="Footer Placeholder 13"/>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en-US" dirty="0" smtClean="0"/>
              <a:t>Why Pharmacovigilance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Incomplete information collected during the pre- marketing phase of drug.</a:t>
            </a:r>
          </a:p>
          <a:p>
            <a:r>
              <a:rPr lang="en-US" dirty="0" smtClean="0"/>
              <a:t>ADRs are leading cause </a:t>
            </a:r>
            <a:r>
              <a:rPr lang="en-US" dirty="0" smtClean="0">
                <a:solidFill>
                  <a:srgbClr val="FF0000"/>
                </a:solidFill>
              </a:rPr>
              <a:t>of morbidity and mortality</a:t>
            </a:r>
            <a:r>
              <a:rPr lang="en-US" dirty="0" smtClean="0"/>
              <a:t> in both developing and developed world.</a:t>
            </a:r>
          </a:p>
          <a:p>
            <a:r>
              <a:rPr lang="en-US" dirty="0" smtClean="0">
                <a:solidFill>
                  <a:srgbClr val="FFFF00"/>
                </a:solidFill>
              </a:rPr>
              <a:t>4</a:t>
            </a:r>
            <a:r>
              <a:rPr lang="en-US" baseline="30000" dirty="0" smtClean="0">
                <a:solidFill>
                  <a:srgbClr val="FFFF00"/>
                </a:solidFill>
              </a:rPr>
              <a:t>th</a:t>
            </a:r>
            <a:r>
              <a:rPr lang="en-US" dirty="0" smtClean="0">
                <a:solidFill>
                  <a:srgbClr val="FFFF00"/>
                </a:solidFill>
              </a:rPr>
              <a:t>  leading cause of death in USA.</a:t>
            </a:r>
          </a:p>
          <a:p>
            <a:r>
              <a:rPr lang="en-US" dirty="0" smtClean="0">
                <a:solidFill>
                  <a:srgbClr val="FF0000"/>
                </a:solidFill>
              </a:rPr>
              <a:t>30 – 70 % of all ADRs are Preventable .</a:t>
            </a:r>
          </a:p>
          <a:p>
            <a:r>
              <a:rPr lang="en-US" dirty="0" smtClean="0"/>
              <a:t>They increase cost of patient care and loss of patient confidence in health care system.</a:t>
            </a:r>
            <a:endParaRPr lang="en-US"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Methods in Pharmacovigilance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Passive surveillance</a:t>
            </a:r>
          </a:p>
          <a:p>
            <a:r>
              <a:rPr lang="en-US" dirty="0" smtClean="0"/>
              <a:t>Spontaneous reporting</a:t>
            </a:r>
          </a:p>
          <a:p>
            <a:r>
              <a:rPr lang="en-US" dirty="0" smtClean="0"/>
              <a:t>Case series Study</a:t>
            </a:r>
          </a:p>
          <a:p>
            <a:r>
              <a:rPr lang="en-US" dirty="0" smtClean="0"/>
              <a:t>Stimulated reporting</a:t>
            </a:r>
          </a:p>
          <a:p>
            <a:r>
              <a:rPr lang="en-US" dirty="0" smtClean="0"/>
              <a:t>Active surveillance</a:t>
            </a:r>
          </a:p>
          <a:p>
            <a:r>
              <a:rPr lang="en-US" dirty="0" smtClean="0"/>
              <a:t>Comparative observational studies</a:t>
            </a:r>
          </a:p>
          <a:p>
            <a:r>
              <a:rPr lang="en-US" dirty="0" smtClean="0"/>
              <a:t>Cross sectional , case control and cohort studies</a:t>
            </a:r>
          </a:p>
          <a:p>
            <a:r>
              <a:rPr lang="en-US" dirty="0" smtClean="0"/>
              <a:t>Targeted clinical investigations</a:t>
            </a:r>
          </a:p>
          <a:p>
            <a:r>
              <a:rPr lang="en-US" dirty="0" smtClean="0"/>
              <a:t>Descriptive studies.</a:t>
            </a:r>
          </a:p>
          <a:p>
            <a:endParaRPr lang="en-US"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5979"/>
            <a:ext cx="8229600" cy="857250"/>
          </a:xfrm>
        </p:spPr>
        <p:style>
          <a:lnRef idx="1">
            <a:schemeClr val="accent6"/>
          </a:lnRef>
          <a:fillRef idx="3">
            <a:schemeClr val="accent6"/>
          </a:fillRef>
          <a:effectRef idx="2">
            <a:schemeClr val="accent6"/>
          </a:effectRef>
          <a:fontRef idx="minor">
            <a:schemeClr val="lt1"/>
          </a:fontRef>
        </p:style>
        <p:txBody>
          <a:bodyPr/>
          <a:lstStyle/>
          <a:p>
            <a:r>
              <a:rPr lang="en-US" dirty="0" smtClean="0"/>
              <a:t>Spontaneous reporting</a:t>
            </a:r>
            <a:endParaRPr lang="en-US" dirty="0"/>
          </a:p>
        </p:txBody>
      </p:sp>
      <p:sp>
        <p:nvSpPr>
          <p:cNvPr id="3" name="Content Placeholder 2"/>
          <p:cNvSpPr>
            <a:spLocks noGrp="1"/>
          </p:cNvSpPr>
          <p:nvPr>
            <p:ph idx="4294967295"/>
          </p:nvPr>
        </p:nvSpPr>
        <p:spPr>
          <a:xfrm>
            <a:off x="0" y="1200151"/>
            <a:ext cx="8229600" cy="3394472"/>
          </a:xfrm>
        </p:spPr>
        <p:txBody>
          <a:bodyPr/>
          <a:lstStyle/>
          <a:p>
            <a:r>
              <a:rPr lang="en-US" dirty="0" smtClean="0"/>
              <a:t>Health care professional describes his/ her own observation of a suspected ADR with marketed drug.</a:t>
            </a:r>
          </a:p>
          <a:p>
            <a:endParaRPr lang="en-US" dirty="0" smtClean="0"/>
          </a:p>
          <a:p>
            <a:r>
              <a:rPr lang="en-US" dirty="0" smtClean="0"/>
              <a:t>USA               Med watch program</a:t>
            </a:r>
          </a:p>
          <a:p>
            <a:r>
              <a:rPr lang="en-US" dirty="0" smtClean="0"/>
              <a:t>UK               yellow card system</a:t>
            </a:r>
            <a:endParaRPr lang="en-US" dirty="0"/>
          </a:p>
        </p:txBody>
      </p:sp>
      <p:sp>
        <p:nvSpPr>
          <p:cNvPr id="4" name="Right Arrow 3"/>
          <p:cNvSpPr/>
          <p:nvPr/>
        </p:nvSpPr>
        <p:spPr>
          <a:xfrm>
            <a:off x="1295400" y="3562350"/>
            <a:ext cx="914400" cy="361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295400" y="4171950"/>
            <a:ext cx="914400"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FA3F7172-82D6-46FF-A29C-D8496106AFD5}"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3350"/>
            <a:ext cx="8077200" cy="584775"/>
          </a:xfrm>
          <a:prstGeom prst="rect">
            <a:avLst/>
          </a:prstGeom>
          <a:noFill/>
        </p:spPr>
        <p:txBody>
          <a:bodyPr wrap="square" rtlCol="0">
            <a:spAutoFit/>
          </a:bodyPr>
          <a:lstStyle/>
          <a:p>
            <a:r>
              <a:rPr lang="en-US" sz="3200" dirty="0" smtClean="0"/>
              <a:t>Impact of yellow card scheme :-</a:t>
            </a:r>
            <a:endParaRPr lang="en-US" sz="3200" dirty="0"/>
          </a:p>
        </p:txBody>
      </p:sp>
      <p:sp>
        <p:nvSpPr>
          <p:cNvPr id="3" name="TextBox 2"/>
          <p:cNvSpPr txBox="1"/>
          <p:nvPr/>
        </p:nvSpPr>
        <p:spPr>
          <a:xfrm>
            <a:off x="152400" y="971550"/>
            <a:ext cx="2590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               Year </a:t>
            </a:r>
            <a:endParaRPr lang="en-US" dirty="0"/>
          </a:p>
        </p:txBody>
      </p:sp>
      <p:sp>
        <p:nvSpPr>
          <p:cNvPr id="4" name="TextBox 3"/>
          <p:cNvSpPr txBox="1"/>
          <p:nvPr/>
        </p:nvSpPr>
        <p:spPr>
          <a:xfrm>
            <a:off x="2743200" y="971550"/>
            <a:ext cx="25908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Medicine</a:t>
            </a:r>
            <a:endParaRPr lang="en-US" dirty="0"/>
          </a:p>
        </p:txBody>
      </p:sp>
      <p:sp>
        <p:nvSpPr>
          <p:cNvPr id="5" name="TextBox 4"/>
          <p:cNvSpPr txBox="1"/>
          <p:nvPr/>
        </p:nvSpPr>
        <p:spPr>
          <a:xfrm>
            <a:off x="5334000" y="971550"/>
            <a:ext cx="35814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         Adverse reaction</a:t>
            </a:r>
            <a:endParaRPr lang="en-US" dirty="0"/>
          </a:p>
        </p:txBody>
      </p:sp>
      <p:sp>
        <p:nvSpPr>
          <p:cNvPr id="7" name="TextBox 6"/>
          <p:cNvSpPr txBox="1"/>
          <p:nvPr/>
        </p:nvSpPr>
        <p:spPr>
          <a:xfrm>
            <a:off x="152400" y="1276350"/>
            <a:ext cx="2590800" cy="35394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t>2014</a:t>
            </a:r>
          </a:p>
          <a:p>
            <a:endParaRPr lang="en-US" sz="1400" dirty="0" smtClean="0"/>
          </a:p>
          <a:p>
            <a:endParaRPr lang="en-US" sz="1400" dirty="0" smtClean="0"/>
          </a:p>
          <a:p>
            <a:r>
              <a:rPr lang="en-US" sz="1400" dirty="0" smtClean="0"/>
              <a:t>2014</a:t>
            </a:r>
          </a:p>
          <a:p>
            <a:endParaRPr lang="en-US" sz="1400" dirty="0" smtClean="0"/>
          </a:p>
          <a:p>
            <a:endParaRPr lang="en-US" sz="1400" dirty="0" smtClean="0"/>
          </a:p>
          <a:p>
            <a:r>
              <a:rPr lang="en-US" sz="1400" dirty="0" smtClean="0"/>
              <a:t>2013</a:t>
            </a:r>
          </a:p>
          <a:p>
            <a:endParaRPr lang="en-US" sz="1400" dirty="0" smtClean="0"/>
          </a:p>
          <a:p>
            <a:r>
              <a:rPr lang="en-US" sz="1400" dirty="0" smtClean="0"/>
              <a:t>2012</a:t>
            </a:r>
          </a:p>
          <a:p>
            <a:endParaRPr lang="en-US" sz="1400" dirty="0" smtClean="0"/>
          </a:p>
          <a:p>
            <a:r>
              <a:rPr lang="en-US" sz="1400" dirty="0" smtClean="0"/>
              <a:t>2011</a:t>
            </a:r>
          </a:p>
          <a:p>
            <a:endParaRPr lang="en-US" sz="1400" dirty="0" smtClean="0"/>
          </a:p>
          <a:p>
            <a:r>
              <a:rPr lang="en-US" sz="1400" dirty="0" smtClean="0"/>
              <a:t>2009</a:t>
            </a:r>
          </a:p>
          <a:p>
            <a:endParaRPr lang="en-US" sz="1400" dirty="0" smtClean="0"/>
          </a:p>
          <a:p>
            <a:r>
              <a:rPr lang="en-US" sz="1400" dirty="0" smtClean="0"/>
              <a:t>2003</a:t>
            </a:r>
          </a:p>
          <a:p>
            <a:endParaRPr lang="en-US" sz="1400" dirty="0" smtClean="0"/>
          </a:p>
        </p:txBody>
      </p:sp>
      <p:sp>
        <p:nvSpPr>
          <p:cNvPr id="8" name="TextBox 7"/>
          <p:cNvSpPr txBox="1"/>
          <p:nvPr/>
        </p:nvSpPr>
        <p:spPr>
          <a:xfrm>
            <a:off x="2743200" y="1276350"/>
            <a:ext cx="25146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smtClean="0"/>
              <a:t>Voriconazole</a:t>
            </a:r>
          </a:p>
          <a:p>
            <a:endParaRPr lang="en-US" sz="1600" dirty="0" smtClean="0"/>
          </a:p>
          <a:p>
            <a:r>
              <a:rPr lang="en-US" sz="1600" dirty="0" smtClean="0"/>
              <a:t>TNF alpha inhibitor</a:t>
            </a:r>
          </a:p>
          <a:p>
            <a:endParaRPr lang="en-US" sz="1600" dirty="0" smtClean="0"/>
          </a:p>
          <a:p>
            <a:r>
              <a:rPr lang="en-US" sz="1600" dirty="0" smtClean="0"/>
              <a:t>Risperidone and paliperidone</a:t>
            </a:r>
          </a:p>
          <a:p>
            <a:endParaRPr lang="en-US" sz="1600" dirty="0" smtClean="0"/>
          </a:p>
          <a:p>
            <a:r>
              <a:rPr lang="en-US" sz="1600" dirty="0" smtClean="0"/>
              <a:t>Statins</a:t>
            </a:r>
          </a:p>
          <a:p>
            <a:endParaRPr lang="en-US" sz="1600" dirty="0" smtClean="0"/>
          </a:p>
          <a:p>
            <a:r>
              <a:rPr lang="en-US" sz="1600" dirty="0" smtClean="0"/>
              <a:t>Citalopram and escitilopram</a:t>
            </a:r>
          </a:p>
          <a:p>
            <a:endParaRPr lang="en-US" sz="1600" dirty="0" smtClean="0"/>
          </a:p>
          <a:p>
            <a:r>
              <a:rPr lang="en-US" sz="1600" dirty="0" smtClean="0"/>
              <a:t>Finasteride</a:t>
            </a:r>
          </a:p>
          <a:p>
            <a:endParaRPr lang="en-US" sz="1600" dirty="0" smtClean="0"/>
          </a:p>
          <a:p>
            <a:r>
              <a:rPr lang="en-US" sz="1600" dirty="0" smtClean="0"/>
              <a:t>Aspirin</a:t>
            </a:r>
            <a:endParaRPr lang="en-US" sz="1600" dirty="0"/>
          </a:p>
        </p:txBody>
      </p:sp>
      <p:sp>
        <p:nvSpPr>
          <p:cNvPr id="9" name="TextBox 8"/>
          <p:cNvSpPr txBox="1"/>
          <p:nvPr/>
        </p:nvSpPr>
        <p:spPr>
          <a:xfrm>
            <a:off x="5257800" y="1352550"/>
            <a:ext cx="3581400" cy="35394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400" dirty="0" smtClean="0"/>
              <a:t>Liver and photo toxicity, squamous cell carcinoma</a:t>
            </a:r>
          </a:p>
          <a:p>
            <a:endParaRPr lang="en-US" sz="1400" dirty="0" smtClean="0"/>
          </a:p>
          <a:p>
            <a:r>
              <a:rPr lang="en-US" sz="1400" dirty="0" smtClean="0"/>
              <a:t>Risk of TB</a:t>
            </a:r>
          </a:p>
          <a:p>
            <a:endParaRPr lang="en-US" sz="1400" dirty="0" smtClean="0"/>
          </a:p>
          <a:p>
            <a:r>
              <a:rPr lang="en-US" sz="1400" dirty="0" smtClean="0"/>
              <a:t>Intraoperative floppy iris syndrome during cataract surgery</a:t>
            </a:r>
          </a:p>
          <a:p>
            <a:endParaRPr lang="en-US" sz="1400" dirty="0" smtClean="0"/>
          </a:p>
          <a:p>
            <a:r>
              <a:rPr lang="en-US" sz="1400" dirty="0" smtClean="0"/>
              <a:t>Hyperglycemia and diabetes</a:t>
            </a:r>
          </a:p>
          <a:p>
            <a:endParaRPr lang="en-US" sz="1400" dirty="0" smtClean="0"/>
          </a:p>
          <a:p>
            <a:r>
              <a:rPr lang="en-US" sz="1400" dirty="0" smtClean="0"/>
              <a:t>QT interval prolongation</a:t>
            </a:r>
          </a:p>
          <a:p>
            <a:endParaRPr lang="en-US" sz="1400" dirty="0" smtClean="0"/>
          </a:p>
          <a:p>
            <a:endParaRPr lang="en-US" sz="1400" dirty="0" smtClean="0"/>
          </a:p>
          <a:p>
            <a:r>
              <a:rPr lang="en-US" sz="1400" dirty="0" smtClean="0"/>
              <a:t>Potential risk male breast cancer</a:t>
            </a:r>
          </a:p>
          <a:p>
            <a:endParaRPr lang="en-US" sz="1400" dirty="0" smtClean="0"/>
          </a:p>
          <a:p>
            <a:r>
              <a:rPr lang="en-US" sz="1200" dirty="0" smtClean="0"/>
              <a:t>Reyes syndrome in children’s under 16 years </a:t>
            </a:r>
            <a:endParaRPr lang="en-US" sz="1200" dirty="0"/>
          </a:p>
        </p:txBody>
      </p:sp>
      <p:sp>
        <p:nvSpPr>
          <p:cNvPr id="10" name="Slide Number Placeholder 9"/>
          <p:cNvSpPr>
            <a:spLocks noGrp="1"/>
          </p:cNvSpPr>
          <p:nvPr>
            <p:ph type="sldNum" sz="quarter" idx="12"/>
          </p:nvPr>
        </p:nvSpPr>
        <p:spPr/>
        <p:txBody>
          <a:bodyPr/>
          <a:lstStyle/>
          <a:p>
            <a:fld id="{FA3F7172-82D6-46FF-A29C-D8496106AFD5}" type="slidenum">
              <a:rPr lang="en-US" smtClean="0"/>
              <a:pPr/>
              <a:t>8</a:t>
            </a:fld>
            <a:endParaRPr lang="en-US"/>
          </a:p>
        </p:txBody>
      </p:sp>
      <p:sp>
        <p:nvSpPr>
          <p:cNvPr id="11" name="Footer Placeholder 10"/>
          <p:cNvSpPr>
            <a:spLocks noGrp="1"/>
          </p:cNvSpPr>
          <p:nvPr>
            <p:ph type="ftr" sz="quarter" idx="11"/>
          </p:nvPr>
        </p:nvSpPr>
        <p:spPr/>
        <p:txBody>
          <a:bodyPr/>
          <a:lstStyle/>
          <a:p>
            <a:r>
              <a:rPr lang="en-US" dirty="0" smtClean="0"/>
              <a:t>MADE BY @ SATENDRA CHAUAHN</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000" dirty="0" smtClean="0"/>
              <a:t>Why do need Pharmacovigilance In India </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India is a vast country with a population of over 1 – 2 billion with</a:t>
            </a:r>
          </a:p>
          <a:p>
            <a:endParaRPr lang="en-US" dirty="0" smtClean="0"/>
          </a:p>
          <a:p>
            <a:r>
              <a:rPr lang="en-US" dirty="0" smtClean="0">
                <a:solidFill>
                  <a:srgbClr val="FF0000"/>
                </a:solidFill>
              </a:rPr>
              <a:t>Vast ethnic variability</a:t>
            </a:r>
          </a:p>
          <a:p>
            <a:r>
              <a:rPr lang="en-US" dirty="0" smtClean="0"/>
              <a:t>Different disease prevalence patterns</a:t>
            </a:r>
          </a:p>
          <a:p>
            <a:r>
              <a:rPr lang="en-US" dirty="0" smtClean="0"/>
              <a:t>Practice of different system of medicines</a:t>
            </a:r>
          </a:p>
          <a:p>
            <a:r>
              <a:rPr lang="en-US" dirty="0" smtClean="0"/>
              <a:t>Different socioeconomic status .</a:t>
            </a:r>
            <a:endParaRPr lang="en-US" dirty="0"/>
          </a:p>
        </p:txBody>
      </p:sp>
      <p:sp>
        <p:nvSpPr>
          <p:cNvPr id="4" name="Slide Number Placeholder 3"/>
          <p:cNvSpPr>
            <a:spLocks noGrp="1"/>
          </p:cNvSpPr>
          <p:nvPr>
            <p:ph type="sldNum" sz="quarter" idx="12"/>
          </p:nvPr>
        </p:nvSpPr>
        <p:spPr/>
        <p:txBody>
          <a:bodyPr/>
          <a:lstStyle/>
          <a:p>
            <a:fld id="{FA3F7172-82D6-46FF-A29C-D8496106AFD5}"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MADE BY @ SATENDRA CHAUAHN</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993</Words>
  <Application>Microsoft Office PowerPoint</Application>
  <PresentationFormat>On-screen Show (16:9)</PresentationFormat>
  <Paragraphs>201</Paragraphs>
  <Slides>23</Slides>
  <Notes>1</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PowerPoint Presentation</vt:lpstr>
      <vt:lpstr>CONTENT : -</vt:lpstr>
      <vt:lpstr>Introduction :-</vt:lpstr>
      <vt:lpstr>PowerPoint Presentation</vt:lpstr>
      <vt:lpstr>Why Pharmacovigilance</vt:lpstr>
      <vt:lpstr>Methods in Pharmacovigilance ….</vt:lpstr>
      <vt:lpstr>Spontaneous reporting</vt:lpstr>
      <vt:lpstr>PowerPoint Presentation</vt:lpstr>
      <vt:lpstr>Why do need Pharmacovigilance In India ?</vt:lpstr>
      <vt:lpstr>Pharmacovigilance in India</vt:lpstr>
      <vt:lpstr>PowerPoint Presentation</vt:lpstr>
      <vt:lpstr>National Pharmacovigilance program (NPP)</vt:lpstr>
      <vt:lpstr>National Pharmacovigilance program (NPP)</vt:lpstr>
      <vt:lpstr>Who to Report</vt:lpstr>
      <vt:lpstr>PowerPoint Presentation</vt:lpstr>
      <vt:lpstr>National Coordinating Center</vt:lpstr>
      <vt:lpstr>Personnel at zonal/ sub – zonal CDSCO</vt:lpstr>
      <vt:lpstr>Which is the National Pharmacovigilance Centre?</vt:lpstr>
      <vt:lpstr>Regional Centers Under PvPI</vt:lpstr>
      <vt:lpstr>What is the importance of Pharmacovigilance for industry?</vt:lpstr>
      <vt:lpstr>What is the scope of Pharmacovigilance in pharmaceutical industry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Satendra</dc:creator>
  <cp:lastModifiedBy>Mamta Tiwari</cp:lastModifiedBy>
  <cp:revision>269</cp:revision>
  <dcterms:created xsi:type="dcterms:W3CDTF">2023-04-06T19:44:40Z</dcterms:created>
  <dcterms:modified xsi:type="dcterms:W3CDTF">2023-09-20T07:36:08Z</dcterms:modified>
</cp:coreProperties>
</file>