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75" r:id="rId7"/>
    <p:sldId id="267" r:id="rId8"/>
    <p:sldId id="262" r:id="rId9"/>
    <p:sldId id="263" r:id="rId10"/>
    <p:sldId id="261" r:id="rId11"/>
    <p:sldId id="265" r:id="rId12"/>
    <p:sldId id="268" r:id="rId13"/>
    <p:sldId id="269" r:id="rId14"/>
    <p:sldId id="274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 varScale="1">
        <p:scale>
          <a:sx n="138" d="100"/>
          <a:sy n="138" d="100"/>
        </p:scale>
        <p:origin x="834" y="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B026-5422-4DB1-B23C-643A1E8A562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17DF0-361A-40B0-8FE8-D062723D7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7DF0-361A-40B0-8FE8-D062723D78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MADE BY</a:t>
            </a:r>
            <a:r>
              <a:rPr lang="en-US" baseline="0" dirty="0" smtClean="0"/>
              <a:t> SATENDRA CAHAUHAN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7DF0-361A-40B0-8FE8-D062723D78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7DF0-361A-40B0-8FE8-D062723D78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7DF0-361A-40B0-8FE8-D062723D78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49E-27E2-4CB4-982D-E3BB32DA790A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6EB4-A7D5-46AA-B595-05C401844FE6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E78-1A5A-478E-A1CE-1AD20AF1F9EC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4A5-2B5F-47F7-A535-C16C497D0588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D39A-BA41-439F-8DC6-C7A4AADDF792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71C2-0ABB-45DE-A292-F746A1354ED4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3738-08BB-4CE1-9CDA-237B9A6E4D99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28BE-ECCF-430E-A921-CEABFFADBD9E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F05F-E335-41B8-AFC6-1BC012D66795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B4F-3C52-4D8A-A497-7B5716B92C7C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168-F831-4ED8-902C-851331A6D71C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 advTm="7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A9D9F9-DEAF-4E44-A6EA-9574A23F0548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MADE BY SATENDRA CHAUHAN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73A0D-9DF8-407D-AD9C-C3ACE2B87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 advClick="0" advTm="7000">
    <p:cut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c.gov.i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dsco.nic.in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dr.who-umc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G:\instrumental%20music\Shubh_Vivah_Hindi_music_ringtone__7C_7C_shubh_vivah_ringtone.mp3" TargetMode="External"/><Relationship Id="rId1" Type="http://schemas.openxmlformats.org/officeDocument/2006/relationships/audio" Target="file:///G:\instrumental%20music\Mohabbatein__7C_Humko_Humise_Chura_Lo_flute__7C_Mohabbatein_flute__7C_flute_cover__7C_in.mp3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 descr="Career Path: All About the Growth When You Opt for Pharmacovigilance  Courses | Icri India Blo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436" name="AutoShape 4" descr="Career Path: All About the Growth When You Opt for Pharmacovigilance  Courses | Icri India Blo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257175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Topic- PHARMACOVIGILANCE  IN INDIA      AND INTERNATIONAL ASPECTS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</a:t>
            </a:r>
            <a:endParaRPr lang="en-US" sz="20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 term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expand the Pharmacovigilance programme to all hospitals </a:t>
            </a:r>
            <a:r>
              <a:rPr lang="en-US" dirty="0" smtClean="0">
                <a:solidFill>
                  <a:srgbClr val="7030A0"/>
                </a:solidFill>
              </a:rPr>
              <a:t>( govt. &amp; private ) </a:t>
            </a:r>
            <a:r>
              <a:rPr lang="en-US" dirty="0" smtClean="0"/>
              <a:t>and centers of public health programs located across India.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To develop and implement electronic reporting system ( e- reporting ).</a:t>
            </a:r>
          </a:p>
          <a:p>
            <a:r>
              <a:rPr lang="en-US" dirty="0" smtClean="0"/>
              <a:t>To develop </a:t>
            </a:r>
            <a:r>
              <a:rPr lang="en-US" dirty="0" smtClean="0">
                <a:solidFill>
                  <a:srgbClr val="00B050"/>
                </a:solidFill>
              </a:rPr>
              <a:t>reporting culture amongst  healthcare professionals.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To make ADR reporting mandatory for healthcare professionals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Performance &amp; effectiveness of the Pharmacovigilance system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047750"/>
            <a:ext cx="25146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Who can Report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047750"/>
            <a:ext cx="27432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What to Report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1047750"/>
            <a:ext cx="3200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Whom to Report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1428750"/>
            <a:ext cx="2514600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Healthcare professionals (clinical, dentist , pharmacist, nurses and other) can report suspected adverse drug reaction. Pharmaceutical companies can also send ICSRs specific for their product to NCC.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1428750"/>
            <a:ext cx="2743200" cy="32932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All type of suspected ADRs- irrespective of whether they </a:t>
            </a:r>
            <a:r>
              <a:rPr lang="en-US" sz="1600" dirty="0" smtClean="0">
                <a:solidFill>
                  <a:srgbClr val="00B050"/>
                </a:solidFill>
              </a:rPr>
              <a:t>are know or unknown, serious and non-serious, frequently or rare. </a:t>
            </a:r>
            <a:r>
              <a:rPr lang="en-US" sz="1600" dirty="0" smtClean="0"/>
              <a:t>Although Pharmacovigilance is primarily concerned with pharmaceutical medicines, adverse reactions associated with drugs used in traditional medicine </a:t>
            </a:r>
            <a:r>
              <a:rPr lang="en-US" sz="1600" dirty="0" smtClean="0">
                <a:solidFill>
                  <a:srgbClr val="00B0F0"/>
                </a:solidFill>
              </a:rPr>
              <a:t>( e. g. herbal remedies ) should also be considered.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1504950"/>
            <a:ext cx="32004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Use the ‘Suspected Adverse Drug Reaction Reporting from’ which is available on the official website of IPC ( </a:t>
            </a:r>
            <a:r>
              <a:rPr lang="en-US" dirty="0" smtClean="0">
                <a:hlinkClick r:id="rId3"/>
              </a:rPr>
              <a:t>www.ipc.gov.in</a:t>
            </a:r>
            <a:r>
              <a:rPr lang="en-US" dirty="0" smtClean="0"/>
              <a:t> ) as well as CDSCO ( </a:t>
            </a:r>
            <a:r>
              <a:rPr lang="en-US" dirty="0" smtClean="0">
                <a:hlinkClick r:id="rId4"/>
              </a:rPr>
              <a:t>www.cdsco.nic.in</a:t>
            </a:r>
            <a:r>
              <a:rPr lang="en-US" dirty="0" smtClean="0"/>
              <a:t> ) to report any ADR. A reporter who is not a part of AMC can submit the ICSR to the nearest AMC or directly to the NCC.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105400" y="4926806"/>
            <a:ext cx="33528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Organization committees under NCC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65622"/>
            <a:ext cx="7086600" cy="33944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 :-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1276350"/>
            <a:ext cx="6324600" cy="3200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Steering Committee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</a:rPr>
              <a:t> Working Group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Quality Review Panel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Core Training Panel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7030A0"/>
                </a:solidFill>
              </a:rPr>
              <a:t>Signal Review Panel</a:t>
            </a:r>
            <a:endParaRPr lang="en-US" sz="3200" dirty="0" smtClean="0">
              <a:solidFill>
                <a:srgbClr val="7030A0"/>
              </a:solidFill>
            </a:endParaRPr>
          </a:p>
          <a:p>
            <a:pPr algn="ctr"/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6388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NCC working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          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Letter of intent AMCs Coordinator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   NCC - PvPI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Examine the Suitability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Approved by NCC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Vigi- Flow login provided by NCC to AMCs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        AMCs- To perform the causality of the ADRs and furnish the mandatory field in the suspected ADRs form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AMCs- upload the ADR in Vigi- Flow send to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        NCC – PvPI </a:t>
            </a:r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038600" y="173355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038600" y="219075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114800" y="135255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91000" y="379095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038600" y="295275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486400" y="4926806"/>
            <a:ext cx="2895600" cy="216694"/>
          </a:xfrm>
        </p:spPr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VERNANCE+STRUCTURE+-+PVP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05400" y="4926806"/>
            <a:ext cx="33528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Responsibilities of stakeholder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b="1" u="sng" dirty="0" smtClean="0">
                <a:solidFill>
                  <a:srgbClr val="FF0000"/>
                </a:solidFill>
              </a:rPr>
              <a:t>Personnel at AMC :-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Collection of ADR reports.</a:t>
            </a:r>
          </a:p>
          <a:p>
            <a:r>
              <a:rPr lang="en-US" dirty="0" smtClean="0"/>
              <a:t>Perform follow up the </a:t>
            </a:r>
            <a:r>
              <a:rPr lang="en-US" dirty="0" smtClean="0">
                <a:solidFill>
                  <a:srgbClr val="002060"/>
                </a:solidFill>
              </a:rPr>
              <a:t>complainant to check completeness as per SOPs.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Reporting to PvPI National Coordinating Centre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Training/ sensitization / feedback / to physicians through newsletters circulated by the PvPI NCC.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4926806"/>
            <a:ext cx="2895600" cy="216694"/>
          </a:xfrm>
        </p:spPr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</p:spTree>
  </p:cSld>
  <p:clrMapOvr>
    <a:masterClrMapping/>
  </p:clrMapOvr>
  <p:transition spd="med" advClick="0" advTm="7000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Personnel at NCC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Preparation of SOPs, </a:t>
            </a:r>
            <a:r>
              <a:rPr lang="en-US" dirty="0" smtClean="0">
                <a:solidFill>
                  <a:srgbClr val="FF0000"/>
                </a:solidFill>
              </a:rPr>
              <a:t>guidance documents &amp; training manuals.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Data collation, Cross- cheek completeness , </a:t>
            </a:r>
            <a:r>
              <a:rPr lang="en-US" dirty="0" smtClean="0"/>
              <a:t>Causality Assessment etc as per SOPs.</a:t>
            </a:r>
          </a:p>
          <a:p>
            <a:r>
              <a:rPr lang="en-US" dirty="0" smtClean="0"/>
              <a:t>Conduct </a:t>
            </a:r>
            <a:r>
              <a:rPr lang="en-US" dirty="0" smtClean="0">
                <a:solidFill>
                  <a:srgbClr val="00B0F0"/>
                </a:solidFill>
              </a:rPr>
              <a:t>Training workshops of all enrolled centers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Publication of Medicines Safety Newsletter</a:t>
            </a:r>
            <a:r>
              <a:rPr lang="en-US" sz="35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3500" dirty="0" smtClean="0">
                <a:solidFill>
                  <a:srgbClr val="002060"/>
                </a:solidFill>
              </a:rPr>
              <a:t>Reporting to CDSCO Headquarters.</a:t>
            </a:r>
          </a:p>
          <a:p>
            <a:r>
              <a:rPr lang="en-US" sz="3500" dirty="0" smtClean="0">
                <a:solidFill>
                  <a:srgbClr val="FF0000"/>
                </a:solidFill>
              </a:rPr>
              <a:t>Analysis of the PMS, PSUR, AEFI data received from CDSCO HQ.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Personnel at zonal/ sub – zonal CDSCO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Provide procurement , </a:t>
            </a:r>
            <a:r>
              <a:rPr lang="en-US" dirty="0" smtClean="0">
                <a:solidFill>
                  <a:srgbClr val="7030A0"/>
                </a:solidFill>
              </a:rPr>
              <a:t>financial and administrative support to ADR monitoring centers.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Report to CDSCO HQ</a:t>
            </a:r>
          </a:p>
          <a:p>
            <a:r>
              <a:rPr lang="en-US" sz="3400" b="1" u="sng" dirty="0" smtClean="0">
                <a:solidFill>
                  <a:srgbClr val="FF0000"/>
                </a:solidFill>
              </a:rPr>
              <a:t>Personnel at CDSCO HQ </a:t>
            </a:r>
            <a:r>
              <a:rPr lang="en-US" sz="3400" b="1" dirty="0" smtClean="0">
                <a:solidFill>
                  <a:srgbClr val="FF0000"/>
                </a:solidFill>
              </a:rPr>
              <a:t>: -</a:t>
            </a:r>
          </a:p>
          <a:p>
            <a:r>
              <a:rPr lang="en-US" dirty="0" smtClean="0"/>
              <a:t>Take appropriate regulatory decision &amp; </a:t>
            </a:r>
            <a:r>
              <a:rPr lang="en-US" dirty="0" smtClean="0">
                <a:solidFill>
                  <a:srgbClr val="00B0F0"/>
                </a:solidFill>
              </a:rPr>
              <a:t>action on the basis of recommendation of PvPI NCC at IPC Ghaziabad.</a:t>
            </a:r>
          </a:p>
          <a:p>
            <a:r>
              <a:rPr lang="en-US" dirty="0" smtClean="0"/>
              <a:t>Propagation of medicine safety related </a:t>
            </a:r>
            <a:r>
              <a:rPr lang="en-US" dirty="0" smtClean="0">
                <a:solidFill>
                  <a:srgbClr val="C00000"/>
                </a:solidFill>
              </a:rPr>
              <a:t>decision to stakeholders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Collaboration </a:t>
            </a:r>
            <a:r>
              <a:rPr lang="en-US" dirty="0" smtClean="0">
                <a:solidFill>
                  <a:srgbClr val="7030A0"/>
                </a:solidFill>
              </a:rPr>
              <a:t>with WHO- Uppsala Monitoring Centre – Sweden.</a:t>
            </a:r>
          </a:p>
          <a:p>
            <a:r>
              <a:rPr lang="en-US" dirty="0" smtClean="0"/>
              <a:t>Provide for </a:t>
            </a:r>
            <a:r>
              <a:rPr lang="en-US" dirty="0" smtClean="0">
                <a:solidFill>
                  <a:srgbClr val="00B050"/>
                </a:solidFill>
              </a:rPr>
              <a:t>budgetary provisions &amp; administrative support to run PvPI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5"/>
            <a:ext cx="9144000" cy="50863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Phase or road map of </a:t>
            </a:r>
            <a:r>
              <a:rPr lang="en-US" dirty="0" err="1" smtClean="0"/>
              <a:t>pvip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Initiation phase </a:t>
            </a:r>
            <a:r>
              <a:rPr lang="en-US" dirty="0" smtClean="0">
                <a:solidFill>
                  <a:srgbClr val="002060"/>
                </a:solidFill>
              </a:rPr>
              <a:t>(2010 – 2011 )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Expansion and consolidation phase </a:t>
            </a:r>
            <a:r>
              <a:rPr lang="en-US" dirty="0" smtClean="0">
                <a:solidFill>
                  <a:srgbClr val="FF0000"/>
                </a:solidFill>
              </a:rPr>
              <a:t>( 2011-2012)</a:t>
            </a:r>
          </a:p>
          <a:p>
            <a:r>
              <a:rPr lang="en-US" dirty="0" smtClean="0"/>
              <a:t>Expansion and maintenance phase </a:t>
            </a:r>
            <a:r>
              <a:rPr lang="en-US" dirty="0" smtClean="0">
                <a:solidFill>
                  <a:srgbClr val="002060"/>
                </a:solidFill>
              </a:rPr>
              <a:t>(2012- 2013)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Expansion and optimization </a:t>
            </a:r>
            <a:r>
              <a:rPr lang="en-US" dirty="0" smtClean="0">
                <a:solidFill>
                  <a:srgbClr val="00B0F0"/>
                </a:solidFill>
              </a:rPr>
              <a:t>( 2013 – 2014 )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Excellence phase </a:t>
            </a:r>
            <a:r>
              <a:rPr lang="en-US" dirty="0" smtClean="0">
                <a:solidFill>
                  <a:srgbClr val="00B050"/>
                </a:solidFill>
              </a:rPr>
              <a:t>( 2014 – 2015 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686800" cy="6286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CONTENT :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dirty="0" smtClean="0"/>
              <a:t>Pharmacovigilance in India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Scope and Objectives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Mission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Vision </a:t>
            </a:r>
          </a:p>
          <a:p>
            <a:r>
              <a:rPr lang="en-US" dirty="0" smtClean="0"/>
              <a:t>Short Term Goals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Vigiflow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Vigiflow is an </a:t>
            </a:r>
            <a:r>
              <a:rPr lang="en-US" dirty="0" smtClean="0">
                <a:solidFill>
                  <a:srgbClr val="FF0000"/>
                </a:solidFill>
              </a:rPr>
              <a:t>Individual Case Safety Report ( ICSR) </a:t>
            </a:r>
            <a:r>
              <a:rPr lang="en-US" dirty="0" smtClean="0"/>
              <a:t>management system developed and hosted by </a:t>
            </a:r>
            <a:r>
              <a:rPr lang="en-US" dirty="0" smtClean="0">
                <a:solidFill>
                  <a:srgbClr val="0070C0"/>
                </a:solidFill>
              </a:rPr>
              <a:t>Uppsala monitoring centre(UMC) 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47800" y="2952750"/>
            <a:ext cx="5715000" cy="16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to access Vigiflow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Web address 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https://adr.who-umc.org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Log in is done with a personal user name and password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From the secure web – page.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715000" y="4926806"/>
            <a:ext cx="2895600" cy="216694"/>
          </a:xfrm>
        </p:spPr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Vigiflow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minimum information you have to enter on a spontaneous report for it to </a:t>
            </a:r>
            <a:r>
              <a:rPr lang="en-US" dirty="0" smtClean="0">
                <a:solidFill>
                  <a:srgbClr val="00B0F0"/>
                </a:solidFill>
              </a:rPr>
              <a:t>be considered ‘complete’ </a:t>
            </a:r>
            <a:r>
              <a:rPr lang="en-US" dirty="0" smtClean="0">
                <a:solidFill>
                  <a:srgbClr val="00B050"/>
                </a:solidFill>
              </a:rPr>
              <a:t>by Vigiflow is the following six mandatory fields :-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1.                    2).                   3).                            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4). </a:t>
            </a:r>
            <a:r>
              <a:rPr lang="en-US" dirty="0" smtClean="0">
                <a:solidFill>
                  <a:srgbClr val="002060"/>
                </a:solidFill>
              </a:rPr>
              <a:t>Onset date  </a:t>
            </a:r>
            <a:r>
              <a:rPr lang="en-US" dirty="0" smtClean="0">
                <a:solidFill>
                  <a:srgbClr val="00B050"/>
                </a:solidFill>
              </a:rPr>
              <a:t>5). Reaction term 6). </a:t>
            </a:r>
            <a:r>
              <a:rPr lang="en-US" dirty="0" smtClean="0">
                <a:solidFill>
                  <a:srgbClr val="FF0000"/>
                </a:solidFill>
              </a:rPr>
              <a:t>Drug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219200" y="3181350"/>
            <a:ext cx="1828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Report tile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81400" y="3105150"/>
            <a:ext cx="1752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Patient initial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19800" y="2876550"/>
            <a:ext cx="2819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Patient age (either DOB, age at time of onset or age g</a:t>
            </a:r>
            <a:r>
              <a:rPr lang="en-US" sz="1400" dirty="0" smtClean="0"/>
              <a:t>roup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Vigiflow demo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86800" cy="3886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/>
              <a:t>                      </a:t>
            </a:r>
            <a:r>
              <a:rPr lang="en-US" sz="2100" dirty="0" smtClean="0"/>
              <a:t>Login with Id and password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300" dirty="0" smtClean="0"/>
              <a:t>                                        </a:t>
            </a:r>
            <a:r>
              <a:rPr lang="en-US" sz="2100" dirty="0" smtClean="0"/>
              <a:t>Quick start</a:t>
            </a:r>
            <a:endParaRPr lang="en-US" sz="2300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sz="1200" dirty="0" smtClean="0"/>
              <a:t>1                                                    2                                                                   3                                                                                                            4                                                   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REPORT INFO PAGE       PATIENT PAGE                           TEST and Procedures                                              RELEVANT MEDICAL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                a) Patient Characteristics                  Page                                                                  HISTORY PAGE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                                b) Death related information     a) Result from test and                         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1400" dirty="0" smtClean="0"/>
              <a:t>a) Report information                                                                               </a:t>
            </a:r>
            <a:r>
              <a:rPr lang="en-US" sz="1400" dirty="0" smtClean="0">
                <a:solidFill>
                  <a:srgbClr val="FF0000"/>
                </a:solidFill>
              </a:rPr>
              <a:t>procedure                             </a:t>
            </a:r>
          </a:p>
          <a:p>
            <a:pPr marL="514350" indent="-514350">
              <a:buNone/>
            </a:pPr>
            <a:r>
              <a:rPr lang="en-US" sz="1400" dirty="0" smtClean="0"/>
              <a:t>        section                                                                                                                                                      </a:t>
            </a:r>
            <a:r>
              <a:rPr lang="en-US" sz="1400" dirty="0" smtClean="0">
                <a:solidFill>
                  <a:srgbClr val="0070C0"/>
                </a:solidFill>
              </a:rPr>
              <a:t>Free text                                       </a:t>
            </a:r>
            <a:r>
              <a:rPr lang="en-US" sz="1400" dirty="0" smtClean="0"/>
              <a:t>Structured</a:t>
            </a:r>
          </a:p>
          <a:p>
            <a:pPr marL="514350" indent="-514350">
              <a:buNone/>
            </a:pPr>
            <a:r>
              <a:rPr lang="en-US" sz="1400" dirty="0" smtClean="0"/>
              <a:t>b</a:t>
            </a:r>
            <a:r>
              <a:rPr lang="en-US" sz="1400" dirty="0" smtClean="0">
                <a:solidFill>
                  <a:srgbClr val="00B050"/>
                </a:solidFill>
              </a:rPr>
              <a:t>) Information on sender                                                                              </a:t>
            </a:r>
            <a:r>
              <a:rPr lang="en-US" sz="1600" dirty="0" smtClean="0"/>
              <a:t>b) test                                         </a:t>
            </a:r>
            <a:r>
              <a:rPr lang="en-US" sz="1400" dirty="0" smtClean="0">
                <a:solidFill>
                  <a:srgbClr val="0070C0"/>
                </a:solidFill>
              </a:rPr>
              <a:t>information                                information                              </a:t>
            </a:r>
          </a:p>
          <a:p>
            <a:pPr marL="514350" indent="-514350"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c) Information on Primary sour</a:t>
            </a:r>
            <a:r>
              <a:rPr lang="en-US" sz="1800" dirty="0" smtClean="0">
                <a:solidFill>
                  <a:srgbClr val="0070C0"/>
                </a:solidFill>
              </a:rPr>
              <a:t>ce                       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                                           </a:t>
            </a:r>
            <a:r>
              <a:rPr lang="en-US" sz="1600" dirty="0" smtClean="0"/>
              <a:t>                         </a:t>
            </a:r>
          </a:p>
          <a:p>
            <a:pPr marL="514350" indent="-514350">
              <a:buNone/>
            </a:pPr>
            <a:r>
              <a:rPr lang="en-US" sz="1600" dirty="0" smtClean="0"/>
              <a:t>                                                                          </a:t>
            </a:r>
          </a:p>
          <a:p>
            <a:pPr marL="514350" indent="-51435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                   </a:t>
            </a:r>
            <a:r>
              <a:rPr lang="en-US" sz="1800" dirty="0" smtClean="0">
                <a:solidFill>
                  <a:srgbClr val="0070C0"/>
                </a:solidFill>
              </a:rPr>
              <a:t>Free information                </a:t>
            </a:r>
            <a:r>
              <a:rPr lang="en-US" sz="1800" dirty="0" smtClean="0">
                <a:solidFill>
                  <a:srgbClr val="00B050"/>
                </a:solidFill>
              </a:rPr>
              <a:t>Structured information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895600" y="180975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219075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34194" y="241855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324497" y="238085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496594" y="234235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152900" y="375285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394335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201194" y="409495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5295900" y="4057650"/>
            <a:ext cx="229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744494" y="299005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67400" y="310515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5791200" y="318135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7696994" y="318055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7315200" y="234315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Down Arrow 88"/>
          <p:cNvSpPr/>
          <p:nvPr/>
        </p:nvSpPr>
        <p:spPr>
          <a:xfrm>
            <a:off x="2819400" y="135255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>
          <a:xfrm>
            <a:off x="55626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38200" y="209550"/>
            <a:ext cx="777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46906" y="400050"/>
            <a:ext cx="3817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925094" y="400050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8458200" y="36195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" y="590550"/>
            <a:ext cx="17526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RELEVANT PAST DRUG THERAPY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00400" y="666750"/>
            <a:ext cx="2743200" cy="13542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REACTION PAGE</a:t>
            </a:r>
          </a:p>
          <a:p>
            <a:pPr marL="342900" indent="-342900">
              <a:buAutoNum type="alphaLcParenR"/>
            </a:pPr>
            <a:r>
              <a:rPr lang="en-US" sz="1600" dirty="0" smtClean="0"/>
              <a:t>Reaction / Events- free text</a:t>
            </a:r>
          </a:p>
          <a:p>
            <a:pPr marL="342900" indent="-342900">
              <a:buAutoNum type="alphaLcParenR"/>
            </a:pPr>
            <a:r>
              <a:rPr lang="en-US" sz="1600" dirty="0" smtClean="0"/>
              <a:t>Relatedness of Drugs to reaction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705600" y="590550"/>
            <a:ext cx="2133600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DRUG PAGE</a:t>
            </a:r>
          </a:p>
          <a:p>
            <a:pPr marL="342900" indent="-342900">
              <a:buAutoNum type="alphaLcParenR"/>
            </a:pPr>
            <a:r>
              <a:rPr lang="en-US" sz="1600" dirty="0" smtClean="0"/>
              <a:t>Suspected Drugs</a:t>
            </a:r>
          </a:p>
          <a:p>
            <a:pPr marL="342900" indent="-342900">
              <a:buAutoNum type="alphaLcParenR"/>
            </a:pPr>
            <a:r>
              <a:rPr lang="en-US" sz="1600" dirty="0" smtClean="0"/>
              <a:t>Concomitant Drugs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36195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4381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848600" y="28575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04800" y="234315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96215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447800" y="203835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514600" y="203835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429000" y="20383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00600" y="20383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172200" y="203835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239000" y="19621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5" name="Down Arrow 44"/>
          <p:cNvSpPr/>
          <p:nvPr/>
        </p:nvSpPr>
        <p:spPr>
          <a:xfrm>
            <a:off x="3810000" y="234315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200400" y="2647951"/>
            <a:ext cx="160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 The CAUSALITY ASSESSMENT</a:t>
            </a:r>
            <a:endParaRPr lang="en-US" sz="1200" dirty="0"/>
          </a:p>
        </p:txBody>
      </p:sp>
      <p:sp>
        <p:nvSpPr>
          <p:cNvPr id="47" name="Down Arrow 46"/>
          <p:cNvSpPr/>
          <p:nvPr/>
        </p:nvSpPr>
        <p:spPr>
          <a:xfrm flipH="1">
            <a:off x="3810000" y="310515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200400" y="3409951"/>
            <a:ext cx="13716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     Save Report</a:t>
            </a:r>
            <a:endParaRPr lang="en-US" sz="1200" dirty="0"/>
          </a:p>
        </p:txBody>
      </p:sp>
      <p:sp>
        <p:nvSpPr>
          <p:cNvPr id="49" name="Down Arrow 48"/>
          <p:cNvSpPr/>
          <p:nvPr/>
        </p:nvSpPr>
        <p:spPr>
          <a:xfrm>
            <a:off x="3733800" y="371475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276600" y="3867151"/>
            <a:ext cx="1371600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Save to NCC</a:t>
            </a:r>
            <a:endParaRPr lang="en-US" sz="1200" dirty="0"/>
          </a:p>
        </p:txBody>
      </p:sp>
      <p:sp>
        <p:nvSpPr>
          <p:cNvPr id="51" name="Down Arrow 50"/>
          <p:cNvSpPr/>
          <p:nvPr/>
        </p:nvSpPr>
        <p:spPr>
          <a:xfrm>
            <a:off x="3733800" y="417195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200400" y="4400551"/>
            <a:ext cx="1828800" cy="30777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Quality Review at NCC</a:t>
            </a:r>
            <a:endParaRPr lang="en-US" sz="1400" dirty="0"/>
          </a:p>
        </p:txBody>
      </p:sp>
      <p:sp>
        <p:nvSpPr>
          <p:cNvPr id="53" name="Down Arrow 52"/>
          <p:cNvSpPr/>
          <p:nvPr/>
        </p:nvSpPr>
        <p:spPr>
          <a:xfrm>
            <a:off x="3733800" y="470535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352800" y="4857750"/>
            <a:ext cx="2057400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Submit Report to UMC</a:t>
            </a:r>
            <a:endParaRPr lang="en-US" sz="1200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11"/>
          </p:nvPr>
        </p:nvSpPr>
        <p:spPr>
          <a:xfrm>
            <a:off x="5486400" y="4926806"/>
            <a:ext cx="33528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361950"/>
            <a:ext cx="1219200" cy="1295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T</a:t>
            </a:r>
            <a:endParaRPr lang="en-US" sz="7200" dirty="0"/>
          </a:p>
        </p:txBody>
      </p:sp>
      <p:sp>
        <p:nvSpPr>
          <p:cNvPr id="3" name="Oval 2"/>
          <p:cNvSpPr/>
          <p:nvPr/>
        </p:nvSpPr>
        <p:spPr>
          <a:xfrm>
            <a:off x="1524000" y="590550"/>
            <a:ext cx="1295400" cy="14478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H</a:t>
            </a:r>
            <a:endParaRPr lang="en-US" sz="6600" dirty="0"/>
          </a:p>
        </p:txBody>
      </p:sp>
      <p:sp>
        <p:nvSpPr>
          <p:cNvPr id="5" name="Oval 4"/>
          <p:cNvSpPr/>
          <p:nvPr/>
        </p:nvSpPr>
        <p:spPr>
          <a:xfrm>
            <a:off x="2895600" y="819150"/>
            <a:ext cx="13716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A</a:t>
            </a:r>
            <a:endParaRPr lang="en-US" sz="7200" dirty="0"/>
          </a:p>
        </p:txBody>
      </p:sp>
      <p:sp>
        <p:nvSpPr>
          <p:cNvPr id="6" name="Oval 5"/>
          <p:cNvSpPr/>
          <p:nvPr/>
        </p:nvSpPr>
        <p:spPr>
          <a:xfrm>
            <a:off x="4419600" y="1200150"/>
            <a:ext cx="1524000" cy="152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N</a:t>
            </a:r>
            <a:endParaRPr lang="en-US" sz="7200" dirty="0"/>
          </a:p>
        </p:txBody>
      </p:sp>
      <p:sp>
        <p:nvSpPr>
          <p:cNvPr id="8" name="Oval 7"/>
          <p:cNvSpPr/>
          <p:nvPr/>
        </p:nvSpPr>
        <p:spPr>
          <a:xfrm>
            <a:off x="6019800" y="1581150"/>
            <a:ext cx="1676400" cy="1600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K</a:t>
            </a:r>
            <a:endParaRPr lang="en-US" sz="8800" dirty="0"/>
          </a:p>
        </p:txBody>
      </p:sp>
      <p:sp>
        <p:nvSpPr>
          <p:cNvPr id="9" name="Rounded Rectangle 8"/>
          <p:cNvSpPr/>
          <p:nvPr/>
        </p:nvSpPr>
        <p:spPr>
          <a:xfrm>
            <a:off x="1143000" y="2952750"/>
            <a:ext cx="4724400" cy="1905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YOU</a:t>
            </a:r>
            <a:endParaRPr lang="en-US" sz="115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105400" y="4926806"/>
            <a:ext cx="33528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  <p:pic>
        <p:nvPicPr>
          <p:cNvPr id="12" name="Mohabbatein__7C_Humko_Humise_Chura_Lo_flute__7C_Mohabbatein_flute__7C_flute_cover__7C_i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361950"/>
            <a:ext cx="304800" cy="304800"/>
          </a:xfrm>
          <a:prstGeom prst="rect">
            <a:avLst/>
          </a:prstGeom>
        </p:spPr>
      </p:pic>
      <p:pic>
        <p:nvPicPr>
          <p:cNvPr id="15" name="Shubh_Vivah_Hindi_music_ringtone__7C_7C_shubh_vivah_rington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3638550"/>
            <a:ext cx="304800" cy="304800"/>
          </a:xfrm>
          <a:prstGeom prst="rect">
            <a:avLst/>
          </a:prstGeom>
        </p:spPr>
      </p:pic>
      <p:pic>
        <p:nvPicPr>
          <p:cNvPr id="27" name="Picture 26" descr="images (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3333750"/>
            <a:ext cx="1876425" cy="1409700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8" grpId="1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Pharmacovigilance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6868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Introduction :-</a:t>
            </a:r>
          </a:p>
          <a:p>
            <a:r>
              <a:rPr lang="en-US" dirty="0" smtClean="0"/>
              <a:t>Pharmacovigilance is a system to monitor the safety and effective of medicines and other pharmaceutical products.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As per WHO :-</a:t>
            </a:r>
          </a:p>
          <a:p>
            <a:r>
              <a:rPr lang="en-US" dirty="0" smtClean="0"/>
              <a:t>Pharmacovigilance as </a:t>
            </a:r>
            <a:r>
              <a:rPr lang="en-US" dirty="0" smtClean="0">
                <a:solidFill>
                  <a:srgbClr val="00B050"/>
                </a:solidFill>
              </a:rPr>
              <a:t>“science and activities relating to the detection assessment, understanding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prevention of adverse effects or any other possible drug-related problems”.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Pharmacovigilance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b="1" u="sng" dirty="0" smtClean="0">
                <a:solidFill>
                  <a:srgbClr val="C00000"/>
                </a:solidFill>
              </a:rPr>
              <a:t>Background</a:t>
            </a:r>
            <a:r>
              <a:rPr lang="en-US" dirty="0" smtClean="0">
                <a:solidFill>
                  <a:srgbClr val="C00000"/>
                </a:solidFill>
              </a:rPr>
              <a:t> :-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1989 </a:t>
            </a:r>
            <a:r>
              <a:rPr lang="en-US" dirty="0" smtClean="0"/>
              <a:t>– ADR monitoring system for India proposed </a:t>
            </a:r>
            <a:r>
              <a:rPr lang="en-US" dirty="0" smtClean="0">
                <a:solidFill>
                  <a:srgbClr val="FF0000"/>
                </a:solidFill>
              </a:rPr>
              <a:t>( 12 regional centers) 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19987</a:t>
            </a:r>
            <a:r>
              <a:rPr lang="en-US" dirty="0" smtClean="0"/>
              <a:t> – India joined WHO- ADR monitoring programmed </a:t>
            </a:r>
            <a:r>
              <a:rPr lang="en-US" dirty="0" smtClean="0">
                <a:solidFill>
                  <a:srgbClr val="7030A0"/>
                </a:solidFill>
              </a:rPr>
              <a:t>( 3 centre's : AIIMS, KEM (King Edward Memorial ), , AMU ( Aligarh Muslim University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2004 – 2008 – National Pharmacovigilance Programmed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 * 2 Zonal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* 5 Regional </a:t>
            </a:r>
            <a:r>
              <a:rPr lang="en-US" dirty="0" smtClean="0"/>
              <a:t>, * </a:t>
            </a:r>
            <a:r>
              <a:rPr lang="en-US" dirty="0" smtClean="0">
                <a:solidFill>
                  <a:srgbClr val="00B050"/>
                </a:solidFill>
              </a:rPr>
              <a:t>24 Peripheral</a:t>
            </a:r>
            <a:r>
              <a:rPr lang="en-US" dirty="0" smtClean="0"/>
              <a:t> , * </a:t>
            </a:r>
            <a:r>
              <a:rPr lang="en-US" dirty="0" smtClean="0">
                <a:solidFill>
                  <a:srgbClr val="002060"/>
                </a:solidFill>
              </a:rPr>
              <a:t>Overseen by CDSCO 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2010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C00000"/>
                </a:solidFill>
              </a:rPr>
              <a:t>Pharmacovigilance Programmed of India 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2700" dirty="0" smtClean="0"/>
              <a:t>mission of Pharmacovigilance program in India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Initiated with AIIMS, </a:t>
            </a:r>
            <a:r>
              <a:rPr lang="en-US" dirty="0" smtClean="0">
                <a:solidFill>
                  <a:srgbClr val="00B050"/>
                </a:solidFill>
              </a:rPr>
              <a:t>New Delhi as National Coordination Centre (NCC) </a:t>
            </a:r>
            <a:r>
              <a:rPr lang="en-US" dirty="0" smtClean="0"/>
              <a:t>for monitoring ADRs in the country July 2010, </a:t>
            </a:r>
            <a:r>
              <a:rPr lang="en-US" dirty="0" smtClean="0">
                <a:solidFill>
                  <a:srgbClr val="FF0000"/>
                </a:solidFill>
              </a:rPr>
              <a:t>shifted to India Pharmacopoeia Commission (IPC) , Ghaziabad on 15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 April 2011 .</a:t>
            </a:r>
          </a:p>
          <a:p>
            <a:r>
              <a:rPr lang="en-US" sz="3300" b="1" u="sng" dirty="0" smtClean="0">
                <a:solidFill>
                  <a:srgbClr val="FF0000"/>
                </a:solidFill>
              </a:rPr>
              <a:t>Vision  :-</a:t>
            </a:r>
          </a:p>
          <a:p>
            <a:r>
              <a:rPr lang="en-US" dirty="0" smtClean="0"/>
              <a:t>To improve patient safety and welfare of India population by monitoring the </a:t>
            </a:r>
            <a:r>
              <a:rPr lang="en-US" dirty="0" smtClean="0">
                <a:solidFill>
                  <a:srgbClr val="00B0F0"/>
                </a:solidFill>
              </a:rPr>
              <a:t>drug safety reducing the risk associated with use of medicines.</a:t>
            </a:r>
          </a:p>
          <a:p>
            <a:r>
              <a:rPr lang="en-US" sz="3400" b="1" u="sng" dirty="0" smtClean="0">
                <a:solidFill>
                  <a:srgbClr val="FF0000"/>
                </a:solidFill>
              </a:rPr>
              <a:t>Mission :- </a:t>
            </a:r>
          </a:p>
          <a:p>
            <a:r>
              <a:rPr lang="en-US" dirty="0" smtClean="0"/>
              <a:t>Safeguard the health of the Indian population by ensuring that the benefits of </a:t>
            </a:r>
            <a:r>
              <a:rPr lang="en-US" dirty="0" smtClean="0">
                <a:solidFill>
                  <a:srgbClr val="002060"/>
                </a:solidFill>
              </a:rPr>
              <a:t>use medicine outweigh the risk associate with its use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4926806"/>
            <a:ext cx="2895600" cy="216694"/>
          </a:xfrm>
        </p:spPr>
        <p:txBody>
          <a:bodyPr/>
          <a:lstStyle/>
          <a:p>
            <a:r>
              <a:rPr lang="en-US" smtClean="0"/>
              <a:t>MADE BY SATENDRA CHAUHAN</a:t>
            </a:r>
            <a:endParaRPr lang="en-US"/>
          </a:p>
        </p:txBody>
      </p:sp>
    </p:spTree>
  </p:cSld>
  <p:clrMapOvr>
    <a:masterClrMapping/>
  </p:clrMapOvr>
  <p:transition spd="med" advClick="0" advTm="7000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k+Benefit+Assess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" y="-247650"/>
            <a:ext cx="9821333" cy="55245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5035153"/>
            <a:ext cx="33528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National </a:t>
            </a:r>
            <a:r>
              <a:rPr lang="en-US" sz="2800" dirty="0" err="1" smtClean="0">
                <a:solidFill>
                  <a:srgbClr val="FF0000"/>
                </a:solidFill>
              </a:rPr>
              <a:t>pharmacovigilance</a:t>
            </a:r>
            <a:r>
              <a:rPr lang="en-US" sz="2800" dirty="0" smtClean="0">
                <a:solidFill>
                  <a:srgbClr val="FF0000"/>
                </a:solidFill>
              </a:rPr>
              <a:t> program (NPP)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National Pharmacovigilance Program (NNP)</a:t>
            </a:r>
            <a:r>
              <a:rPr lang="en-US" dirty="0" smtClean="0"/>
              <a:t> officially inaugurated by </a:t>
            </a:r>
            <a:r>
              <a:rPr lang="en-US" dirty="0" smtClean="0">
                <a:solidFill>
                  <a:srgbClr val="0070C0"/>
                </a:solidFill>
              </a:rPr>
              <a:t>the Central Health Minister at New Delhi.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>Objective of Pharmacovigilance Programmed of India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To create a nation system </a:t>
            </a:r>
            <a:r>
              <a:rPr lang="en-US" sz="8000" dirty="0" smtClean="0">
                <a:solidFill>
                  <a:srgbClr val="FF0000"/>
                </a:solidFill>
              </a:rPr>
              <a:t>for patient safety reporting</a:t>
            </a:r>
            <a:r>
              <a:rPr lang="en-US" sz="8000" dirty="0" smtClean="0"/>
              <a:t>.</a:t>
            </a:r>
          </a:p>
          <a:p>
            <a:r>
              <a:rPr lang="en-US" sz="8000" dirty="0" smtClean="0"/>
              <a:t>To identify and </a:t>
            </a:r>
            <a:r>
              <a:rPr lang="en-US" sz="8000" dirty="0" smtClean="0">
                <a:solidFill>
                  <a:srgbClr val="C00000"/>
                </a:solidFill>
              </a:rPr>
              <a:t>analyse the new signal ADR from the reported cases.</a:t>
            </a:r>
          </a:p>
          <a:p>
            <a:r>
              <a:rPr lang="en-US" sz="8000" dirty="0" smtClean="0"/>
              <a:t>To generate the </a:t>
            </a:r>
            <a:r>
              <a:rPr lang="en-US" sz="8000" dirty="0" smtClean="0">
                <a:solidFill>
                  <a:srgbClr val="7030A0"/>
                </a:solidFill>
              </a:rPr>
              <a:t>evidence- based information on safety of medicines.</a:t>
            </a:r>
          </a:p>
          <a:p>
            <a:r>
              <a:rPr lang="en-US" sz="8000" dirty="0" smtClean="0"/>
              <a:t>To support regulatory agencies in the </a:t>
            </a:r>
            <a:r>
              <a:rPr lang="en-US" sz="8000" dirty="0" smtClean="0">
                <a:solidFill>
                  <a:srgbClr val="00B050"/>
                </a:solidFill>
              </a:rPr>
              <a:t>decision- making process on use of medicines.</a:t>
            </a:r>
          </a:p>
          <a:p>
            <a:r>
              <a:rPr lang="en-US" sz="8000" dirty="0" smtClean="0"/>
              <a:t>To communicate the </a:t>
            </a:r>
            <a:r>
              <a:rPr lang="en-US" sz="8000" dirty="0" smtClean="0">
                <a:solidFill>
                  <a:srgbClr val="00B0F0"/>
                </a:solidFill>
              </a:rPr>
              <a:t>safety information on use of medicine to various stakeholders to minimize to the risk</a:t>
            </a:r>
            <a:r>
              <a:rPr lang="en-US" sz="8000" dirty="0" smtClean="0"/>
              <a:t>.</a:t>
            </a:r>
          </a:p>
          <a:p>
            <a:r>
              <a:rPr lang="en-US" sz="8000" dirty="0" smtClean="0"/>
              <a:t>To provide training and consultancy to </a:t>
            </a:r>
            <a:r>
              <a:rPr lang="en-US" sz="8000" dirty="0" smtClean="0">
                <a:solidFill>
                  <a:srgbClr val="FF0000"/>
                </a:solidFill>
              </a:rPr>
              <a:t>other national Pharmacovigilance centers locates across globe.</a:t>
            </a:r>
          </a:p>
          <a:p>
            <a:r>
              <a:rPr lang="en-US" sz="8000" dirty="0" smtClean="0"/>
              <a:t>To collaborate with other </a:t>
            </a:r>
            <a:r>
              <a:rPr lang="en-US" sz="8000" dirty="0" smtClean="0">
                <a:solidFill>
                  <a:srgbClr val="002060"/>
                </a:solidFill>
              </a:rPr>
              <a:t>national centre's for the exchange of information and data management.</a:t>
            </a:r>
          </a:p>
          <a:p>
            <a:r>
              <a:rPr lang="en-US" sz="8000" dirty="0" smtClean="0">
                <a:solidFill>
                  <a:srgbClr val="002060"/>
                </a:solidFill>
              </a:rPr>
              <a:t>To  promote rational use of medicine.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Short term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develop and implement pharmaco-vigilance system in India.</a:t>
            </a:r>
          </a:p>
          <a:p>
            <a:r>
              <a:rPr lang="en-US" dirty="0" smtClean="0"/>
              <a:t>To enroll , initially , all MCI approved medical colleges in </a:t>
            </a:r>
            <a:r>
              <a:rPr lang="en-US" dirty="0" smtClean="0">
                <a:solidFill>
                  <a:srgbClr val="00B050"/>
                </a:solidFill>
              </a:rPr>
              <a:t>the program covering north, south , east and west of India.</a:t>
            </a:r>
          </a:p>
          <a:p>
            <a:r>
              <a:rPr lang="en-US" dirty="0" smtClean="0"/>
              <a:t>To encourage healthcare professionals in reporting of adverse reaction to </a:t>
            </a:r>
            <a:r>
              <a:rPr lang="en-US" dirty="0" smtClean="0">
                <a:solidFill>
                  <a:srgbClr val="FF0000"/>
                </a:solidFill>
              </a:rPr>
              <a:t>drugs, vaccines, medical devices and biological products.</a:t>
            </a:r>
          </a:p>
          <a:p>
            <a:r>
              <a:rPr lang="en-US" sz="3300" dirty="0" smtClean="0">
                <a:solidFill>
                  <a:srgbClr val="00B0F0"/>
                </a:solidFill>
              </a:rPr>
              <a:t>Collection of case report and data.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3A0D-9DF8-407D-AD9C-C3ACE2B87A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4926806"/>
            <a:ext cx="2895600" cy="216694"/>
          </a:xfrm>
        </p:spPr>
        <p:txBody>
          <a:bodyPr/>
          <a:lstStyle/>
          <a:p>
            <a:r>
              <a:rPr lang="en-US" dirty="0" smtClean="0"/>
              <a:t>MADE BY SATENDRA CHAUHAN</a:t>
            </a:r>
            <a:endParaRPr lang="en-US" dirty="0"/>
          </a:p>
        </p:txBody>
      </p:sp>
    </p:spTree>
  </p:cSld>
  <p:clrMapOvr>
    <a:masterClrMapping/>
  </p:clrMapOvr>
  <p:transition spd="med" advClick="0" advTm="7000"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831</TotalTime>
  <Words>1348</Words>
  <Application>Microsoft Office PowerPoint</Application>
  <PresentationFormat>On-screen Show (16:9)</PresentationFormat>
  <Paragraphs>220</Paragraphs>
  <Slides>24</Slides>
  <Notes>4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Franklin Gothic Book</vt:lpstr>
      <vt:lpstr>Franklin Gothic Medium</vt:lpstr>
      <vt:lpstr>Wingdings</vt:lpstr>
      <vt:lpstr>Wingdings 2</vt:lpstr>
      <vt:lpstr>Trek</vt:lpstr>
      <vt:lpstr>PowerPoint Presentation</vt:lpstr>
      <vt:lpstr>CONTENT : -</vt:lpstr>
      <vt:lpstr>Pharmacovigilance in India</vt:lpstr>
      <vt:lpstr>Pharmacovigilance in India</vt:lpstr>
      <vt:lpstr> mission of Pharmacovigilance program in India</vt:lpstr>
      <vt:lpstr>PowerPoint Presentation</vt:lpstr>
      <vt:lpstr>National pharmacovigilance program (NPP)</vt:lpstr>
      <vt:lpstr>Objective of Pharmacovigilance Programmed of India</vt:lpstr>
      <vt:lpstr>Short term goals </vt:lpstr>
      <vt:lpstr>Long term goal</vt:lpstr>
      <vt:lpstr>Performance &amp; effectiveness of the Pharmacovigilance system</vt:lpstr>
      <vt:lpstr>Organization committees under NCC</vt:lpstr>
      <vt:lpstr>NCC working module</vt:lpstr>
      <vt:lpstr>PowerPoint Presentation</vt:lpstr>
      <vt:lpstr>Responsibilities of stakeholder</vt:lpstr>
      <vt:lpstr>Personnel at NCC</vt:lpstr>
      <vt:lpstr>Personnel at zonal/ sub – zonal CDSCO</vt:lpstr>
      <vt:lpstr>PowerPoint Presentation</vt:lpstr>
      <vt:lpstr>Phase or road map of pvip</vt:lpstr>
      <vt:lpstr>Vigiflow </vt:lpstr>
      <vt:lpstr>Vigiflow </vt:lpstr>
      <vt:lpstr>Vigiflow demo chart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Satendra</dc:creator>
  <cp:lastModifiedBy>Mamta Tiwari</cp:lastModifiedBy>
  <cp:revision>698</cp:revision>
  <dcterms:created xsi:type="dcterms:W3CDTF">2023-03-15T06:52:35Z</dcterms:created>
  <dcterms:modified xsi:type="dcterms:W3CDTF">2023-09-20T08:07:23Z</dcterms:modified>
</cp:coreProperties>
</file>