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60" r:id="rId4"/>
    <p:sldId id="261" r:id="rId5"/>
    <p:sldId id="262" r:id="rId6"/>
    <p:sldId id="263" r:id="rId7"/>
    <p:sldId id="264" r:id="rId8"/>
    <p:sldId id="266" r:id="rId9"/>
    <p:sldId id="265" r:id="rId10"/>
    <p:sldId id="267" r:id="rId11"/>
    <p:sldId id="268" r:id="rId12"/>
    <p:sldId id="269" r:id="rId13"/>
    <p:sldId id="270" r:id="rId14"/>
    <p:sldId id="271" r:id="rId15"/>
    <p:sldId id="272" r:id="rId16"/>
    <p:sldId id="273"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47" d="100"/>
          <a:sy n="47" d="100"/>
        </p:scale>
        <p:origin x="77" y="10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30F039B2-ED43-430B-879F-90110D1B6744}" type="datetimeFigureOut">
              <a:rPr lang="en-IN" smtClean="0"/>
              <a:t>10-04-23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104F689-D222-4312-A737-C42F54CB3C91}" type="slidenum">
              <a:rPr lang="en-IN" smtClean="0"/>
              <a:t>‹#›</a:t>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30F039B2-ED43-430B-879F-90110D1B6744}" type="datetimeFigureOut">
              <a:rPr lang="en-IN" smtClean="0"/>
              <a:t>10-04-23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104F689-D222-4312-A737-C42F54CB3C91}" type="slidenum">
              <a:rPr lang="en-IN" smtClean="0"/>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30F039B2-ED43-430B-879F-90110D1B6744}" type="datetimeFigureOut">
              <a:rPr lang="en-IN" smtClean="0"/>
              <a:t>10-04-23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104F689-D222-4312-A737-C42F54CB3C91}" type="slidenum">
              <a:rPr lang="en-IN" smtClean="0"/>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30F039B2-ED43-430B-879F-90110D1B6744}" type="datetimeFigureOut">
              <a:rPr lang="en-IN" smtClean="0"/>
              <a:t>10-04-23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104F689-D222-4312-A737-C42F54CB3C91}" type="slidenum">
              <a:rPr lang="en-IN" smtClean="0"/>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F039B2-ED43-430B-879F-90110D1B6744}" type="datetimeFigureOut">
              <a:rPr lang="en-IN" smtClean="0"/>
              <a:t>10-04-23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104F689-D222-4312-A737-C42F54CB3C91}" type="slidenum">
              <a:rPr lang="en-IN" smtClean="0"/>
              <a:t>‹#›</a:t>
            </a:fld>
            <a:endParaRPr lang="en-I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30F039B2-ED43-430B-879F-90110D1B6744}" type="datetimeFigureOut">
              <a:rPr lang="en-IN" smtClean="0"/>
              <a:t>10-04-23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9104F689-D222-4312-A737-C42F54CB3C91}" type="slidenum">
              <a:rPr lang="en-IN" smtClean="0"/>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fld id="{30F039B2-ED43-430B-879F-90110D1B6744}" type="datetimeFigureOut">
              <a:rPr lang="en-IN" smtClean="0"/>
              <a:t>10-04-23</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9104F689-D222-4312-A737-C42F54CB3C91}" type="slidenum">
              <a:rPr lang="en-IN" smtClean="0"/>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30F039B2-ED43-430B-879F-90110D1B6744}" type="datetimeFigureOut">
              <a:rPr lang="en-IN" smtClean="0"/>
              <a:t>10-04-23</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9104F689-D222-4312-A737-C42F54CB3C91}" type="slidenum">
              <a:rPr lang="en-IN" smtClean="0"/>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F039B2-ED43-430B-879F-90110D1B6744}" type="datetimeFigureOut">
              <a:rPr lang="en-IN" smtClean="0"/>
              <a:t>10-04-23</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9104F689-D222-4312-A737-C42F54CB3C91}" type="slidenum">
              <a:rPr lang="en-IN" smtClean="0"/>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0F039B2-ED43-430B-879F-90110D1B6744}" type="datetimeFigureOut">
              <a:rPr lang="en-IN" smtClean="0"/>
              <a:t>10-04-23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9104F689-D222-4312-A737-C42F54CB3C91}" type="slidenum">
              <a:rPr lang="en-IN" smtClean="0"/>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0F039B2-ED43-430B-879F-90110D1B6744}" type="datetimeFigureOut">
              <a:rPr lang="en-IN" smtClean="0"/>
              <a:t>10-04-23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9104F689-D222-4312-A737-C42F54CB3C91}" type="slidenum">
              <a:rPr lang="en-IN" smtClean="0"/>
              <a:t>‹#›</a:t>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F039B2-ED43-430B-879F-90110D1B6744}" type="datetimeFigureOut">
              <a:rPr lang="en-IN" smtClean="0"/>
              <a:t>10-04-23</a:t>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04F689-D222-4312-A737-C42F54CB3C91}" type="slidenum">
              <a:rPr lang="en-IN" smtClean="0"/>
              <a:t>‹#›</a:t>
            </a:fld>
            <a:endParaRPr lang="en-I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hyperlink" Target="https://en.wikipedia.org/wiki/Winter_Olympic_Games" TargetMode="External"/><Relationship Id="rId13" Type="http://schemas.openxmlformats.org/officeDocument/2006/relationships/hyperlink" Target="https://en.wikipedia.org/wiki/Olympism" TargetMode="External"/><Relationship Id="rId3" Type="http://schemas.openxmlformats.org/officeDocument/2006/relationships/hyperlink" Target="https://en.wikipedia.org/wiki/Lausanne" TargetMode="External"/><Relationship Id="rId7" Type="http://schemas.openxmlformats.org/officeDocument/2006/relationships/hyperlink" Target="https://en.wikipedia.org/wiki/Summer_Olympic_Games" TargetMode="External"/><Relationship Id="rId12" Type="http://schemas.openxmlformats.org/officeDocument/2006/relationships/hyperlink" Target="https://en.wikipedia.org/wiki/Thomas_Bach" TargetMode="External"/><Relationship Id="rId2" Type="http://schemas.openxmlformats.org/officeDocument/2006/relationships/hyperlink" Target="https://en.wikipedia.org/wiki/Sports_governing_body" TargetMode="External"/><Relationship Id="rId1" Type="http://schemas.openxmlformats.org/officeDocument/2006/relationships/slideLayout" Target="../slideLayouts/slideLayout2.xml"/><Relationship Id="rId6" Type="http://schemas.openxmlformats.org/officeDocument/2006/relationships/hyperlink" Target="https://en.wikipedia.org/wiki/Demetrios_Vikelas" TargetMode="External"/><Relationship Id="rId11" Type="http://schemas.openxmlformats.org/officeDocument/2006/relationships/hyperlink" Target="https://en.wikipedia.org/wiki/National_Olympic_Committee" TargetMode="External"/><Relationship Id="rId5" Type="http://schemas.openxmlformats.org/officeDocument/2006/relationships/hyperlink" Target="https://en.wikipedia.org/wiki/Pierre_de_Coubertin" TargetMode="External"/><Relationship Id="rId10" Type="http://schemas.openxmlformats.org/officeDocument/2006/relationships/hyperlink" Target="https://en.wikipedia.org/wiki/Olympic_Games" TargetMode="External"/><Relationship Id="rId4" Type="http://schemas.openxmlformats.org/officeDocument/2006/relationships/hyperlink" Target="https://en.wikipedia.org/wiki/Switzerland" TargetMode="External"/><Relationship Id="rId9" Type="http://schemas.openxmlformats.org/officeDocument/2006/relationships/hyperlink" Target="https://en.wikipedia.org/wiki/Youth_Olympic_Games"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hyperlink" Target="https://en.wikipedia.org/wiki/Aition" TargetMode="External"/><Relationship Id="rId3" Type="http://schemas.openxmlformats.org/officeDocument/2006/relationships/hyperlink" Target="https://en.wikipedia.org/wiki/Athletics_(sport)" TargetMode="External"/><Relationship Id="rId7" Type="http://schemas.openxmlformats.org/officeDocument/2006/relationships/hyperlink" Target="https://en.wikipedia.org/wiki/Zeus" TargetMode="External"/><Relationship Id="rId2" Type="http://schemas.openxmlformats.org/officeDocument/2006/relationships/hyperlink" Target="https://en.wikipedia.org/wiki/Latin_language" TargetMode="External"/><Relationship Id="rId1" Type="http://schemas.openxmlformats.org/officeDocument/2006/relationships/slideLayout" Target="../slideLayouts/slideLayout2.xml"/><Relationship Id="rId6" Type="http://schemas.openxmlformats.org/officeDocument/2006/relationships/hyperlink" Target="https://en.wikipedia.org/wiki/Ancient_Greece" TargetMode="External"/><Relationship Id="rId5" Type="http://schemas.openxmlformats.org/officeDocument/2006/relationships/hyperlink" Target="https://en.wikipedia.org/wiki/Panhellenic_Games" TargetMode="External"/><Relationship Id="rId10" Type="http://schemas.openxmlformats.org/officeDocument/2006/relationships/hyperlink" Target="https://en.wikipedia.org/wiki/Theodosius_I" TargetMode="External"/><Relationship Id="rId4" Type="http://schemas.openxmlformats.org/officeDocument/2006/relationships/hyperlink" Target="https://en.wikipedia.org/wiki/Polis" TargetMode="External"/><Relationship Id="rId9" Type="http://schemas.openxmlformats.org/officeDocument/2006/relationships/hyperlink" Target="https://en.wikipedia.org/wiki/Olympiad"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en.wikipedia.org/wiki/Olympic_Games" TargetMode="External"/><Relationship Id="rId7" Type="http://schemas.openxmlformats.org/officeDocument/2006/relationships/hyperlink" Target="https://en.wikipedia.org/wiki/Olympic_symbols#cite_note-2" TargetMode="External"/><Relationship Id="rId2" Type="http://schemas.openxmlformats.org/officeDocument/2006/relationships/hyperlink" Target="https://en.wikipedia.org/wiki/International_Olympic_Committee" TargetMode="External"/><Relationship Id="rId1" Type="http://schemas.openxmlformats.org/officeDocument/2006/relationships/slideLayout" Target="../slideLayouts/slideLayout2.xml"/><Relationship Id="rId6" Type="http://schemas.openxmlformats.org/officeDocument/2006/relationships/hyperlink" Target="https://en.wikipedia.org/wiki/Egypt" TargetMode="External"/><Relationship Id="rId5" Type="http://schemas.openxmlformats.org/officeDocument/2006/relationships/hyperlink" Target="https://en.wikipedia.org/wiki/Alexandria" TargetMode="External"/><Relationship Id="rId4" Type="http://schemas.openxmlformats.org/officeDocument/2006/relationships/hyperlink" Target="https://en.wikipedia.org/wiki/Pierre_de_Coubertin"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en.wikipedia.org/wiki/Unified_Team_at_the_1992_Summer_Olympics"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en.wikipedia.org/wiki/Olympia,_Greece" TargetMode="External"/><Relationship Id="rId2" Type="http://schemas.openxmlformats.org/officeDocument/2006/relationships/hyperlink" Target="https://en.wikipedia.org/wiki/Parabolic_reflector" TargetMode="External"/><Relationship Id="rId1" Type="http://schemas.openxmlformats.org/officeDocument/2006/relationships/slideLayout" Target="../slideLayouts/slideLayout2.xml"/><Relationship Id="rId4" Type="http://schemas.openxmlformats.org/officeDocument/2006/relationships/hyperlink" Target="https://en.wikipedia.org/wiki/Olympic_Games_ceremony#Openin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N"/>
              <a:t>UNIT -1 </a:t>
            </a:r>
            <a:br>
              <a:rPr lang="en-IN"/>
            </a:br>
            <a:r>
              <a:rPr lang="en-IN"/>
              <a:t>THE OLY MOVEMENT </a:t>
            </a:r>
          </a:p>
        </p:txBody>
      </p:sp>
      <p:sp>
        <p:nvSpPr>
          <p:cNvPr id="3" name="Subtitle 2"/>
          <p:cNvSpPr>
            <a:spLocks noGrp="1"/>
          </p:cNvSpPr>
          <p:nvPr>
            <p:ph type="subTitle" idx="1"/>
          </p:nvPr>
        </p:nvSpPr>
        <p:spPr/>
        <p:txBody>
          <a:bodyPr/>
          <a:lstStyle/>
          <a:p>
            <a:endParaRPr lang="en-IN"/>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06549"/>
            <a:ext cx="10515600" cy="5950969"/>
          </a:xfrm>
        </p:spPr>
        <p:txBody>
          <a:bodyPr>
            <a:normAutofit fontScale="92500"/>
          </a:bodyPr>
          <a:lstStyle/>
          <a:p>
            <a:r>
              <a:rPr lang="en-US" b="0" i="0" dirty="0">
                <a:solidFill>
                  <a:srgbClr val="000000"/>
                </a:solidFill>
                <a:effectLst/>
                <a:latin typeface="OlympicSans"/>
              </a:rPr>
              <a:t>In 2000, in Sydney, for the first time, </a:t>
            </a:r>
            <a:r>
              <a:rPr lang="en-US" b="1" i="0" dirty="0">
                <a:solidFill>
                  <a:srgbClr val="000000"/>
                </a:solidFill>
                <a:effectLst/>
                <a:latin typeface="OlympicSans"/>
              </a:rPr>
              <a:t>the oath </a:t>
            </a:r>
            <a:r>
              <a:rPr lang="en-US" dirty="0">
                <a:solidFill>
                  <a:srgbClr val="000000"/>
                </a:solidFill>
                <a:latin typeface="OlympicSans"/>
              </a:rPr>
              <a:t>specifically</a:t>
            </a:r>
            <a:r>
              <a:rPr lang="en-US" b="0" i="0" dirty="0">
                <a:solidFill>
                  <a:srgbClr val="000000"/>
                </a:solidFill>
                <a:effectLst/>
                <a:latin typeface="OlympicSans"/>
              </a:rPr>
              <a:t> included a reference to doping. Since the Olympic Winter Games PyeongChang 2018, the athletes’, officials’ and coaches’ oaths have been merged into one to save time during the ceremony. Each representative says their own part: “In the name of the athletes”, “In the name of all judges” or “In the name of all the coaches and officials”. The athlete then takes the following oath: </a:t>
            </a:r>
          </a:p>
          <a:p>
            <a:r>
              <a:rPr lang="en-US" sz="3500" b="1" i="0" u="sng" dirty="0">
                <a:solidFill>
                  <a:srgbClr val="000000"/>
                </a:solidFill>
                <a:effectLst/>
                <a:latin typeface="OlympicSans"/>
              </a:rPr>
              <a:t>“We promise to take part in these Olympic Games, respecting and abiding by the rules and in the spirit of fair play, inclusion and equality. Together we stand in solidarity and commit ourselves to sport without doping, without cheating, without any form of discrimination. We do this for the </a:t>
            </a:r>
            <a:r>
              <a:rPr lang="en-US" sz="3500" b="1" i="0" u="sng" dirty="0" err="1">
                <a:solidFill>
                  <a:srgbClr val="000000"/>
                </a:solidFill>
                <a:effectLst/>
                <a:latin typeface="OlympicSans"/>
              </a:rPr>
              <a:t>honour</a:t>
            </a:r>
            <a:r>
              <a:rPr lang="en-US" sz="3500" b="1" i="0" u="sng" dirty="0">
                <a:solidFill>
                  <a:srgbClr val="000000"/>
                </a:solidFill>
                <a:effectLst/>
                <a:latin typeface="OlympicSans"/>
              </a:rPr>
              <a:t> of our teams, in respect for the Fundamental Principles of Olympism, and to make the world a better place through sport.”. </a:t>
            </a:r>
            <a:endParaRPr lang="en-IN" sz="3500" b="1" u="sng"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0EF5DB8-FB99-40DD-8A71-1C65CD45C392}"/>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25528" t="10869" r="22527" b="25510"/>
          <a:stretch/>
        </p:blipFill>
        <p:spPr>
          <a:xfrm>
            <a:off x="1305886" y="128922"/>
            <a:ext cx="9580227" cy="6600156"/>
          </a:xfrm>
        </p:spPr>
      </p:pic>
    </p:spTree>
    <p:extLst>
      <p:ext uri="{BB962C8B-B14F-4D97-AF65-F5344CB8AC3E}">
        <p14:creationId xmlns:p14="http://schemas.microsoft.com/office/powerpoint/2010/main" val="803243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8F6F8F2-919F-4802-A9E0-4C0CA4F5ECA7}"/>
              </a:ext>
            </a:extLst>
          </p:cNvPr>
          <p:cNvSpPr>
            <a:spLocks noGrp="1"/>
          </p:cNvSpPr>
          <p:nvPr>
            <p:ph idx="1"/>
          </p:nvPr>
        </p:nvSpPr>
        <p:spPr>
          <a:xfrm>
            <a:off x="0" y="0"/>
            <a:ext cx="12192000" cy="6858000"/>
          </a:xfrm>
        </p:spPr>
        <p:txBody>
          <a:bodyPr>
            <a:normAutofit/>
          </a:bodyPr>
          <a:lstStyle/>
          <a:p>
            <a:pPr algn="l"/>
            <a:r>
              <a:rPr lang="en-US" b="0" i="0" dirty="0">
                <a:effectLst/>
                <a:latin typeface="Arial" panose="020B0604020202020204" pitchFamily="34" charset="0"/>
              </a:rPr>
              <a:t>The </a:t>
            </a:r>
            <a:r>
              <a:rPr lang="en-US" b="1" i="0" dirty="0">
                <a:effectLst/>
                <a:latin typeface="Arial" panose="020B0604020202020204" pitchFamily="34" charset="0"/>
              </a:rPr>
              <a:t>International Olympic Committee</a:t>
            </a:r>
            <a:r>
              <a:rPr lang="en-US" b="0" i="0" dirty="0">
                <a:effectLst/>
                <a:latin typeface="Arial" panose="020B0604020202020204" pitchFamily="34" charset="0"/>
              </a:rPr>
              <a:t> is a non-governmental </a:t>
            </a:r>
            <a:r>
              <a:rPr lang="en-US" b="0" i="0" u="none" strike="noStrike" dirty="0">
                <a:effectLst/>
                <a:latin typeface="Arial" panose="020B0604020202020204" pitchFamily="34" charset="0"/>
                <a:hlinkClick r:id="rId2" tooltip="Sports governing body">
                  <a:extLst>
                    <a:ext uri="{A12FA001-AC4F-418D-AE19-62706E023703}">
                      <ahyp:hlinkClr xmlns:ahyp="http://schemas.microsoft.com/office/drawing/2018/hyperlinkcolor" val="tx"/>
                    </a:ext>
                  </a:extLst>
                </a:hlinkClick>
              </a:rPr>
              <a:t>sports </a:t>
            </a:r>
            <a:r>
              <a:rPr lang="en-US" b="0" i="0" u="none" strike="noStrike" dirty="0" err="1">
                <a:effectLst/>
                <a:latin typeface="Arial" panose="020B0604020202020204" pitchFamily="34" charset="0"/>
                <a:hlinkClick r:id="rId2" tooltip="Sports governing body">
                  <a:extLst>
                    <a:ext uri="{A12FA001-AC4F-418D-AE19-62706E023703}">
                      <ahyp:hlinkClr xmlns:ahyp="http://schemas.microsoft.com/office/drawing/2018/hyperlinkcolor" val="tx"/>
                    </a:ext>
                  </a:extLst>
                </a:hlinkClick>
              </a:rPr>
              <a:t>organisation</a:t>
            </a:r>
            <a:r>
              <a:rPr lang="en-US" b="0" i="0" dirty="0">
                <a:effectLst/>
                <a:latin typeface="Arial" panose="020B0604020202020204" pitchFamily="34" charset="0"/>
              </a:rPr>
              <a:t> based in </a:t>
            </a:r>
            <a:r>
              <a:rPr lang="en-US" b="0" i="0" u="none" strike="noStrike" dirty="0">
                <a:effectLst/>
                <a:latin typeface="Arial" panose="020B0604020202020204" pitchFamily="34" charset="0"/>
                <a:hlinkClick r:id="rId3" tooltip="Lausanne">
                  <a:extLst>
                    <a:ext uri="{A12FA001-AC4F-418D-AE19-62706E023703}">
                      <ahyp:hlinkClr xmlns:ahyp="http://schemas.microsoft.com/office/drawing/2018/hyperlinkcolor" val="tx"/>
                    </a:ext>
                  </a:extLst>
                </a:hlinkClick>
              </a:rPr>
              <a:t>Lausanne</a:t>
            </a:r>
            <a:r>
              <a:rPr lang="en-US" b="0" i="0" dirty="0">
                <a:effectLst/>
                <a:latin typeface="Arial" panose="020B0604020202020204" pitchFamily="34" charset="0"/>
              </a:rPr>
              <a:t>, </a:t>
            </a:r>
            <a:r>
              <a:rPr lang="en-US" b="0" i="0" u="none" strike="noStrike" dirty="0">
                <a:effectLst/>
                <a:latin typeface="Arial" panose="020B0604020202020204" pitchFamily="34" charset="0"/>
                <a:hlinkClick r:id="rId4" tooltip="Switzerland">
                  <a:extLst>
                    <a:ext uri="{A12FA001-AC4F-418D-AE19-62706E023703}">
                      <ahyp:hlinkClr xmlns:ahyp="http://schemas.microsoft.com/office/drawing/2018/hyperlinkcolor" val="tx"/>
                    </a:ext>
                  </a:extLst>
                </a:hlinkClick>
              </a:rPr>
              <a:t>Switzerland</a:t>
            </a:r>
            <a:r>
              <a:rPr lang="en-US" b="0" i="0" dirty="0">
                <a:effectLst/>
                <a:latin typeface="Arial" panose="020B0604020202020204" pitchFamily="34" charset="0"/>
              </a:rPr>
              <a:t>. Founded in 1894 by </a:t>
            </a:r>
            <a:r>
              <a:rPr lang="en-US" b="0" i="0" u="none" strike="noStrike" dirty="0">
                <a:effectLst/>
                <a:latin typeface="Arial" panose="020B0604020202020204" pitchFamily="34" charset="0"/>
                <a:hlinkClick r:id="rId5" tooltip="Pierre de Coubertin">
                  <a:extLst>
                    <a:ext uri="{A12FA001-AC4F-418D-AE19-62706E023703}">
                      <ahyp:hlinkClr xmlns:ahyp="http://schemas.microsoft.com/office/drawing/2018/hyperlinkcolor" val="tx"/>
                    </a:ext>
                  </a:extLst>
                </a:hlinkClick>
              </a:rPr>
              <a:t>Pierre de Coubertin</a:t>
            </a:r>
            <a:r>
              <a:rPr lang="en-US" b="0" i="0" dirty="0">
                <a:effectLst/>
                <a:latin typeface="Arial" panose="020B0604020202020204" pitchFamily="34" charset="0"/>
              </a:rPr>
              <a:t> and </a:t>
            </a:r>
            <a:r>
              <a:rPr lang="en-US" b="0" i="0" u="none" strike="noStrike" dirty="0">
                <a:effectLst/>
                <a:latin typeface="Arial" panose="020B0604020202020204" pitchFamily="34" charset="0"/>
                <a:hlinkClick r:id="rId6" tooltip="Demetrios Vikelas">
                  <a:extLst>
                    <a:ext uri="{A12FA001-AC4F-418D-AE19-62706E023703}">
                      <ahyp:hlinkClr xmlns:ahyp="http://schemas.microsoft.com/office/drawing/2018/hyperlinkcolor" val="tx"/>
                    </a:ext>
                  </a:extLst>
                </a:hlinkClick>
              </a:rPr>
              <a:t>Demetrios </a:t>
            </a:r>
            <a:r>
              <a:rPr lang="en-US" b="0" i="0" u="none" strike="noStrike" dirty="0" err="1">
                <a:effectLst/>
                <a:latin typeface="Arial" panose="020B0604020202020204" pitchFamily="34" charset="0"/>
                <a:hlinkClick r:id="rId6" tooltip="Demetrios Vikelas">
                  <a:extLst>
                    <a:ext uri="{A12FA001-AC4F-418D-AE19-62706E023703}">
                      <ahyp:hlinkClr xmlns:ahyp="http://schemas.microsoft.com/office/drawing/2018/hyperlinkcolor" val="tx"/>
                    </a:ext>
                  </a:extLst>
                </a:hlinkClick>
              </a:rPr>
              <a:t>Vikelas</a:t>
            </a:r>
            <a:r>
              <a:rPr lang="en-US" b="0" i="0" dirty="0">
                <a:effectLst/>
                <a:latin typeface="Arial" panose="020B0604020202020204" pitchFamily="34" charset="0"/>
              </a:rPr>
              <a:t>, it is the authority responsible for </a:t>
            </a:r>
            <a:r>
              <a:rPr lang="en-US" b="0" i="0" dirty="0" err="1">
                <a:effectLst/>
                <a:latin typeface="Arial" panose="020B0604020202020204" pitchFamily="34" charset="0"/>
              </a:rPr>
              <a:t>organising</a:t>
            </a:r>
            <a:r>
              <a:rPr lang="en-US" b="0" i="0" dirty="0">
                <a:effectLst/>
                <a:latin typeface="Arial" panose="020B0604020202020204" pitchFamily="34" charset="0"/>
              </a:rPr>
              <a:t> the modern (</a:t>
            </a:r>
            <a:r>
              <a:rPr lang="en-US" b="0" i="0" u="none" strike="noStrike" dirty="0">
                <a:effectLst/>
                <a:latin typeface="Arial" panose="020B0604020202020204" pitchFamily="34" charset="0"/>
                <a:hlinkClick r:id="rId7" tooltip="Summer Olympic Games">
                  <a:extLst>
                    <a:ext uri="{A12FA001-AC4F-418D-AE19-62706E023703}">
                      <ahyp:hlinkClr xmlns:ahyp="http://schemas.microsoft.com/office/drawing/2018/hyperlinkcolor" val="tx"/>
                    </a:ext>
                  </a:extLst>
                </a:hlinkClick>
              </a:rPr>
              <a:t>Summer</a:t>
            </a:r>
            <a:r>
              <a:rPr lang="en-US" b="0" i="0" dirty="0">
                <a:effectLst/>
                <a:latin typeface="Arial" panose="020B0604020202020204" pitchFamily="34" charset="0"/>
              </a:rPr>
              <a:t>, </a:t>
            </a:r>
            <a:r>
              <a:rPr lang="en-US" b="0" i="0" u="none" strike="noStrike" dirty="0">
                <a:effectLst/>
                <a:latin typeface="Arial" panose="020B0604020202020204" pitchFamily="34" charset="0"/>
                <a:hlinkClick r:id="rId8" tooltip="Winter Olympic Games">
                  <a:extLst>
                    <a:ext uri="{A12FA001-AC4F-418D-AE19-62706E023703}">
                      <ahyp:hlinkClr xmlns:ahyp="http://schemas.microsoft.com/office/drawing/2018/hyperlinkcolor" val="tx"/>
                    </a:ext>
                  </a:extLst>
                </a:hlinkClick>
              </a:rPr>
              <a:t>Winter</a:t>
            </a:r>
            <a:r>
              <a:rPr lang="en-US" b="0" i="0" dirty="0">
                <a:effectLst/>
                <a:latin typeface="Arial" panose="020B0604020202020204" pitchFamily="34" charset="0"/>
              </a:rPr>
              <a:t>, and </a:t>
            </a:r>
            <a:r>
              <a:rPr lang="en-US" b="0" i="0" u="none" strike="noStrike" dirty="0">
                <a:effectLst/>
                <a:latin typeface="Arial" panose="020B0604020202020204" pitchFamily="34" charset="0"/>
                <a:hlinkClick r:id="rId9" tooltip="Youth Olympic Games">
                  <a:extLst>
                    <a:ext uri="{A12FA001-AC4F-418D-AE19-62706E023703}">
                      <ahyp:hlinkClr xmlns:ahyp="http://schemas.microsoft.com/office/drawing/2018/hyperlinkcolor" val="tx"/>
                    </a:ext>
                  </a:extLst>
                </a:hlinkClick>
              </a:rPr>
              <a:t>Youth</a:t>
            </a:r>
            <a:r>
              <a:rPr lang="en-US" b="0" i="0" dirty="0">
                <a:effectLst/>
                <a:latin typeface="Arial" panose="020B0604020202020204" pitchFamily="34" charset="0"/>
              </a:rPr>
              <a:t>) </a:t>
            </a:r>
            <a:r>
              <a:rPr lang="en-US" b="0" i="0" u="none" strike="noStrike" dirty="0">
                <a:effectLst/>
                <a:latin typeface="Arial" panose="020B0604020202020204" pitchFamily="34" charset="0"/>
                <a:hlinkClick r:id="rId10" tooltip="Olympic Games">
                  <a:extLst>
                    <a:ext uri="{A12FA001-AC4F-418D-AE19-62706E023703}">
                      <ahyp:hlinkClr xmlns:ahyp="http://schemas.microsoft.com/office/drawing/2018/hyperlinkcolor" val="tx"/>
                    </a:ext>
                  </a:extLst>
                </a:hlinkClick>
              </a:rPr>
              <a:t>Olympic Games</a:t>
            </a:r>
            <a:r>
              <a:rPr lang="en-US" b="0" i="0" dirty="0">
                <a:effectLst/>
                <a:latin typeface="Arial" panose="020B0604020202020204" pitchFamily="34" charset="0"/>
              </a:rPr>
              <a:t>.</a:t>
            </a:r>
          </a:p>
          <a:p>
            <a:pPr algn="l"/>
            <a:r>
              <a:rPr lang="en-US" b="0" i="0" dirty="0">
                <a:effectLst/>
                <a:latin typeface="Arial" panose="020B0604020202020204" pitchFamily="34" charset="0"/>
              </a:rPr>
              <a:t>The IOC is the governing body of the </a:t>
            </a:r>
            <a:r>
              <a:rPr lang="en-US" b="0" i="0" u="none" strike="noStrike" dirty="0">
                <a:effectLst/>
                <a:latin typeface="Arial" panose="020B0604020202020204" pitchFamily="34" charset="0"/>
                <a:hlinkClick r:id="rId11" tooltip="National Olympic Committee">
                  <a:extLst>
                    <a:ext uri="{A12FA001-AC4F-418D-AE19-62706E023703}">
                      <ahyp:hlinkClr xmlns:ahyp="http://schemas.microsoft.com/office/drawing/2018/hyperlinkcolor" val="tx"/>
                    </a:ext>
                  </a:extLst>
                </a:hlinkClick>
              </a:rPr>
              <a:t>National Olympic Committees</a:t>
            </a:r>
            <a:r>
              <a:rPr lang="en-US" b="0" i="0" dirty="0">
                <a:effectLst/>
                <a:latin typeface="Arial" panose="020B0604020202020204" pitchFamily="34" charset="0"/>
              </a:rPr>
              <a:t> (NOCs) and of the worldwide "Olympic Movement", the IOC's term for all entities and individuals involved in the Olympic Games. As of 2020, there are 206 NOCs officially </a:t>
            </a:r>
            <a:r>
              <a:rPr lang="en-US" b="0" i="0" dirty="0" err="1">
                <a:effectLst/>
                <a:latin typeface="Arial" panose="020B0604020202020204" pitchFamily="34" charset="0"/>
              </a:rPr>
              <a:t>recognised</a:t>
            </a:r>
            <a:r>
              <a:rPr lang="en-US" b="0" i="0" dirty="0">
                <a:effectLst/>
                <a:latin typeface="Arial" panose="020B0604020202020204" pitchFamily="34" charset="0"/>
              </a:rPr>
              <a:t> by the IOC. The current president of the IOC is </a:t>
            </a:r>
            <a:r>
              <a:rPr lang="en-US" b="0" i="0" u="none" strike="noStrike" dirty="0">
                <a:effectLst/>
                <a:latin typeface="Arial" panose="020B0604020202020204" pitchFamily="34" charset="0"/>
                <a:hlinkClick r:id="rId12" tooltip="Thomas Bach">
                  <a:extLst>
                    <a:ext uri="{A12FA001-AC4F-418D-AE19-62706E023703}">
                      <ahyp:hlinkClr xmlns:ahyp="http://schemas.microsoft.com/office/drawing/2018/hyperlinkcolor" val="tx"/>
                    </a:ext>
                  </a:extLst>
                </a:hlinkClick>
              </a:rPr>
              <a:t>Thomas Bach</a:t>
            </a:r>
            <a:r>
              <a:rPr lang="en-US" b="0" i="0" dirty="0">
                <a:effectLst/>
                <a:latin typeface="Arial" panose="020B0604020202020204" pitchFamily="34" charset="0"/>
              </a:rPr>
              <a:t>.</a:t>
            </a:r>
          </a:p>
          <a:p>
            <a:pPr algn="l"/>
            <a:r>
              <a:rPr lang="en-US" b="0" i="0" dirty="0">
                <a:effectLst/>
                <a:latin typeface="Arial" panose="020B0604020202020204" pitchFamily="34" charset="0"/>
              </a:rPr>
              <a:t>The stated mission of the IOC is to promote </a:t>
            </a:r>
            <a:r>
              <a:rPr lang="en-US" b="0" i="0" u="none" strike="noStrike" dirty="0">
                <a:effectLst/>
                <a:latin typeface="Arial" panose="020B0604020202020204" pitchFamily="34" charset="0"/>
                <a:hlinkClick r:id="rId13" tooltip="Olympism">
                  <a:extLst>
                    <a:ext uri="{A12FA001-AC4F-418D-AE19-62706E023703}">
                      <ahyp:hlinkClr xmlns:ahyp="http://schemas.microsoft.com/office/drawing/2018/hyperlinkcolor" val="tx"/>
                    </a:ext>
                  </a:extLst>
                </a:hlinkClick>
              </a:rPr>
              <a:t>Olympism</a:t>
            </a:r>
            <a:r>
              <a:rPr lang="en-US" b="0" i="0" dirty="0">
                <a:effectLst/>
                <a:latin typeface="Arial" panose="020B0604020202020204" pitchFamily="34" charset="0"/>
              </a:rPr>
              <a:t> throughout the world and to lead the Olympic Movement:</a:t>
            </a:r>
          </a:p>
          <a:p>
            <a:pPr algn="l">
              <a:buFont typeface="Arial" panose="020B0604020202020204" pitchFamily="34" charset="0"/>
              <a:buChar char="•"/>
            </a:pPr>
            <a:r>
              <a:rPr lang="en-US" b="0" i="0" dirty="0">
                <a:effectLst/>
                <a:latin typeface="Arial" panose="020B0604020202020204" pitchFamily="34" charset="0"/>
              </a:rPr>
              <a:t>To encourage and support the organization, development, and coordination of sport and sports competitions;</a:t>
            </a:r>
          </a:p>
          <a:p>
            <a:pPr algn="l">
              <a:buFont typeface="Arial" panose="020B0604020202020204" pitchFamily="34" charset="0"/>
              <a:buChar char="•"/>
            </a:pPr>
            <a:r>
              <a:rPr lang="en-US" b="0" i="0" dirty="0">
                <a:effectLst/>
                <a:latin typeface="Arial" panose="020B0604020202020204" pitchFamily="34" charset="0"/>
              </a:rPr>
              <a:t>To ensure the regular celebration of the </a:t>
            </a:r>
            <a:r>
              <a:rPr lang="en-US" b="0" i="0" u="none" strike="noStrike" dirty="0">
                <a:effectLst/>
                <a:latin typeface="Arial" panose="020B0604020202020204" pitchFamily="34" charset="0"/>
                <a:hlinkClick r:id="rId10" tooltip="Olympic Games">
                  <a:extLst>
                    <a:ext uri="{A12FA001-AC4F-418D-AE19-62706E023703}">
                      <ahyp:hlinkClr xmlns:ahyp="http://schemas.microsoft.com/office/drawing/2018/hyperlinkcolor" val="tx"/>
                    </a:ext>
                  </a:extLst>
                </a:hlinkClick>
              </a:rPr>
              <a:t>Olympic Games</a:t>
            </a:r>
            <a:r>
              <a:rPr lang="en-US" b="0" i="0" dirty="0">
                <a:effectLst/>
                <a:latin typeface="Arial" panose="020B0604020202020204" pitchFamily="34" charset="0"/>
              </a:rPr>
              <a:t>;</a:t>
            </a:r>
          </a:p>
        </p:txBody>
      </p:sp>
    </p:spTree>
    <p:extLst>
      <p:ext uri="{BB962C8B-B14F-4D97-AF65-F5344CB8AC3E}">
        <p14:creationId xmlns:p14="http://schemas.microsoft.com/office/powerpoint/2010/main" val="14490654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2C44B2A-21DF-408B-87C3-4284558302F9}"/>
              </a:ext>
            </a:extLst>
          </p:cNvPr>
          <p:cNvSpPr>
            <a:spLocks noGrp="1"/>
          </p:cNvSpPr>
          <p:nvPr>
            <p:ph idx="1"/>
          </p:nvPr>
        </p:nvSpPr>
        <p:spPr>
          <a:xfrm>
            <a:off x="0" y="0"/>
            <a:ext cx="11353800" cy="6176963"/>
          </a:xfrm>
        </p:spPr>
        <p:txBody>
          <a:bodyPr>
            <a:normAutofit fontScale="92500" lnSpcReduction="10000"/>
          </a:bodyPr>
          <a:lstStyle/>
          <a:p>
            <a:pPr algn="l">
              <a:buFont typeface="Arial" panose="020B0604020202020204" pitchFamily="34" charset="0"/>
              <a:buChar char="•"/>
            </a:pPr>
            <a:r>
              <a:rPr lang="en-US" b="0" i="0" dirty="0">
                <a:solidFill>
                  <a:srgbClr val="202122"/>
                </a:solidFill>
                <a:effectLst/>
                <a:latin typeface="Arial" panose="020B0604020202020204" pitchFamily="34" charset="0"/>
              </a:rPr>
              <a:t>To take action to strengthen the unity of the Olympic Movement, to protect its independence, to maintain and promote its political neutrality and to preserve the autonomy of sport;</a:t>
            </a:r>
          </a:p>
          <a:p>
            <a:pPr algn="l">
              <a:buFont typeface="Arial" panose="020B0604020202020204" pitchFamily="34" charset="0"/>
              <a:buChar char="•"/>
            </a:pPr>
            <a:r>
              <a:rPr lang="en-US" b="0" i="0" dirty="0">
                <a:solidFill>
                  <a:srgbClr val="202122"/>
                </a:solidFill>
                <a:effectLst/>
                <a:latin typeface="Arial" panose="020B0604020202020204" pitchFamily="34" charset="0"/>
              </a:rPr>
              <a:t>To act against any form of discrimination affecting the Olympic Movement;</a:t>
            </a:r>
          </a:p>
          <a:p>
            <a:pPr algn="l">
              <a:buFont typeface="Arial" panose="020B0604020202020204" pitchFamily="34" charset="0"/>
              <a:buChar char="•"/>
            </a:pPr>
            <a:r>
              <a:rPr lang="en-US" b="0" i="0" dirty="0">
                <a:solidFill>
                  <a:srgbClr val="202122"/>
                </a:solidFill>
                <a:effectLst/>
                <a:latin typeface="Arial" panose="020B0604020202020204" pitchFamily="34" charset="0"/>
              </a:rPr>
              <a:t>To encourage and support the promotion of women in sport at all levels and in all structures with a view to implementing the principle of equality between men and women;</a:t>
            </a:r>
          </a:p>
          <a:p>
            <a:pPr algn="l">
              <a:buFont typeface="Arial" panose="020B0604020202020204" pitchFamily="34" charset="0"/>
              <a:buChar char="•"/>
            </a:pPr>
            <a:r>
              <a:rPr lang="en-US" b="0" i="0" dirty="0">
                <a:solidFill>
                  <a:srgbClr val="202122"/>
                </a:solidFill>
                <a:effectLst/>
                <a:latin typeface="Arial" panose="020B0604020202020204" pitchFamily="34" charset="0"/>
              </a:rPr>
              <a:t>To protect clean athletes and the integrity of sport, by leading the fight against doping, and by taking action against all forms of manipulation of competitions and related corruption;</a:t>
            </a:r>
          </a:p>
          <a:p>
            <a:pPr algn="l">
              <a:buFont typeface="Arial" panose="020B0604020202020204" pitchFamily="34" charset="0"/>
              <a:buChar char="•"/>
            </a:pPr>
            <a:r>
              <a:rPr lang="en-US" b="0" i="0" dirty="0">
                <a:solidFill>
                  <a:srgbClr val="202122"/>
                </a:solidFill>
                <a:effectLst/>
                <a:latin typeface="Arial" panose="020B0604020202020204" pitchFamily="34" charset="0"/>
              </a:rPr>
              <a:t>To oppose any political or commercial abuse of sport and athletes;</a:t>
            </a:r>
          </a:p>
          <a:p>
            <a:pPr algn="l">
              <a:buFont typeface="Arial" panose="020B0604020202020204" pitchFamily="34" charset="0"/>
              <a:buChar char="•"/>
            </a:pPr>
            <a:r>
              <a:rPr lang="en-US" b="0" i="0" dirty="0">
                <a:solidFill>
                  <a:srgbClr val="202122"/>
                </a:solidFill>
                <a:effectLst/>
                <a:latin typeface="Arial" panose="020B0604020202020204" pitchFamily="34" charset="0"/>
              </a:rPr>
              <a:t>To encourage and support the development of sport for all;</a:t>
            </a:r>
          </a:p>
          <a:p>
            <a:pPr algn="l">
              <a:buFont typeface="Arial" panose="020B0604020202020204" pitchFamily="34" charset="0"/>
              <a:buChar char="•"/>
            </a:pPr>
            <a:r>
              <a:rPr lang="en-US" b="0" i="0" dirty="0">
                <a:solidFill>
                  <a:srgbClr val="202122"/>
                </a:solidFill>
                <a:effectLst/>
                <a:latin typeface="Arial" panose="020B0604020202020204" pitchFamily="34" charset="0"/>
              </a:rPr>
              <a:t>To promote a positive legacy from the Olympic Games to the host cities, regions and countries;</a:t>
            </a:r>
          </a:p>
          <a:p>
            <a:pPr algn="l">
              <a:buFont typeface="Arial" panose="020B0604020202020204" pitchFamily="34" charset="0"/>
              <a:buChar char="•"/>
            </a:pPr>
            <a:r>
              <a:rPr lang="en-US" b="0" i="0" dirty="0">
                <a:solidFill>
                  <a:srgbClr val="202122"/>
                </a:solidFill>
                <a:effectLst/>
                <a:latin typeface="Arial" panose="020B0604020202020204" pitchFamily="34" charset="0"/>
              </a:rPr>
              <a:t>To promote safe sport and the protection of athletes from all forms of harassment and abuse.</a:t>
            </a:r>
          </a:p>
          <a:p>
            <a:endParaRPr lang="en-IN" dirty="0"/>
          </a:p>
          <a:p>
            <a:endParaRPr lang="en-IN" dirty="0"/>
          </a:p>
        </p:txBody>
      </p:sp>
    </p:spTree>
    <p:extLst>
      <p:ext uri="{BB962C8B-B14F-4D97-AF65-F5344CB8AC3E}">
        <p14:creationId xmlns:p14="http://schemas.microsoft.com/office/powerpoint/2010/main" val="2371082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D9367-B2CA-43C1-A12B-025DD0143055}"/>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FBD2CE32-16FB-424F-9A94-EF7DA3127644}"/>
              </a:ext>
            </a:extLst>
          </p:cNvPr>
          <p:cNvSpPr>
            <a:spLocks noGrp="1"/>
          </p:cNvSpPr>
          <p:nvPr>
            <p:ph idx="1"/>
          </p:nvPr>
        </p:nvSpPr>
        <p:spPr/>
        <p:txBody>
          <a:bodyPr/>
          <a:lstStyle/>
          <a:p>
            <a:endParaRPr lang="en-IN"/>
          </a:p>
        </p:txBody>
      </p:sp>
    </p:spTree>
    <p:extLst>
      <p:ext uri="{BB962C8B-B14F-4D97-AF65-F5344CB8AC3E}">
        <p14:creationId xmlns:p14="http://schemas.microsoft.com/office/powerpoint/2010/main" val="8970637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FD319-9C72-4701-BFAE-9E226EAD0C67}"/>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607B05DE-1F4F-4060-9170-7B8D73C2F4C0}"/>
              </a:ext>
            </a:extLst>
          </p:cNvPr>
          <p:cNvSpPr>
            <a:spLocks noGrp="1"/>
          </p:cNvSpPr>
          <p:nvPr>
            <p:ph idx="1"/>
          </p:nvPr>
        </p:nvSpPr>
        <p:spPr/>
        <p:txBody>
          <a:bodyPr/>
          <a:lstStyle/>
          <a:p>
            <a:endParaRPr lang="en-IN"/>
          </a:p>
        </p:txBody>
      </p:sp>
    </p:spTree>
    <p:extLst>
      <p:ext uri="{BB962C8B-B14F-4D97-AF65-F5344CB8AC3E}">
        <p14:creationId xmlns:p14="http://schemas.microsoft.com/office/powerpoint/2010/main" val="27215466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3B513-7381-421B-9725-817C7D5ECBA1}"/>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4237751E-A9B3-4182-B359-41D37C10115D}"/>
              </a:ext>
            </a:extLst>
          </p:cNvPr>
          <p:cNvSpPr>
            <a:spLocks noGrp="1"/>
          </p:cNvSpPr>
          <p:nvPr>
            <p:ph idx="1"/>
          </p:nvPr>
        </p:nvSpPr>
        <p:spPr/>
        <p:txBody>
          <a:bodyPr/>
          <a:lstStyle/>
          <a:p>
            <a:endParaRPr lang="en-IN"/>
          </a:p>
        </p:txBody>
      </p:sp>
    </p:spTree>
    <p:extLst>
      <p:ext uri="{BB962C8B-B14F-4D97-AF65-F5344CB8AC3E}">
        <p14:creationId xmlns:p14="http://schemas.microsoft.com/office/powerpoint/2010/main" val="5463176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5581"/>
            <a:ext cx="10515600" cy="504869"/>
          </a:xfrm>
        </p:spPr>
        <p:txBody>
          <a:bodyPr>
            <a:normAutofit fontScale="90000"/>
          </a:bodyPr>
          <a:lstStyle/>
          <a:p>
            <a:pPr algn="ctr"/>
            <a:r>
              <a:rPr lang="en-IN" dirty="0"/>
              <a:t>OLYMPIC MOVEMENT </a:t>
            </a:r>
          </a:p>
        </p:txBody>
      </p:sp>
      <p:sp>
        <p:nvSpPr>
          <p:cNvPr id="3" name="Content Placeholder 2"/>
          <p:cNvSpPr>
            <a:spLocks noGrp="1"/>
          </p:cNvSpPr>
          <p:nvPr>
            <p:ph idx="1"/>
          </p:nvPr>
        </p:nvSpPr>
        <p:spPr>
          <a:xfrm>
            <a:off x="838200" y="570450"/>
            <a:ext cx="10515600" cy="6287549"/>
          </a:xfrm>
        </p:spPr>
        <p:txBody>
          <a:bodyPr>
            <a:normAutofit/>
          </a:bodyPr>
          <a:lstStyle/>
          <a:p>
            <a:r>
              <a:rPr lang="en-IN" sz="1800" spc="-25" dirty="0">
                <a:solidFill>
                  <a:srgbClr val="454545"/>
                </a:solidFill>
                <a:effectLst/>
                <a:latin typeface="Arial" panose="020B0604020202020204" pitchFamily="34" charset="0"/>
                <a:ea typeface="Times New Roman" panose="02020603050405020304" pitchFamily="18" charset="0"/>
                <a:cs typeface="Arial" panose="020B0604020202020204" pitchFamily="34" charset="0"/>
              </a:rPr>
              <a:t>The Olympic Charter specifies that: “The goal of Olympism is to place sport at the service of the harmonious development of humankind, with a view to promoting a peaceful society concerned with the preservation of human dignity.”</a:t>
            </a:r>
          </a:p>
          <a:p>
            <a:r>
              <a:rPr lang="en-US" sz="1800" b="0" i="0" dirty="0">
                <a:solidFill>
                  <a:srgbClr val="000000"/>
                </a:solidFill>
                <a:effectLst/>
                <a:latin typeface="Arial" panose="020B0604020202020204" pitchFamily="34" charset="0"/>
                <a:cs typeface="Arial" panose="020B0604020202020204" pitchFamily="34" charset="0"/>
              </a:rPr>
              <a:t>The goal of the Olympic Movement is to contribute to building a peaceful and better world by educating youth through sport </a:t>
            </a:r>
            <a:r>
              <a:rPr lang="en-US" sz="1800" b="0" i="0" dirty="0" err="1">
                <a:solidFill>
                  <a:srgbClr val="000000"/>
                </a:solidFill>
                <a:effectLst/>
                <a:latin typeface="Arial" panose="020B0604020202020204" pitchFamily="34" charset="0"/>
                <a:cs typeface="Arial" panose="020B0604020202020204" pitchFamily="34" charset="0"/>
              </a:rPr>
              <a:t>practised</a:t>
            </a:r>
            <a:r>
              <a:rPr lang="en-US" sz="1800" b="0" i="0" dirty="0">
                <a:solidFill>
                  <a:srgbClr val="000000"/>
                </a:solidFill>
                <a:effectLst/>
                <a:latin typeface="Arial" panose="020B0604020202020204" pitchFamily="34" charset="0"/>
                <a:cs typeface="Arial" panose="020B0604020202020204" pitchFamily="34" charset="0"/>
              </a:rPr>
              <a:t> in accordance with Olympism and its values.</a:t>
            </a:r>
            <a:endParaRPr lang="en-IN" sz="1800" dirty="0">
              <a:effectLst/>
              <a:latin typeface="Arial" panose="020B0604020202020204" pitchFamily="34" charset="0"/>
              <a:ea typeface="Times New Roman" panose="02020603050405020304" pitchFamily="18" charset="0"/>
              <a:cs typeface="Arial" panose="020B0604020202020204" pitchFamily="34" charset="0"/>
            </a:endParaRPr>
          </a:p>
          <a:p>
            <a:pPr algn="l"/>
            <a:r>
              <a:rPr lang="en-IN" sz="1800" spc="-25" dirty="0">
                <a:solidFill>
                  <a:srgbClr val="454545"/>
                </a:solidFill>
                <a:effectLst/>
                <a:latin typeface="Arial" panose="020B0604020202020204" pitchFamily="34" charset="0"/>
                <a:ea typeface="Times New Roman" panose="02020603050405020304" pitchFamily="18" charset="0"/>
                <a:cs typeface="Arial" panose="020B0604020202020204" pitchFamily="34" charset="0"/>
              </a:rPr>
              <a:t>In Olympic sport, everyone is equal, irrespective of their background, gender, social status or beliefs. This principle of non-discrimination in sport allows the Olympic Games to promote peace and understanding among all people. Sport is one of the few areas of human activity that has achieved universal law. Regardless of where in the world we practise sport, the rules are the same: the 100-metre run is always the 100-metre run, wherever you are. The rules are based on universal values of fair play, respect and friendship, and they are recognized worldwide.</a:t>
            </a:r>
            <a:endParaRPr lang="en-IN" sz="1800" dirty="0">
              <a:effectLst/>
              <a:latin typeface="Arial" panose="020B0604020202020204" pitchFamily="34" charset="0"/>
              <a:ea typeface="Times New Roman" panose="02020603050405020304" pitchFamily="18" charset="0"/>
              <a:cs typeface="Arial" panose="020B0604020202020204" pitchFamily="34" charset="0"/>
            </a:endParaRPr>
          </a:p>
          <a:p>
            <a:pPr algn="l"/>
            <a:r>
              <a:rPr lang="en-US" sz="1800" b="0" i="0" dirty="0">
                <a:solidFill>
                  <a:srgbClr val="000000"/>
                </a:solidFill>
                <a:effectLst/>
                <a:latin typeface="Arial" panose="020B0604020202020204" pitchFamily="34" charset="0"/>
                <a:cs typeface="Arial" panose="020B0604020202020204" pitchFamily="34" charset="0"/>
              </a:rPr>
              <a:t>The Olympic Movement is the concerted, </a:t>
            </a:r>
            <a:r>
              <a:rPr lang="en-US" sz="1800" b="0" i="0" dirty="0" err="1">
                <a:solidFill>
                  <a:srgbClr val="000000"/>
                </a:solidFill>
                <a:effectLst/>
                <a:latin typeface="Arial" panose="020B0604020202020204" pitchFamily="34" charset="0"/>
                <a:cs typeface="Arial" panose="020B0604020202020204" pitchFamily="34" charset="0"/>
              </a:rPr>
              <a:t>organised</a:t>
            </a:r>
            <a:r>
              <a:rPr lang="en-US" sz="1800" b="0" i="0" dirty="0">
                <a:solidFill>
                  <a:srgbClr val="000000"/>
                </a:solidFill>
                <a:effectLst/>
                <a:latin typeface="Arial" panose="020B0604020202020204" pitchFamily="34" charset="0"/>
                <a:cs typeface="Arial" panose="020B0604020202020204" pitchFamily="34" charset="0"/>
              </a:rPr>
              <a:t>, universal and permanent action, carried out under the supreme authority of the IOC, of all individuals who are inspired by the values of Olympism.</a:t>
            </a:r>
          </a:p>
          <a:p>
            <a:pPr algn="l"/>
            <a:r>
              <a:rPr lang="en-US" sz="1800" b="0" i="0" dirty="0">
                <a:solidFill>
                  <a:srgbClr val="000000"/>
                </a:solidFill>
                <a:effectLst/>
                <a:latin typeface="Arial" panose="020B0604020202020204" pitchFamily="34" charset="0"/>
                <a:cs typeface="Arial" panose="020B0604020202020204" pitchFamily="34" charset="0"/>
              </a:rPr>
              <a:t>It covers the five continents. It reaches its peak with the bringing together of the world’s athletes at the great sports festival, the Olympic Games. Its symbol is five interlaced rings.</a:t>
            </a:r>
          </a:p>
          <a:p>
            <a:pPr algn="l"/>
            <a:r>
              <a:rPr lang="en-US" sz="1800" b="0" i="0" dirty="0">
                <a:solidFill>
                  <a:srgbClr val="000000"/>
                </a:solidFill>
                <a:effectLst/>
                <a:latin typeface="Arial" panose="020B0604020202020204" pitchFamily="34" charset="0"/>
                <a:cs typeface="Arial" panose="020B0604020202020204" pitchFamily="34" charset="0"/>
              </a:rPr>
              <a:t>The three main constituents of the Olympic Movement are the International Olympic Committee (“IOC”), the International Sports Federations (“IFs”) and the National Olympic Committees (“NOCs”).</a:t>
            </a:r>
          </a:p>
          <a:p>
            <a:endParaRPr lang="en-IN" sz="1800" dirty="0">
              <a:latin typeface="Arial" panose="020B0604020202020204" pitchFamily="34" charset="0"/>
              <a:cs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461394"/>
          </a:xfrm>
        </p:spPr>
        <p:txBody>
          <a:bodyPr>
            <a:normAutofit fontScale="90000"/>
          </a:bodyPr>
          <a:lstStyle/>
          <a:p>
            <a:pPr algn="ctr"/>
            <a:r>
              <a:rPr lang="en-IN" dirty="0"/>
              <a:t>ANCIENT OLY</a:t>
            </a:r>
          </a:p>
        </p:txBody>
      </p:sp>
      <p:sp>
        <p:nvSpPr>
          <p:cNvPr id="3" name="Content Placeholder 2"/>
          <p:cNvSpPr>
            <a:spLocks noGrp="1"/>
          </p:cNvSpPr>
          <p:nvPr>
            <p:ph idx="1"/>
          </p:nvPr>
        </p:nvSpPr>
        <p:spPr>
          <a:xfrm>
            <a:off x="838200" y="587830"/>
            <a:ext cx="10515600" cy="6270170"/>
          </a:xfrm>
        </p:spPr>
        <p:txBody>
          <a:bodyPr>
            <a:normAutofit fontScale="92500" lnSpcReduction="10000"/>
          </a:bodyPr>
          <a:lstStyle/>
          <a:p>
            <a:r>
              <a:rPr lang="en-US" b="0" i="0" dirty="0">
                <a:effectLst/>
                <a:latin typeface="Arial" panose="020B0604020202020204" pitchFamily="34" charset="0"/>
              </a:rPr>
              <a:t>The </a:t>
            </a:r>
            <a:r>
              <a:rPr lang="en-US" b="1" i="0" dirty="0">
                <a:effectLst/>
                <a:latin typeface="Arial" panose="020B0604020202020204" pitchFamily="34" charset="0"/>
              </a:rPr>
              <a:t>ancient Olympic Games</a:t>
            </a:r>
            <a:r>
              <a:rPr lang="en-US" b="0" i="0" dirty="0">
                <a:effectLst/>
                <a:latin typeface="Arial" panose="020B0604020202020204" pitchFamily="34" charset="0"/>
              </a:rPr>
              <a:t> </a:t>
            </a:r>
            <a:r>
              <a:rPr lang="en-US" b="0" i="0" u="none" strike="noStrike" dirty="0">
                <a:effectLst/>
                <a:latin typeface="Arial" panose="020B0604020202020204" pitchFamily="34" charset="0"/>
                <a:hlinkClick r:id="rId2" tooltip="Latin language">
                  <a:extLst>
                    <a:ext uri="{A12FA001-AC4F-418D-AE19-62706E023703}">
                      <ahyp:hlinkClr xmlns:ahyp="http://schemas.microsoft.com/office/drawing/2018/hyperlinkcolor" val="tx"/>
                    </a:ext>
                  </a:extLst>
                </a:hlinkClick>
              </a:rPr>
              <a:t>Latin</a:t>
            </a:r>
            <a:r>
              <a:rPr lang="en-US" b="0" i="0" dirty="0">
                <a:effectLst/>
                <a:latin typeface="Arial" panose="020B0604020202020204" pitchFamily="34" charset="0"/>
              </a:rPr>
              <a:t>: </a:t>
            </a:r>
            <a:r>
              <a:rPr lang="en-US" b="0" i="1" dirty="0">
                <a:effectLst/>
                <a:latin typeface="Arial" panose="020B0604020202020204" pitchFamily="34" charset="0"/>
              </a:rPr>
              <a:t>Olympia</a:t>
            </a:r>
            <a:r>
              <a:rPr lang="en-US" b="0" i="0" dirty="0">
                <a:effectLst/>
                <a:latin typeface="Arial" panose="020B0604020202020204" pitchFamily="34" charset="0"/>
              </a:rPr>
              <a:t>, were a series of </a:t>
            </a:r>
            <a:r>
              <a:rPr lang="en-US" b="0" i="0" u="none" strike="noStrike" dirty="0">
                <a:effectLst/>
                <a:latin typeface="Arial" panose="020B0604020202020204" pitchFamily="34" charset="0"/>
                <a:hlinkClick r:id="rId3" tooltip="Athletics (sport)">
                  <a:extLst>
                    <a:ext uri="{A12FA001-AC4F-418D-AE19-62706E023703}">
                      <ahyp:hlinkClr xmlns:ahyp="http://schemas.microsoft.com/office/drawing/2018/hyperlinkcolor" val="tx"/>
                    </a:ext>
                  </a:extLst>
                </a:hlinkClick>
              </a:rPr>
              <a:t>athletic competitions</a:t>
            </a:r>
            <a:r>
              <a:rPr lang="en-US" b="0" i="0" dirty="0">
                <a:effectLst/>
                <a:latin typeface="Arial" panose="020B0604020202020204" pitchFamily="34" charset="0"/>
              </a:rPr>
              <a:t> among representatives of </a:t>
            </a:r>
            <a:r>
              <a:rPr lang="en-US" b="0" i="0" u="none" strike="noStrike" dirty="0">
                <a:effectLst/>
                <a:latin typeface="Arial" panose="020B0604020202020204" pitchFamily="34" charset="0"/>
                <a:hlinkClick r:id="rId4" tooltip="Polis">
                  <a:extLst>
                    <a:ext uri="{A12FA001-AC4F-418D-AE19-62706E023703}">
                      <ahyp:hlinkClr xmlns:ahyp="http://schemas.microsoft.com/office/drawing/2018/hyperlinkcolor" val="tx"/>
                    </a:ext>
                  </a:extLst>
                </a:hlinkClick>
              </a:rPr>
              <a:t>city-states</a:t>
            </a:r>
            <a:r>
              <a:rPr lang="en-US" b="0" i="0" dirty="0">
                <a:effectLst/>
                <a:latin typeface="Arial" panose="020B0604020202020204" pitchFamily="34" charset="0"/>
              </a:rPr>
              <a:t> and were </a:t>
            </a:r>
            <a:r>
              <a:rPr lang="en-US" b="0" i="0" u="none" strike="noStrike" dirty="0">
                <a:effectLst/>
                <a:latin typeface="Arial" panose="020B0604020202020204" pitchFamily="34" charset="0"/>
                <a:hlinkClick r:id="rId5" tooltip="Panhellenic Games">
                  <a:extLst>
                    <a:ext uri="{A12FA001-AC4F-418D-AE19-62706E023703}">
                      <ahyp:hlinkClr xmlns:ahyp="http://schemas.microsoft.com/office/drawing/2018/hyperlinkcolor" val="tx"/>
                    </a:ext>
                  </a:extLst>
                </a:hlinkClick>
              </a:rPr>
              <a:t>Games</a:t>
            </a:r>
            <a:r>
              <a:rPr lang="en-US" b="0" i="0" dirty="0">
                <a:effectLst/>
                <a:latin typeface="Arial" panose="020B0604020202020204" pitchFamily="34" charset="0"/>
              </a:rPr>
              <a:t> of </a:t>
            </a:r>
            <a:r>
              <a:rPr lang="en-US" b="0" i="0" u="none" strike="noStrike" dirty="0">
                <a:effectLst/>
                <a:latin typeface="Arial" panose="020B0604020202020204" pitchFamily="34" charset="0"/>
                <a:hlinkClick r:id="rId6" tooltip="Ancient Greece">
                  <a:extLst>
                    <a:ext uri="{A12FA001-AC4F-418D-AE19-62706E023703}">
                      <ahyp:hlinkClr xmlns:ahyp="http://schemas.microsoft.com/office/drawing/2018/hyperlinkcolor" val="tx"/>
                    </a:ext>
                  </a:extLst>
                </a:hlinkClick>
              </a:rPr>
              <a:t>Ancient Greece</a:t>
            </a:r>
            <a:r>
              <a:rPr lang="en-US" b="0" i="0" dirty="0">
                <a:effectLst/>
                <a:latin typeface="Arial" panose="020B0604020202020204" pitchFamily="34" charset="0"/>
              </a:rPr>
              <a:t>. They were held in honor of </a:t>
            </a:r>
            <a:r>
              <a:rPr lang="en-US" b="0" i="0" u="none" strike="noStrike" dirty="0">
                <a:effectLst/>
                <a:latin typeface="Arial" panose="020B0604020202020204" pitchFamily="34" charset="0"/>
                <a:hlinkClick r:id="rId7" tooltip="Zeus">
                  <a:extLst>
                    <a:ext uri="{A12FA001-AC4F-418D-AE19-62706E023703}">
                      <ahyp:hlinkClr xmlns:ahyp="http://schemas.microsoft.com/office/drawing/2018/hyperlinkcolor" val="tx"/>
                    </a:ext>
                  </a:extLst>
                </a:hlinkClick>
              </a:rPr>
              <a:t>Zeus</a:t>
            </a:r>
            <a:r>
              <a:rPr lang="en-US" b="0" i="0" dirty="0">
                <a:effectLst/>
                <a:latin typeface="Arial" panose="020B0604020202020204" pitchFamily="34" charset="0"/>
              </a:rPr>
              <a:t>, and the Greeks gave them a </a:t>
            </a:r>
            <a:r>
              <a:rPr lang="en-US" b="0" i="0" u="none" strike="noStrike" dirty="0">
                <a:effectLst/>
                <a:latin typeface="Arial" panose="020B0604020202020204" pitchFamily="34" charset="0"/>
                <a:hlinkClick r:id="rId8" tooltip="Aition">
                  <a:extLst>
                    <a:ext uri="{A12FA001-AC4F-418D-AE19-62706E023703}">
                      <ahyp:hlinkClr xmlns:ahyp="http://schemas.microsoft.com/office/drawing/2018/hyperlinkcolor" val="tx"/>
                    </a:ext>
                  </a:extLst>
                </a:hlinkClick>
              </a:rPr>
              <a:t>mythological origin</a:t>
            </a:r>
            <a:r>
              <a:rPr lang="en-US" b="0" i="0" dirty="0">
                <a:effectLst/>
                <a:latin typeface="Arial" panose="020B0604020202020204" pitchFamily="34" charset="0"/>
              </a:rPr>
              <a:t>. The originating Olympic Games are traditionally dated to 776 BC. The games were held every four years, or </a:t>
            </a:r>
            <a:r>
              <a:rPr lang="en-US" b="0" i="0" u="none" strike="noStrike" dirty="0">
                <a:effectLst/>
                <a:latin typeface="Arial" panose="020B0604020202020204" pitchFamily="34" charset="0"/>
                <a:hlinkClick r:id="rId9" tooltip="Olympiad">
                  <a:extLst>
                    <a:ext uri="{A12FA001-AC4F-418D-AE19-62706E023703}">
                      <ahyp:hlinkClr xmlns:ahyp="http://schemas.microsoft.com/office/drawing/2018/hyperlinkcolor" val="tx"/>
                    </a:ext>
                  </a:extLst>
                </a:hlinkClick>
              </a:rPr>
              <a:t>Olympiad</a:t>
            </a:r>
            <a:r>
              <a:rPr lang="en-US" b="0" i="0" dirty="0">
                <a:effectLst/>
                <a:latin typeface="Arial" panose="020B0604020202020204" pitchFamily="34" charset="0"/>
              </a:rPr>
              <a:t>, which became a unit of time in historical chronologies.</a:t>
            </a:r>
          </a:p>
          <a:p>
            <a:r>
              <a:rPr lang="en-US" b="0" i="0" dirty="0">
                <a:effectLst/>
                <a:latin typeface="Arial" panose="020B0604020202020204" pitchFamily="34" charset="0"/>
              </a:rPr>
              <a:t>Their last recorded celebration was in AD 393, under the emperor </a:t>
            </a:r>
            <a:r>
              <a:rPr lang="en-US" b="0" i="0" u="sng" dirty="0">
                <a:effectLst/>
                <a:latin typeface="Arial" panose="020B0604020202020204" pitchFamily="34" charset="0"/>
                <a:hlinkClick r:id="rId10">
                  <a:extLst>
                    <a:ext uri="{A12FA001-AC4F-418D-AE19-62706E023703}">
                      <ahyp:hlinkClr xmlns:ahyp="http://schemas.microsoft.com/office/drawing/2018/hyperlinkcolor" val="tx"/>
                    </a:ext>
                  </a:extLst>
                </a:hlinkClick>
              </a:rPr>
              <a:t>Theodosius </a:t>
            </a:r>
            <a:endParaRPr lang="en-US" b="0" i="0" u="sng" dirty="0">
              <a:effectLst/>
              <a:latin typeface="Arial" panose="020B0604020202020204" pitchFamily="34" charset="0"/>
            </a:endParaRPr>
          </a:p>
          <a:p>
            <a:r>
              <a:rPr lang="en-US" b="0" i="0" dirty="0">
                <a:effectLst/>
                <a:latin typeface="Arial" panose="020B0604020202020204" pitchFamily="34" charset="0"/>
              </a:rPr>
              <a:t>he prizes for the victors were </a:t>
            </a:r>
            <a:r>
              <a:rPr lang="en-US" dirty="0">
                <a:latin typeface="Arial" panose="020B0604020202020204" pitchFamily="34" charset="0"/>
              </a:rPr>
              <a:t>olive leaf</a:t>
            </a:r>
            <a:r>
              <a:rPr lang="en-US" b="0" i="0" dirty="0">
                <a:effectLst/>
                <a:latin typeface="Arial" panose="020B0604020202020204" pitchFamily="34" charset="0"/>
              </a:rPr>
              <a:t> or crowns.</a:t>
            </a:r>
          </a:p>
          <a:p>
            <a:r>
              <a:rPr lang="en-US" b="0" i="0" dirty="0">
                <a:effectLst/>
                <a:latin typeface="Arial" panose="020B0604020202020204" pitchFamily="34" charset="0"/>
              </a:rPr>
              <a:t>ancient Olympics had fewer events than the modern games, and only freeborn Greek men were allowed to participate,</a:t>
            </a:r>
          </a:p>
          <a:p>
            <a:r>
              <a:rPr lang="en-US" b="0" i="0" dirty="0">
                <a:effectLst/>
                <a:latin typeface="Arial" panose="020B0604020202020204" pitchFamily="34" charset="0"/>
              </a:rPr>
              <a:t>Artistic expression was a major part of the games. Sculptors, poets, painters and other artisans would come to the games to display their works in what became an artistic competition. Poets would be commissioned to write poems in praise of the Olympic victors. </a:t>
            </a:r>
            <a:endParaRPr lang="en-IN"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rotWithShape="1">
          <a:blip r:embed="rId2">
            <a:extLst>
              <a:ext uri="{28A0092B-C50C-407E-A947-70E740481C1C}">
                <a14:useLocalDpi xmlns:a14="http://schemas.microsoft.com/office/drawing/2010/main" val="0"/>
              </a:ext>
            </a:extLst>
          </a:blip>
          <a:srcRect t="8444" b="38668"/>
          <a:stretch>
            <a:fillRect/>
          </a:stretch>
        </p:blipFill>
        <p:spPr>
          <a:xfrm>
            <a:off x="1327622" y="0"/>
            <a:ext cx="9686133" cy="6858000"/>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p:cNvPicPr>
            <a:picLocks noGrp="1" noChangeAspect="1"/>
          </p:cNvPicPr>
          <p:nvPr>
            <p:ph idx="1"/>
          </p:nvPr>
        </p:nvPicPr>
        <p:blipFill rotWithShape="1">
          <a:blip r:embed="rId2">
            <a:extLst>
              <a:ext uri="{28A0092B-C50C-407E-A947-70E740481C1C}">
                <a14:useLocalDpi xmlns:a14="http://schemas.microsoft.com/office/drawing/2010/main" val="0"/>
              </a:ext>
            </a:extLst>
          </a:blip>
          <a:srcRect t="61481"/>
          <a:stretch>
            <a:fillRect/>
          </a:stretch>
        </p:blipFill>
        <p:spPr>
          <a:xfrm>
            <a:off x="94707" y="0"/>
            <a:ext cx="12097293" cy="626872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681038"/>
          </a:xfrm>
        </p:spPr>
        <p:txBody>
          <a:bodyPr>
            <a:normAutofit fontScale="90000"/>
          </a:bodyPr>
          <a:lstStyle/>
          <a:p>
            <a:pPr algn="ctr"/>
            <a:r>
              <a:rPr lang="en-IN" dirty="0"/>
              <a:t>MODERN OLY </a:t>
            </a:r>
          </a:p>
        </p:txBody>
      </p:sp>
      <p:sp>
        <p:nvSpPr>
          <p:cNvPr id="3" name="Content Placeholder 2"/>
          <p:cNvSpPr>
            <a:spLocks noGrp="1"/>
          </p:cNvSpPr>
          <p:nvPr>
            <p:ph idx="1"/>
          </p:nvPr>
        </p:nvSpPr>
        <p:spPr>
          <a:xfrm>
            <a:off x="0" y="620784"/>
            <a:ext cx="12192000" cy="6237215"/>
          </a:xfrm>
        </p:spPr>
        <p:txBody>
          <a:bodyPr>
            <a:normAutofit/>
          </a:bodyPr>
          <a:lstStyle/>
          <a:p>
            <a:r>
              <a:rPr lang="en-US" b="0" i="0" dirty="0">
                <a:effectLst/>
                <a:latin typeface="Open Sans" panose="020B0606030504020204" pitchFamily="34" charset="0"/>
              </a:rPr>
              <a:t>Baron Pierre de Coubertin, a French educator, is honored as the man who introduced the plan to revive the Olympics.  Under his direction, the International Olympic Committee was formed in June of 1894.  The Baron de Coubertin was heavily involved in all aspects of the Games’ inception and presided personally over the Olympic Committee for some 30 years.  He is responsible for writing the Olympic Charter and Protocol, the Athletes’ Oath, and the guidelines for the opening and closing ceremonies of the Games. </a:t>
            </a:r>
            <a:endParaRPr lang="en-IN"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09725"/>
            <a:ext cx="11353800" cy="5967238"/>
          </a:xfrm>
        </p:spPr>
        <p:txBody>
          <a:bodyPr>
            <a:normAutofit fontScale="92500" lnSpcReduction="20000"/>
          </a:bodyPr>
          <a:lstStyle/>
          <a:p>
            <a:pPr>
              <a:lnSpc>
                <a:spcPct val="120000"/>
              </a:lnSpc>
            </a:pPr>
            <a:r>
              <a:rPr lang="en-US" dirty="0"/>
              <a:t>The first edition of the modern Summer Games was held in 1896 in Athens (Greece), and the first Olympic Winter Games in 1924 in Chamonix (France). The word Olympiad designates the four-year period that separates each edition of the Summer Games. Until 1992, the Summer and Winter Games were held in the same year, but since then, the Winter Games were moved two years from the Summer Games. The Summer and Winter Games continue to be </a:t>
            </a:r>
            <a:r>
              <a:rPr lang="en-US" dirty="0" err="1"/>
              <a:t>organised</a:t>
            </a:r>
            <a:r>
              <a:rPr lang="en-US" dirty="0"/>
              <a:t> once every four years.</a:t>
            </a:r>
          </a:p>
          <a:p>
            <a:pPr algn="l">
              <a:lnSpc>
                <a:spcPct val="120000"/>
              </a:lnSpc>
            </a:pPr>
            <a:r>
              <a:rPr lang="en-US" b="0" i="0" dirty="0">
                <a:effectLst/>
                <a:latin typeface="Arial" panose="020B0604020202020204" pitchFamily="34" charset="0"/>
              </a:rPr>
              <a:t>The </a:t>
            </a:r>
            <a:r>
              <a:rPr lang="en-US" b="0" i="0" u="none" strike="noStrike" dirty="0">
                <a:effectLst/>
                <a:latin typeface="Arial" panose="020B0604020202020204" pitchFamily="34" charset="0"/>
                <a:hlinkClick r:id="rId2" tooltip="International Olympic Committee">
                  <a:extLst>
                    <a:ext uri="{A12FA001-AC4F-418D-AE19-62706E023703}">
                      <ahyp:hlinkClr xmlns:ahyp="http://schemas.microsoft.com/office/drawing/2018/hyperlinkcolor" val="tx"/>
                    </a:ext>
                  </a:extLst>
                </a:hlinkClick>
              </a:rPr>
              <a:t>International Olympic Committee</a:t>
            </a:r>
            <a:r>
              <a:rPr lang="en-US" b="0" i="0" dirty="0">
                <a:effectLst/>
                <a:latin typeface="Arial" panose="020B0604020202020204" pitchFamily="34" charset="0"/>
              </a:rPr>
              <a:t> (IOC) uses </a:t>
            </a:r>
            <a:r>
              <a:rPr lang="en-US" b="1" i="0" dirty="0">
                <a:effectLst/>
                <a:latin typeface="Arial" panose="020B0604020202020204" pitchFamily="34" charset="0"/>
              </a:rPr>
              <a:t>icons, flags and symbols</a:t>
            </a:r>
            <a:r>
              <a:rPr lang="en-US" b="0" i="0" dirty="0">
                <a:effectLst/>
                <a:latin typeface="Arial" panose="020B0604020202020204" pitchFamily="34" charset="0"/>
              </a:rPr>
              <a:t> to elevate the </a:t>
            </a:r>
            <a:r>
              <a:rPr lang="en-US" b="0" i="0" u="none" strike="noStrike" dirty="0">
                <a:effectLst/>
                <a:latin typeface="Arial" panose="020B0604020202020204" pitchFamily="34" charset="0"/>
                <a:hlinkClick r:id="rId3" tooltip="Olympic Games">
                  <a:extLst>
                    <a:ext uri="{A12FA001-AC4F-418D-AE19-62706E023703}">
                      <ahyp:hlinkClr xmlns:ahyp="http://schemas.microsoft.com/office/drawing/2018/hyperlinkcolor" val="tx"/>
                    </a:ext>
                  </a:extLst>
                </a:hlinkClick>
              </a:rPr>
              <a:t>Olympic Games</a:t>
            </a:r>
            <a:r>
              <a:rPr lang="en-US" b="0" i="0" dirty="0">
                <a:effectLst/>
                <a:latin typeface="Arial" panose="020B0604020202020204" pitchFamily="34" charset="0"/>
              </a:rPr>
              <a:t>. The Olympic flag was created in 1913 under the guidance of </a:t>
            </a:r>
            <a:r>
              <a:rPr lang="en-US" b="0" i="0" u="none" strike="noStrike" dirty="0">
                <a:effectLst/>
                <a:latin typeface="Arial" panose="020B0604020202020204" pitchFamily="34" charset="0"/>
                <a:hlinkClick r:id="rId4" tooltip="Pierre de Coubertin">
                  <a:extLst>
                    <a:ext uri="{A12FA001-AC4F-418D-AE19-62706E023703}">
                      <ahyp:hlinkClr xmlns:ahyp="http://schemas.microsoft.com/office/drawing/2018/hyperlinkcolor" val="tx"/>
                    </a:ext>
                  </a:extLst>
                </a:hlinkClick>
              </a:rPr>
              <a:t>Baron de Coubertin</a:t>
            </a:r>
            <a:r>
              <a:rPr lang="en-US" b="0" i="0" dirty="0">
                <a:effectLst/>
                <a:latin typeface="Arial" panose="020B0604020202020204" pitchFamily="34" charset="0"/>
              </a:rPr>
              <a:t> of France. It was first hoisted in </a:t>
            </a:r>
            <a:r>
              <a:rPr lang="en-US" b="0" i="0" u="none" strike="noStrike" dirty="0">
                <a:effectLst/>
                <a:latin typeface="Arial" panose="020B0604020202020204" pitchFamily="34" charset="0"/>
                <a:hlinkClick r:id="rId5" tooltip="Alexandria">
                  <a:extLst>
                    <a:ext uri="{A12FA001-AC4F-418D-AE19-62706E023703}">
                      <ahyp:hlinkClr xmlns:ahyp="http://schemas.microsoft.com/office/drawing/2018/hyperlinkcolor" val="tx"/>
                    </a:ext>
                  </a:extLst>
                </a:hlinkClick>
              </a:rPr>
              <a:t>Alexandria</a:t>
            </a:r>
            <a:r>
              <a:rPr lang="en-US" b="0" i="0" dirty="0">
                <a:effectLst/>
                <a:latin typeface="Arial" panose="020B0604020202020204" pitchFamily="34" charset="0"/>
              </a:rPr>
              <a:t>, </a:t>
            </a:r>
            <a:r>
              <a:rPr lang="en-US" b="0" i="0" u="none" strike="noStrike" dirty="0">
                <a:effectLst/>
                <a:latin typeface="Arial" panose="020B0604020202020204" pitchFamily="34" charset="0"/>
                <a:hlinkClick r:id="rId6" tooltip="Egypt">
                  <a:extLst>
                    <a:ext uri="{A12FA001-AC4F-418D-AE19-62706E023703}">
                      <ahyp:hlinkClr xmlns:ahyp="http://schemas.microsoft.com/office/drawing/2018/hyperlinkcolor" val="tx"/>
                    </a:ext>
                  </a:extLst>
                </a:hlinkClick>
              </a:rPr>
              <a:t>Egypt</a:t>
            </a:r>
            <a:r>
              <a:rPr lang="en-US" b="0" i="0" dirty="0">
                <a:effectLst/>
                <a:latin typeface="Arial" panose="020B0604020202020204" pitchFamily="34" charset="0"/>
              </a:rPr>
              <a:t>, at the 1914 Pan-Egyptian Games.</a:t>
            </a:r>
            <a:r>
              <a:rPr lang="en-US" b="0" i="0" baseline="30000" dirty="0">
                <a:effectLst/>
                <a:latin typeface="Arial" panose="020B0604020202020204" pitchFamily="34" charset="0"/>
              </a:rPr>
              <a:t> </a:t>
            </a:r>
            <a:r>
              <a:rPr lang="en-US" b="0" i="0" dirty="0">
                <a:effectLst/>
                <a:latin typeface="Arial" panose="020B0604020202020204" pitchFamily="34" charset="0"/>
              </a:rPr>
              <a:t>The five rings on the flag represent the inhabited continents of the world. It was made to contain the </a:t>
            </a:r>
            <a:r>
              <a:rPr lang="en-US" b="0" i="0" dirty="0" err="1">
                <a:effectLst/>
                <a:latin typeface="Arial" panose="020B0604020202020204" pitchFamily="34" charset="0"/>
              </a:rPr>
              <a:t>colours</a:t>
            </a:r>
            <a:r>
              <a:rPr lang="en-US" b="0" i="0" dirty="0">
                <a:effectLst/>
                <a:latin typeface="Arial" panose="020B0604020202020204" pitchFamily="34" charset="0"/>
              </a:rPr>
              <a:t> (blue, black, red, yellow, and green) which are common to almost all flags around the world.</a:t>
            </a:r>
            <a:r>
              <a:rPr lang="en-US" b="0" i="0" u="none" strike="noStrike" baseline="30000" dirty="0">
                <a:effectLst/>
                <a:latin typeface="Arial" panose="020B0604020202020204" pitchFamily="34" charset="0"/>
                <a:hlinkClick r:id="rId7">
                  <a:extLst>
                    <a:ext uri="{A12FA001-AC4F-418D-AE19-62706E023703}">
                      <ahyp:hlinkClr xmlns:ahyp="http://schemas.microsoft.com/office/drawing/2018/hyperlinkcolor" val="tx"/>
                    </a:ext>
                  </a:extLst>
                </a:hlinkClick>
              </a:rPr>
              <a:t>[2]</a:t>
            </a:r>
            <a:endParaRPr lang="en-US" b="0" i="0" dirty="0">
              <a:effectLst/>
              <a:latin typeface="Arial" panose="020B0604020202020204" pitchFamily="34" charset="0"/>
            </a:endParaRPr>
          </a:p>
          <a:p>
            <a:pPr>
              <a:lnSpc>
                <a:spcPct val="120000"/>
              </a:lnSpc>
            </a:pPr>
            <a:endParaRPr lang="en-IN"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B25A72BD-23A5-4B09-A749-C63BA3CFDC06}"/>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218364" y="846847"/>
            <a:ext cx="7755272" cy="5164306"/>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71088" y="315607"/>
            <a:ext cx="10515600" cy="4351338"/>
          </a:xfrm>
        </p:spPr>
        <p:txBody>
          <a:bodyPr>
            <a:normAutofit fontScale="85000" lnSpcReduction="20000"/>
          </a:bodyPr>
          <a:lstStyle/>
          <a:p>
            <a:pPr algn="l">
              <a:lnSpc>
                <a:spcPct val="120000"/>
              </a:lnSpc>
            </a:pPr>
            <a:r>
              <a:rPr lang="en-US" b="0" i="0" dirty="0">
                <a:effectLst/>
                <a:latin typeface="Arial" panose="020B0604020202020204" pitchFamily="34" charset="0"/>
              </a:rPr>
              <a:t>The modern tradition of moving the </a:t>
            </a:r>
            <a:r>
              <a:rPr lang="en-US" b="1" i="0" dirty="0">
                <a:effectLst/>
                <a:latin typeface="Arial" panose="020B0604020202020204" pitchFamily="34" charset="0"/>
              </a:rPr>
              <a:t>Olympic flame </a:t>
            </a:r>
            <a:r>
              <a:rPr lang="en-US" b="0" i="0" dirty="0">
                <a:effectLst/>
                <a:latin typeface="Arial" panose="020B0604020202020204" pitchFamily="34" charset="0"/>
              </a:rPr>
              <a:t>via a relay system from Greece to the Olympic venue began with the Berlin Games in 1936. Months before the Games are held, the Olympic flame is lit on a torch, with the rays of the Sun concentrated by a </a:t>
            </a:r>
            <a:r>
              <a:rPr lang="en-US" b="0" i="0" u="none" strike="noStrike" dirty="0">
                <a:effectLst/>
                <a:latin typeface="Arial" panose="020B0604020202020204" pitchFamily="34" charset="0"/>
                <a:hlinkClick r:id="rId2" tooltip="Parabolic reflector">
                  <a:extLst>
                    <a:ext uri="{A12FA001-AC4F-418D-AE19-62706E023703}">
                      <ahyp:hlinkClr xmlns:ahyp="http://schemas.microsoft.com/office/drawing/2018/hyperlinkcolor" val="tx"/>
                    </a:ext>
                  </a:extLst>
                </a:hlinkClick>
              </a:rPr>
              <a:t>parabolic reflector</a:t>
            </a:r>
            <a:r>
              <a:rPr lang="en-US" b="0" i="0" dirty="0">
                <a:effectLst/>
                <a:latin typeface="Arial" panose="020B0604020202020204" pitchFamily="34" charset="0"/>
              </a:rPr>
              <a:t>, at the site of the Ancient Olympics in </a:t>
            </a:r>
            <a:r>
              <a:rPr lang="en-US" b="0" i="0" u="none" strike="noStrike" dirty="0">
                <a:effectLst/>
                <a:latin typeface="Arial" panose="020B0604020202020204" pitchFamily="34" charset="0"/>
                <a:hlinkClick r:id="rId3" tooltip="Olympia, Greece">
                  <a:extLst>
                    <a:ext uri="{A12FA001-AC4F-418D-AE19-62706E023703}">
                      <ahyp:hlinkClr xmlns:ahyp="http://schemas.microsoft.com/office/drawing/2018/hyperlinkcolor" val="tx"/>
                    </a:ext>
                  </a:extLst>
                </a:hlinkClick>
              </a:rPr>
              <a:t>Olympia, Greece</a:t>
            </a:r>
            <a:r>
              <a:rPr lang="en-US" b="0" i="0" dirty="0">
                <a:effectLst/>
                <a:latin typeface="Arial" panose="020B0604020202020204" pitchFamily="34" charset="0"/>
              </a:rPr>
              <a:t>. The torch is then taken out of Greece, most often to be taken around the country or continent where the Games are held. The Olympic torch is carried by athletes, leaders, celebrities, and ordinary people. On the final day of the torch relay, the day of the </a:t>
            </a:r>
            <a:r>
              <a:rPr lang="en-US" b="0" i="0" u="none" strike="noStrike" dirty="0">
                <a:effectLst/>
                <a:latin typeface="Arial" panose="020B0604020202020204" pitchFamily="34" charset="0"/>
                <a:hlinkClick r:id="rId4" tooltip="Olympic Games ceremony">
                  <a:extLst>
                    <a:ext uri="{A12FA001-AC4F-418D-AE19-62706E023703}">
                      <ahyp:hlinkClr xmlns:ahyp="http://schemas.microsoft.com/office/drawing/2018/hyperlinkcolor" val="tx"/>
                    </a:ext>
                  </a:extLst>
                </a:hlinkClick>
              </a:rPr>
              <a:t>Opening Ceremony</a:t>
            </a:r>
            <a:r>
              <a:rPr lang="en-US" b="0" i="0" dirty="0">
                <a:effectLst/>
                <a:latin typeface="Arial" panose="020B0604020202020204" pitchFamily="34" charset="0"/>
              </a:rPr>
              <a:t>, the Flame reaches the main stadium and is used to light a cauldron situated in a prominent part of the venue to signify the beginning of the Games.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585</TotalTime>
  <Words>1382</Words>
  <Application>Microsoft Office PowerPoint</Application>
  <PresentationFormat>Widescreen</PresentationFormat>
  <Paragraphs>34</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Calibri Light</vt:lpstr>
      <vt:lpstr>OlympicSans</vt:lpstr>
      <vt:lpstr>Open Sans</vt:lpstr>
      <vt:lpstr>Office Theme</vt:lpstr>
      <vt:lpstr>UNIT -1  THE OLY MOVEMENT </vt:lpstr>
      <vt:lpstr>OLYMPIC MOVEMENT </vt:lpstr>
      <vt:lpstr>ANCIENT OLY</vt:lpstr>
      <vt:lpstr>PowerPoint Presentation</vt:lpstr>
      <vt:lpstr>PowerPoint Presentation</vt:lpstr>
      <vt:lpstr>MODERN OLY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Vishal Kumar</dc:creator>
  <cp:lastModifiedBy>Vishal Kumar</cp:lastModifiedBy>
  <cp:revision>14</cp:revision>
  <dcterms:created xsi:type="dcterms:W3CDTF">2023-02-19T15:40:00Z</dcterms:created>
  <dcterms:modified xsi:type="dcterms:W3CDTF">2023-04-10T05:18:33Z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09BD12BDB4EC4B92AFB8109F03043985</vt:lpwstr>
  </property>
  <property fmtid="{D5CDD505-2E9C-101B-9397-08002B2CF9AE}" pid="3" name="KSOProductBuildVer">
    <vt:lpwstr>1033-11.2.0.11486</vt:lpwstr>
  </property>
</Properties>
</file>