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3" r:id="rId5"/>
    <p:sldId id="266" r:id="rId6"/>
    <p:sldId id="268" r:id="rId7"/>
    <p:sldId id="27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20" autoAdjust="0"/>
    <p:restoredTop sz="94660"/>
  </p:normalViewPr>
  <p:slideViewPr>
    <p:cSldViewPr snapToGrid="0">
      <p:cViewPr varScale="1">
        <p:scale>
          <a:sx n="91" d="100"/>
          <a:sy n="91"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shal Kumar" userId="94bc78606ebea026" providerId="LiveId" clId="{7958BE06-7913-4BC3-871E-329CA6064C39}"/>
    <pc:docChg chg="custSel modSld">
      <pc:chgData name="Vishal Kumar" userId="94bc78606ebea026" providerId="LiveId" clId="{7958BE06-7913-4BC3-871E-329CA6064C39}" dt="2023-04-11T05:12:04.092" v="7" actId="1076"/>
      <pc:docMkLst>
        <pc:docMk/>
      </pc:docMkLst>
      <pc:sldChg chg="modSp mod">
        <pc:chgData name="Vishal Kumar" userId="94bc78606ebea026" providerId="LiveId" clId="{7958BE06-7913-4BC3-871E-329CA6064C39}" dt="2023-04-11T05:12:04.092" v="7" actId="1076"/>
        <pc:sldMkLst>
          <pc:docMk/>
          <pc:sldMk cId="1620632874" sldId="256"/>
        </pc:sldMkLst>
        <pc:spChg chg="mod">
          <ac:chgData name="Vishal Kumar" userId="94bc78606ebea026" providerId="LiveId" clId="{7958BE06-7913-4BC3-871E-329CA6064C39}" dt="2023-04-11T05:12:04.092" v="7" actId="1076"/>
          <ac:spMkLst>
            <pc:docMk/>
            <pc:sldMk cId="1620632874" sldId="256"/>
            <ac:spMk id="3" creationId="{C1BB6BE1-D4A4-43C0-A490-72BBB59F44B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B307C-25BE-44C8-BD3C-8ADA093A0A15}" type="datetimeFigureOut">
              <a:rPr lang="en-IN" smtClean="0"/>
              <a:t>11-04-23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006073-AB6D-4A01-A7E4-12E75FA9EF27}" type="slidenum">
              <a:rPr lang="en-IN" smtClean="0"/>
              <a:t>‹#›</a:t>
            </a:fld>
            <a:endParaRPr lang="en-IN"/>
          </a:p>
        </p:txBody>
      </p:sp>
    </p:spTree>
    <p:extLst>
      <p:ext uri="{BB962C8B-B14F-4D97-AF65-F5344CB8AC3E}">
        <p14:creationId xmlns:p14="http://schemas.microsoft.com/office/powerpoint/2010/main" val="4230616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6B307C-25BE-44C8-BD3C-8ADA093A0A15}" type="datetimeFigureOut">
              <a:rPr lang="en-IN" smtClean="0"/>
              <a:t>11-04-23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006073-AB6D-4A01-A7E4-12E75FA9EF27}" type="slidenum">
              <a:rPr lang="en-IN" smtClean="0"/>
              <a:t>‹#›</a:t>
            </a:fld>
            <a:endParaRPr lang="en-IN"/>
          </a:p>
        </p:txBody>
      </p:sp>
    </p:spTree>
    <p:extLst>
      <p:ext uri="{BB962C8B-B14F-4D97-AF65-F5344CB8AC3E}">
        <p14:creationId xmlns:p14="http://schemas.microsoft.com/office/powerpoint/2010/main" val="393913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6B307C-25BE-44C8-BD3C-8ADA093A0A15}" type="datetimeFigureOut">
              <a:rPr lang="en-IN" smtClean="0"/>
              <a:t>11-04-23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006073-AB6D-4A01-A7E4-12E75FA9EF27}"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41991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6B307C-25BE-44C8-BD3C-8ADA093A0A15}" type="datetimeFigureOut">
              <a:rPr lang="en-IN" smtClean="0"/>
              <a:t>11-04-23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006073-AB6D-4A01-A7E4-12E75FA9EF27}" type="slidenum">
              <a:rPr lang="en-IN" smtClean="0"/>
              <a:t>‹#›</a:t>
            </a:fld>
            <a:endParaRPr lang="en-IN"/>
          </a:p>
        </p:txBody>
      </p:sp>
    </p:spTree>
    <p:extLst>
      <p:ext uri="{BB962C8B-B14F-4D97-AF65-F5344CB8AC3E}">
        <p14:creationId xmlns:p14="http://schemas.microsoft.com/office/powerpoint/2010/main" val="3513101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6B307C-25BE-44C8-BD3C-8ADA093A0A15}" type="datetimeFigureOut">
              <a:rPr lang="en-IN" smtClean="0"/>
              <a:t>11-04-23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006073-AB6D-4A01-A7E4-12E75FA9EF27}"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94062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6B307C-25BE-44C8-BD3C-8ADA093A0A15}" type="datetimeFigureOut">
              <a:rPr lang="en-IN" smtClean="0"/>
              <a:t>11-04-23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006073-AB6D-4A01-A7E4-12E75FA9EF27}" type="slidenum">
              <a:rPr lang="en-IN" smtClean="0"/>
              <a:t>‹#›</a:t>
            </a:fld>
            <a:endParaRPr lang="en-IN"/>
          </a:p>
        </p:txBody>
      </p:sp>
    </p:spTree>
    <p:extLst>
      <p:ext uri="{BB962C8B-B14F-4D97-AF65-F5344CB8AC3E}">
        <p14:creationId xmlns:p14="http://schemas.microsoft.com/office/powerpoint/2010/main" val="5665729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6B307C-25BE-44C8-BD3C-8ADA093A0A15}" type="datetimeFigureOut">
              <a:rPr lang="en-IN" smtClean="0"/>
              <a:t>11-04-23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006073-AB6D-4A01-A7E4-12E75FA9EF27}" type="slidenum">
              <a:rPr lang="en-IN" smtClean="0"/>
              <a:t>‹#›</a:t>
            </a:fld>
            <a:endParaRPr lang="en-IN"/>
          </a:p>
        </p:txBody>
      </p:sp>
    </p:spTree>
    <p:extLst>
      <p:ext uri="{BB962C8B-B14F-4D97-AF65-F5344CB8AC3E}">
        <p14:creationId xmlns:p14="http://schemas.microsoft.com/office/powerpoint/2010/main" val="4264624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6B307C-25BE-44C8-BD3C-8ADA093A0A15}" type="datetimeFigureOut">
              <a:rPr lang="en-IN" smtClean="0"/>
              <a:t>11-04-23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006073-AB6D-4A01-A7E4-12E75FA9EF27}" type="slidenum">
              <a:rPr lang="en-IN" smtClean="0"/>
              <a:t>‹#›</a:t>
            </a:fld>
            <a:endParaRPr lang="en-IN"/>
          </a:p>
        </p:txBody>
      </p:sp>
    </p:spTree>
    <p:extLst>
      <p:ext uri="{BB962C8B-B14F-4D97-AF65-F5344CB8AC3E}">
        <p14:creationId xmlns:p14="http://schemas.microsoft.com/office/powerpoint/2010/main" val="935407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6B307C-25BE-44C8-BD3C-8ADA093A0A15}" type="datetimeFigureOut">
              <a:rPr lang="en-IN" smtClean="0"/>
              <a:t>11-04-23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006073-AB6D-4A01-A7E4-12E75FA9EF27}" type="slidenum">
              <a:rPr lang="en-IN" smtClean="0"/>
              <a:t>‹#›</a:t>
            </a:fld>
            <a:endParaRPr lang="en-IN"/>
          </a:p>
        </p:txBody>
      </p:sp>
    </p:spTree>
    <p:extLst>
      <p:ext uri="{BB962C8B-B14F-4D97-AF65-F5344CB8AC3E}">
        <p14:creationId xmlns:p14="http://schemas.microsoft.com/office/powerpoint/2010/main" val="2345805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6B307C-25BE-44C8-BD3C-8ADA093A0A15}" type="datetimeFigureOut">
              <a:rPr lang="en-IN" smtClean="0"/>
              <a:t>11-04-23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006073-AB6D-4A01-A7E4-12E75FA9EF27}" type="slidenum">
              <a:rPr lang="en-IN" smtClean="0"/>
              <a:t>‹#›</a:t>
            </a:fld>
            <a:endParaRPr lang="en-IN"/>
          </a:p>
        </p:txBody>
      </p:sp>
    </p:spTree>
    <p:extLst>
      <p:ext uri="{BB962C8B-B14F-4D97-AF65-F5344CB8AC3E}">
        <p14:creationId xmlns:p14="http://schemas.microsoft.com/office/powerpoint/2010/main" val="3832713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6B307C-25BE-44C8-BD3C-8ADA093A0A15}" type="datetimeFigureOut">
              <a:rPr lang="en-IN" smtClean="0"/>
              <a:t>11-04-23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E006073-AB6D-4A01-A7E4-12E75FA9EF27}" type="slidenum">
              <a:rPr lang="en-IN" smtClean="0"/>
              <a:t>‹#›</a:t>
            </a:fld>
            <a:endParaRPr lang="en-IN"/>
          </a:p>
        </p:txBody>
      </p:sp>
    </p:spTree>
    <p:extLst>
      <p:ext uri="{BB962C8B-B14F-4D97-AF65-F5344CB8AC3E}">
        <p14:creationId xmlns:p14="http://schemas.microsoft.com/office/powerpoint/2010/main" val="83685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6B307C-25BE-44C8-BD3C-8ADA093A0A15}" type="datetimeFigureOut">
              <a:rPr lang="en-IN" smtClean="0"/>
              <a:t>11-04-23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E006073-AB6D-4A01-A7E4-12E75FA9EF27}" type="slidenum">
              <a:rPr lang="en-IN" smtClean="0"/>
              <a:t>‹#›</a:t>
            </a:fld>
            <a:endParaRPr lang="en-IN"/>
          </a:p>
        </p:txBody>
      </p:sp>
    </p:spTree>
    <p:extLst>
      <p:ext uri="{BB962C8B-B14F-4D97-AF65-F5344CB8AC3E}">
        <p14:creationId xmlns:p14="http://schemas.microsoft.com/office/powerpoint/2010/main" val="345285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6B307C-25BE-44C8-BD3C-8ADA093A0A15}" type="datetimeFigureOut">
              <a:rPr lang="en-IN" smtClean="0"/>
              <a:t>11-04-23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E006073-AB6D-4A01-A7E4-12E75FA9EF27}" type="slidenum">
              <a:rPr lang="en-IN" smtClean="0"/>
              <a:t>‹#›</a:t>
            </a:fld>
            <a:endParaRPr lang="en-IN"/>
          </a:p>
        </p:txBody>
      </p:sp>
    </p:spTree>
    <p:extLst>
      <p:ext uri="{BB962C8B-B14F-4D97-AF65-F5344CB8AC3E}">
        <p14:creationId xmlns:p14="http://schemas.microsoft.com/office/powerpoint/2010/main" val="118412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6B307C-25BE-44C8-BD3C-8ADA093A0A15}" type="datetimeFigureOut">
              <a:rPr lang="en-IN" smtClean="0"/>
              <a:t>11-04-23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E006073-AB6D-4A01-A7E4-12E75FA9EF27}" type="slidenum">
              <a:rPr lang="en-IN" smtClean="0"/>
              <a:t>‹#›</a:t>
            </a:fld>
            <a:endParaRPr lang="en-IN"/>
          </a:p>
        </p:txBody>
      </p:sp>
    </p:spTree>
    <p:extLst>
      <p:ext uri="{BB962C8B-B14F-4D97-AF65-F5344CB8AC3E}">
        <p14:creationId xmlns:p14="http://schemas.microsoft.com/office/powerpoint/2010/main" val="4091665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6B307C-25BE-44C8-BD3C-8ADA093A0A15}" type="datetimeFigureOut">
              <a:rPr lang="en-IN" smtClean="0"/>
              <a:t>11-04-23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E006073-AB6D-4A01-A7E4-12E75FA9EF27}" type="slidenum">
              <a:rPr lang="en-IN" smtClean="0"/>
              <a:t>‹#›</a:t>
            </a:fld>
            <a:endParaRPr lang="en-IN"/>
          </a:p>
        </p:txBody>
      </p:sp>
    </p:spTree>
    <p:extLst>
      <p:ext uri="{BB962C8B-B14F-4D97-AF65-F5344CB8AC3E}">
        <p14:creationId xmlns:p14="http://schemas.microsoft.com/office/powerpoint/2010/main" val="133612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6B307C-25BE-44C8-BD3C-8ADA093A0A15}" type="datetimeFigureOut">
              <a:rPr lang="en-IN" smtClean="0"/>
              <a:t>11-04-23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E006073-AB6D-4A01-A7E4-12E75FA9EF27}" type="slidenum">
              <a:rPr lang="en-IN" smtClean="0"/>
              <a:t>‹#›</a:t>
            </a:fld>
            <a:endParaRPr lang="en-IN"/>
          </a:p>
        </p:txBody>
      </p:sp>
    </p:spTree>
    <p:extLst>
      <p:ext uri="{BB962C8B-B14F-4D97-AF65-F5344CB8AC3E}">
        <p14:creationId xmlns:p14="http://schemas.microsoft.com/office/powerpoint/2010/main" val="1186657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66B307C-25BE-44C8-BD3C-8ADA093A0A15}" type="datetimeFigureOut">
              <a:rPr lang="en-IN" smtClean="0"/>
              <a:t>11-04-23</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E006073-AB6D-4A01-A7E4-12E75FA9EF27}" type="slidenum">
              <a:rPr lang="en-IN" smtClean="0"/>
              <a:t>‹#›</a:t>
            </a:fld>
            <a:endParaRPr lang="en-IN"/>
          </a:p>
        </p:txBody>
      </p:sp>
    </p:spTree>
    <p:extLst>
      <p:ext uri="{BB962C8B-B14F-4D97-AF65-F5344CB8AC3E}">
        <p14:creationId xmlns:p14="http://schemas.microsoft.com/office/powerpoint/2010/main" val="20662548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Pan_American_Winter_Games" TargetMode="External"/><Relationship Id="rId13" Type="http://schemas.openxmlformats.org/officeDocument/2006/relationships/hyperlink" Target="https://en.wikipedia.org/wiki/European_Games" TargetMode="External"/><Relationship Id="rId3" Type="http://schemas.openxmlformats.org/officeDocument/2006/relationships/hyperlink" Target="https://en.wikipedia.org/wiki/Winter_Olympic_Games" TargetMode="External"/><Relationship Id="rId7" Type="http://schemas.openxmlformats.org/officeDocument/2006/relationships/hyperlink" Target="https://en.wikipedia.org/wiki/Pan_American_Games" TargetMode="External"/><Relationship Id="rId12" Type="http://schemas.openxmlformats.org/officeDocument/2006/relationships/hyperlink" Target="https://en.wikipedia.org/wiki/European_Olympic_Committees" TargetMode="External"/><Relationship Id="rId2" Type="http://schemas.openxmlformats.org/officeDocument/2006/relationships/hyperlink" Target="https://en.wikipedia.org/wiki/Summer_Olympic_Games" TargetMode="External"/><Relationship Id="rId1" Type="http://schemas.openxmlformats.org/officeDocument/2006/relationships/slideLayout" Target="../slideLayouts/slideLayout2.xml"/><Relationship Id="rId6" Type="http://schemas.openxmlformats.org/officeDocument/2006/relationships/hyperlink" Target="https://en.wikipedia.org/wiki/Pan_American_Sports_Organization" TargetMode="External"/><Relationship Id="rId11" Type="http://schemas.openxmlformats.org/officeDocument/2006/relationships/hyperlink" Target="https://en.wikipedia.org/wiki/Asian_Winter_Games" TargetMode="External"/><Relationship Id="rId5" Type="http://schemas.openxmlformats.org/officeDocument/2006/relationships/hyperlink" Target="https://en.wikipedia.org/wiki/African_Games" TargetMode="External"/><Relationship Id="rId15" Type="http://schemas.openxmlformats.org/officeDocument/2006/relationships/hyperlink" Target="https://en.wikipedia.org/wiki/Pacific_Games" TargetMode="External"/><Relationship Id="rId10" Type="http://schemas.openxmlformats.org/officeDocument/2006/relationships/hyperlink" Target="https://en.wikipedia.org/wiki/Asian_Games" TargetMode="External"/><Relationship Id="rId4" Type="http://schemas.openxmlformats.org/officeDocument/2006/relationships/hyperlink" Target="https://en.wikipedia.org/wiki/Association_of_National_Olympic_Committees_of_Africa" TargetMode="External"/><Relationship Id="rId9" Type="http://schemas.openxmlformats.org/officeDocument/2006/relationships/hyperlink" Target="https://en.wikipedia.org/wiki/Olympic_Council_of_Asia" TargetMode="External"/><Relationship Id="rId14" Type="http://schemas.openxmlformats.org/officeDocument/2006/relationships/hyperlink" Target="https://en.wikipedia.org/wiki/Oceania_National_Olympic_Committee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International_Skating_Union" TargetMode="External"/><Relationship Id="rId7" Type="http://schemas.openxmlformats.org/officeDocument/2006/relationships/hyperlink" Target="https://en.wikipedia.org/wiki/Paralympic_sport" TargetMode="External"/><Relationship Id="rId2" Type="http://schemas.openxmlformats.org/officeDocument/2006/relationships/hyperlink" Target="https://en.wikipedia.org/wiki/World_Aquatics" TargetMode="External"/><Relationship Id="rId1" Type="http://schemas.openxmlformats.org/officeDocument/2006/relationships/slideLayout" Target="../slideLayouts/slideLayout2.xml"/><Relationship Id="rId6" Type="http://schemas.openxmlformats.org/officeDocument/2006/relationships/hyperlink" Target="https://en.wikipedia.org/wiki/International_Paralympic_Committee" TargetMode="External"/><Relationship Id="rId5" Type="http://schemas.openxmlformats.org/officeDocument/2006/relationships/hyperlink" Target="https://en.wikipedia.org/wiki/International_Olympic_Committee" TargetMode="External"/><Relationship Id="rId4" Type="http://schemas.openxmlformats.org/officeDocument/2006/relationships/hyperlink" Target="https://en.wikipedia.org/wiki/Olympic_sport" TargetMode="External"/></Relationships>
</file>

<file path=ppt/slides/_rels/slide4.xml.rels><?xml version="1.0" encoding="UTF-8" standalone="yes"?>
<Relationships xmlns="http://schemas.openxmlformats.org/package/2006/relationships"><Relationship Id="rId13" Type="http://schemas.openxmlformats.org/officeDocument/2006/relationships/hyperlink" Target="https://olympics.com/ioc/international-handball-federation" TargetMode="External"/><Relationship Id="rId18" Type="http://schemas.openxmlformats.org/officeDocument/2006/relationships/hyperlink" Target="https://olympics.com/ioc/international-modern-pentathlon-union" TargetMode="External"/><Relationship Id="rId26" Type="http://schemas.openxmlformats.org/officeDocument/2006/relationships/hyperlink" Target="https://olympics.com/ioc/fivb" TargetMode="External"/><Relationship Id="rId39" Type="http://schemas.openxmlformats.org/officeDocument/2006/relationships/hyperlink" Target="https://olympics.com/ioc/wsk" TargetMode="External"/><Relationship Id="rId21" Type="http://schemas.openxmlformats.org/officeDocument/2006/relationships/hyperlink" Target="https://olympics.com/ioc/international-ski-federation" TargetMode="External"/><Relationship Id="rId34" Type="http://schemas.openxmlformats.org/officeDocument/2006/relationships/hyperlink" Target="https://olympics.com/ioc/world-curling-federation" TargetMode="External"/><Relationship Id="rId7" Type="http://schemas.openxmlformats.org/officeDocument/2006/relationships/hyperlink" Target="https://olympics.com/ioc/international-boxing-association" TargetMode="External"/><Relationship Id="rId2" Type="http://schemas.openxmlformats.org/officeDocument/2006/relationships/hyperlink" Target="https://olympics.com/ioc/badminton-world-federation" TargetMode="External"/><Relationship Id="rId16" Type="http://schemas.openxmlformats.org/officeDocument/2006/relationships/hyperlink" Target="https://olympics.com/ioc/international-judo-federation" TargetMode="External"/><Relationship Id="rId20" Type="http://schemas.openxmlformats.org/officeDocument/2006/relationships/hyperlink" Target="https://olympics.com/ioc/international-skating-union" TargetMode="External"/><Relationship Id="rId29" Type="http://schemas.openxmlformats.org/officeDocument/2006/relationships/hyperlink" Target="https://olympics.com/ioc/union-cycliste-internationale" TargetMode="External"/><Relationship Id="rId41" Type="http://schemas.openxmlformats.org/officeDocument/2006/relationships/hyperlink" Target="https://olympics.com/ioc/world-triathlon" TargetMode="External"/><Relationship Id="rId1" Type="http://schemas.openxmlformats.org/officeDocument/2006/relationships/slideLayout" Target="../slideLayouts/slideLayout2.xml"/><Relationship Id="rId6" Type="http://schemas.openxmlformats.org/officeDocument/2006/relationships/hyperlink" Target="https://olympics.com/ioc/international-bobsleigh-and-skeleton-federation" TargetMode="External"/><Relationship Id="rId11" Type="http://schemas.openxmlformats.org/officeDocument/2006/relationships/hyperlink" Target="https://olympics.com/ioc/international-golf-federation" TargetMode="External"/><Relationship Id="rId24" Type="http://schemas.openxmlformats.org/officeDocument/2006/relationships/hyperlink" Target="https://olympics.com/ioc/international-table-tennis-federation" TargetMode="External"/><Relationship Id="rId32" Type="http://schemas.openxmlformats.org/officeDocument/2006/relationships/hyperlink" Target="https://olympics.com/ioc/world-aquatics" TargetMode="External"/><Relationship Id="rId37" Type="http://schemas.openxmlformats.org/officeDocument/2006/relationships/hyperlink" Target="https://olympics.com/ioc/world-rugby" TargetMode="External"/><Relationship Id="rId40" Type="http://schemas.openxmlformats.org/officeDocument/2006/relationships/hyperlink" Target="https://olympics.com/ioc/world-taekwondo-federation" TargetMode="External"/><Relationship Id="rId5" Type="http://schemas.openxmlformats.org/officeDocument/2006/relationships/hyperlink" Target="https://olympics.com/ioc/international-biathlon-union" TargetMode="External"/><Relationship Id="rId15" Type="http://schemas.openxmlformats.org/officeDocument/2006/relationships/hyperlink" Target="https://olympics.com/ioc/international-ice-hockey-federation" TargetMode="External"/><Relationship Id="rId23" Type="http://schemas.openxmlformats.org/officeDocument/2006/relationships/hyperlink" Target="https://olympics.com/ioc/international-surfing-association" TargetMode="External"/><Relationship Id="rId28" Type="http://schemas.openxmlformats.org/officeDocument/2006/relationships/hyperlink" Target="https://olympics.com/ioc/the-international-federation-of-sport-climbing" TargetMode="External"/><Relationship Id="rId36" Type="http://schemas.openxmlformats.org/officeDocument/2006/relationships/hyperlink" Target="https://olympics.com/ioc/world-rowing" TargetMode="External"/><Relationship Id="rId10" Type="http://schemas.openxmlformats.org/officeDocument/2006/relationships/hyperlink" Target="https://olympics.com/ioc/international-fencing-federation" TargetMode="External"/><Relationship Id="rId19" Type="http://schemas.openxmlformats.org/officeDocument/2006/relationships/hyperlink" Target="https://olympics.com/ioc/international-shooting-sport-federation" TargetMode="External"/><Relationship Id="rId31" Type="http://schemas.openxmlformats.org/officeDocument/2006/relationships/hyperlink" Target="https://olympics.com/ioc/world-archery-federation" TargetMode="External"/><Relationship Id="rId4" Type="http://schemas.openxmlformats.org/officeDocument/2006/relationships/hyperlink" Target="https://olympics.com/ioc/international-basketball-federation" TargetMode="External"/><Relationship Id="rId9" Type="http://schemas.openxmlformats.org/officeDocument/2006/relationships/hyperlink" Target="https://olympics.com/ioc/international-equestrian-federation" TargetMode="External"/><Relationship Id="rId14" Type="http://schemas.openxmlformats.org/officeDocument/2006/relationships/hyperlink" Target="https://olympics.com/ioc/international-hockey-federation" TargetMode="External"/><Relationship Id="rId22" Type="http://schemas.openxmlformats.org/officeDocument/2006/relationships/hyperlink" Target="https://olympics.com/ioc/recognised-international-federations/international-ski-mountaineering-federation" TargetMode="External"/><Relationship Id="rId27" Type="http://schemas.openxmlformats.org/officeDocument/2006/relationships/hyperlink" Target="https://olympics.com/ioc/federation-internationale-d-halterophilie" TargetMode="External"/><Relationship Id="rId30" Type="http://schemas.openxmlformats.org/officeDocument/2006/relationships/hyperlink" Target="https://olympics.com/ioc/united-world-wrestling" TargetMode="External"/><Relationship Id="rId35" Type="http://schemas.openxmlformats.org/officeDocument/2006/relationships/hyperlink" Target="https://olympics.com/ioc/recognised-international-federations/world-dancesport-federation" TargetMode="External"/><Relationship Id="rId8" Type="http://schemas.openxmlformats.org/officeDocument/2006/relationships/hyperlink" Target="https://olympics.com/ioc/international-canoe-federation" TargetMode="External"/><Relationship Id="rId3" Type="http://schemas.openxmlformats.org/officeDocument/2006/relationships/hyperlink" Target="https://olympics.com/ioc/federation-internationale-de-football-association" TargetMode="External"/><Relationship Id="rId12" Type="http://schemas.openxmlformats.org/officeDocument/2006/relationships/hyperlink" Target="https://olympics.com/ioc/international-gymnastics-federation" TargetMode="External"/><Relationship Id="rId17" Type="http://schemas.openxmlformats.org/officeDocument/2006/relationships/hyperlink" Target="https://olympics.com/ioc/international-luge-federation" TargetMode="External"/><Relationship Id="rId25" Type="http://schemas.openxmlformats.org/officeDocument/2006/relationships/hyperlink" Target="https://olympics.com/ioc/international-tennis-federation" TargetMode="External"/><Relationship Id="rId33" Type="http://schemas.openxmlformats.org/officeDocument/2006/relationships/hyperlink" Target="https://olympics.com/ioc/world-athletics" TargetMode="External"/><Relationship Id="rId38" Type="http://schemas.openxmlformats.org/officeDocument/2006/relationships/hyperlink" Target="https://olympics.com/ioc/world-sail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AC40E-9598-4EB3-90DA-B9AF7A61A3DA}"/>
              </a:ext>
            </a:extLst>
          </p:cNvPr>
          <p:cNvSpPr>
            <a:spLocks noGrp="1"/>
          </p:cNvSpPr>
          <p:nvPr>
            <p:ph type="ctrTitle"/>
          </p:nvPr>
        </p:nvSpPr>
        <p:spPr>
          <a:xfrm>
            <a:off x="1448344" y="676402"/>
            <a:ext cx="7766936" cy="959451"/>
          </a:xfrm>
        </p:spPr>
        <p:txBody>
          <a:bodyPr/>
          <a:lstStyle/>
          <a:p>
            <a:pPr algn="l"/>
            <a:r>
              <a:rPr lang="en-US" dirty="0">
                <a:solidFill>
                  <a:srgbClr val="FF0000"/>
                </a:solidFill>
              </a:rPr>
              <a:t>UNIT 2</a:t>
            </a:r>
            <a:endParaRPr lang="en-IN" dirty="0">
              <a:solidFill>
                <a:srgbClr val="FF0000"/>
              </a:solidFill>
            </a:endParaRPr>
          </a:p>
        </p:txBody>
      </p:sp>
      <p:sp>
        <p:nvSpPr>
          <p:cNvPr id="3" name="Subtitle 2">
            <a:extLst>
              <a:ext uri="{FF2B5EF4-FFF2-40B4-BE49-F238E27FC236}">
                <a16:creationId xmlns:a16="http://schemas.microsoft.com/office/drawing/2014/main" id="{C1BB6BE1-D4A4-43C0-A490-72BBB59F44BE}"/>
              </a:ext>
            </a:extLst>
          </p:cNvPr>
          <p:cNvSpPr>
            <a:spLocks noGrp="1"/>
          </p:cNvSpPr>
          <p:nvPr>
            <p:ph type="subTitle" idx="1"/>
          </p:nvPr>
        </p:nvSpPr>
        <p:spPr>
          <a:xfrm>
            <a:off x="911449" y="1635853"/>
            <a:ext cx="9373454" cy="3699545"/>
          </a:xfrm>
        </p:spPr>
        <p:txBody>
          <a:bodyPr>
            <a:normAutofit/>
          </a:bodyPr>
          <a:lstStyle/>
          <a:p>
            <a:pPr algn="l"/>
            <a:r>
              <a:rPr lang="en-US" sz="3600" dirty="0">
                <a:solidFill>
                  <a:schemeClr val="tx1"/>
                </a:solidFill>
              </a:rPr>
              <a:t>STRUCTURE OF THE OLYMPIC MOVEMENT</a:t>
            </a:r>
            <a:endParaRPr lang="en-IN" sz="3600" dirty="0">
              <a:solidFill>
                <a:schemeClr val="tx1"/>
              </a:solidFill>
            </a:endParaRPr>
          </a:p>
        </p:txBody>
      </p:sp>
    </p:spTree>
    <p:extLst>
      <p:ext uri="{BB962C8B-B14F-4D97-AF65-F5344CB8AC3E}">
        <p14:creationId xmlns:p14="http://schemas.microsoft.com/office/powerpoint/2010/main" val="1620632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7EA77-79C7-4B49-AAC6-A69605F1ADEB}"/>
              </a:ext>
            </a:extLst>
          </p:cNvPr>
          <p:cNvSpPr>
            <a:spLocks noGrp="1"/>
          </p:cNvSpPr>
          <p:nvPr>
            <p:ph type="title"/>
          </p:nvPr>
        </p:nvSpPr>
        <p:spPr>
          <a:xfrm>
            <a:off x="680532" y="0"/>
            <a:ext cx="8596668" cy="380301"/>
          </a:xfrm>
        </p:spPr>
        <p:txBody>
          <a:bodyPr>
            <a:noAutofit/>
          </a:bodyPr>
          <a:lstStyle/>
          <a:p>
            <a:pPr algn="ctr"/>
            <a:r>
              <a:rPr lang="en-US" sz="2400" b="1" i="0" dirty="0">
                <a:solidFill>
                  <a:srgbClr val="202122"/>
                </a:solidFill>
                <a:effectLst/>
                <a:latin typeface="Arial" panose="020B0604020202020204" pitchFamily="34" charset="0"/>
              </a:rPr>
              <a:t>National Olympic Committee</a:t>
            </a:r>
            <a:r>
              <a:rPr lang="en-US" sz="2400" b="0" i="0" dirty="0">
                <a:solidFill>
                  <a:srgbClr val="202122"/>
                </a:solidFill>
                <a:effectLst/>
                <a:latin typeface="Arial" panose="020B0604020202020204" pitchFamily="34" charset="0"/>
              </a:rPr>
              <a:t> (</a:t>
            </a:r>
            <a:r>
              <a:rPr lang="en-US" sz="2400" b="1" i="0" dirty="0">
                <a:solidFill>
                  <a:srgbClr val="202122"/>
                </a:solidFill>
                <a:effectLst/>
                <a:latin typeface="Arial" panose="020B0604020202020204" pitchFamily="34" charset="0"/>
              </a:rPr>
              <a:t>NOC</a:t>
            </a:r>
            <a:r>
              <a:rPr lang="en-US" sz="2400" b="0" i="0" dirty="0">
                <a:solidFill>
                  <a:srgbClr val="202122"/>
                </a:solidFill>
                <a:effectLst/>
                <a:latin typeface="Arial" panose="020B0604020202020204" pitchFamily="34" charset="0"/>
              </a:rPr>
              <a:t>)</a:t>
            </a:r>
            <a:endParaRPr lang="en-IN" sz="2400" dirty="0"/>
          </a:p>
        </p:txBody>
      </p:sp>
      <p:sp>
        <p:nvSpPr>
          <p:cNvPr id="3" name="Content Placeholder 2">
            <a:extLst>
              <a:ext uri="{FF2B5EF4-FFF2-40B4-BE49-F238E27FC236}">
                <a16:creationId xmlns:a16="http://schemas.microsoft.com/office/drawing/2014/main" id="{2B60DCCC-1816-43FC-AE58-9C4CF47E3356}"/>
              </a:ext>
            </a:extLst>
          </p:cNvPr>
          <p:cNvSpPr>
            <a:spLocks noGrp="1"/>
          </p:cNvSpPr>
          <p:nvPr>
            <p:ph idx="1"/>
          </p:nvPr>
        </p:nvSpPr>
        <p:spPr>
          <a:xfrm>
            <a:off x="0" y="511728"/>
            <a:ext cx="9706062" cy="6409189"/>
          </a:xfrm>
        </p:spPr>
        <p:txBody>
          <a:bodyPr>
            <a:normAutofit fontScale="92500" lnSpcReduction="10000"/>
          </a:bodyPr>
          <a:lstStyle/>
          <a:p>
            <a:r>
              <a:rPr lang="en-US" b="0" i="0" dirty="0">
                <a:solidFill>
                  <a:srgbClr val="000000"/>
                </a:solidFill>
                <a:effectLst/>
                <a:latin typeface="OlympicSans"/>
              </a:rPr>
              <a:t>National Olympic Committees are one of the three constituents of the Olympic Movement, alongside the International Olympic Committee (IOC) and the International Sports Federations.</a:t>
            </a:r>
            <a:endParaRPr lang="en-US" b="0" i="0" dirty="0">
              <a:solidFill>
                <a:srgbClr val="202122"/>
              </a:solidFill>
              <a:effectLst/>
              <a:latin typeface="Arial" panose="020B0604020202020204" pitchFamily="34" charset="0"/>
            </a:endParaRPr>
          </a:p>
          <a:p>
            <a:r>
              <a:rPr lang="en-US" b="0" i="0" dirty="0">
                <a:solidFill>
                  <a:srgbClr val="000000"/>
                </a:solidFill>
                <a:effectLst/>
                <a:latin typeface="OlympicSans"/>
              </a:rPr>
              <a:t>Their role is to ensure the representation of their respective countries at the Olympic Games by sending competitors and officials as well as to promote the fundamental principles and values of Olympism in their countries, in the fields of sport and education.</a:t>
            </a:r>
          </a:p>
          <a:p>
            <a:r>
              <a:rPr lang="en-US" b="0" i="0" dirty="0">
                <a:solidFill>
                  <a:srgbClr val="000000"/>
                </a:solidFill>
                <a:effectLst/>
                <a:latin typeface="OlympicSans"/>
              </a:rPr>
              <a:t>They may also nominate interested hosts as candidates for future Olympic Games.</a:t>
            </a:r>
          </a:p>
          <a:p>
            <a:r>
              <a:rPr lang="en-US" b="0" i="0" dirty="0">
                <a:solidFill>
                  <a:srgbClr val="202122"/>
                </a:solidFill>
                <a:effectLst/>
                <a:latin typeface="Arial" panose="020B0604020202020204" pitchFamily="34" charset="0"/>
              </a:rPr>
              <a:t>As of 2020, there are 206 National Olympic Committees. </a:t>
            </a:r>
          </a:p>
          <a:p>
            <a:r>
              <a:rPr lang="en-US" b="0" i="0" dirty="0">
                <a:solidFill>
                  <a:srgbClr val="202122"/>
                </a:solidFill>
                <a:effectLst/>
                <a:latin typeface="Arial" panose="020B0604020202020204" pitchFamily="34" charset="0"/>
              </a:rPr>
              <a:t>NOC recognition can only be granted after recognition as an independent country by the international community.</a:t>
            </a:r>
            <a:r>
              <a:rPr lang="en-US" b="0" i="0" baseline="30000" dirty="0">
                <a:solidFill>
                  <a:srgbClr val="3366CC"/>
                </a:solidFill>
                <a:effectLst/>
                <a:latin typeface="Arial" panose="020B0604020202020204" pitchFamily="34" charset="0"/>
              </a:rPr>
              <a:t> </a:t>
            </a:r>
            <a:endParaRPr lang="en-US" dirty="0">
              <a:solidFill>
                <a:schemeClr val="tx1"/>
              </a:solidFill>
              <a:latin typeface="Arial" panose="020B0604020202020204" pitchFamily="34" charset="0"/>
            </a:endParaRPr>
          </a:p>
          <a:p>
            <a:r>
              <a:rPr lang="en-US" b="0" i="0" dirty="0">
                <a:solidFill>
                  <a:schemeClr val="tx1"/>
                </a:solidFill>
                <a:effectLst/>
                <a:latin typeface="Arial" panose="020B0604020202020204" pitchFamily="34" charset="0"/>
              </a:rPr>
              <a:t>The IOC runs the </a:t>
            </a:r>
            <a:r>
              <a:rPr lang="en-US" b="0" i="0" u="none" strike="noStrike" dirty="0">
                <a:solidFill>
                  <a:schemeClr val="tx1"/>
                </a:solidFill>
                <a:effectLst/>
                <a:latin typeface="Arial" panose="020B0604020202020204" pitchFamily="34" charset="0"/>
                <a:hlinkClick r:id="rId2" tooltip="Summer Olympic Games">
                  <a:extLst>
                    <a:ext uri="{A12FA001-AC4F-418D-AE19-62706E023703}">
                      <ahyp:hlinkClr xmlns:ahyp="http://schemas.microsoft.com/office/drawing/2018/hyperlinkcolor" val="tx"/>
                    </a:ext>
                  </a:extLst>
                </a:hlinkClick>
              </a:rPr>
              <a:t>Summer Olympic Games</a:t>
            </a:r>
            <a:r>
              <a:rPr lang="en-US" b="0" i="0" dirty="0">
                <a:solidFill>
                  <a:schemeClr val="tx1"/>
                </a:solidFill>
                <a:effectLst/>
                <a:latin typeface="Arial" panose="020B0604020202020204" pitchFamily="34" charset="0"/>
              </a:rPr>
              <a:t> and the </a:t>
            </a:r>
            <a:r>
              <a:rPr lang="en-US" b="0" i="0" u="sng" dirty="0">
                <a:solidFill>
                  <a:schemeClr val="tx1"/>
                </a:solidFill>
                <a:effectLst/>
                <a:latin typeface="Arial" panose="020B0604020202020204" pitchFamily="34" charset="0"/>
                <a:hlinkClick r:id="rId3">
                  <a:extLst>
                    <a:ext uri="{A12FA001-AC4F-418D-AE19-62706E023703}">
                      <ahyp:hlinkClr xmlns:ahyp="http://schemas.microsoft.com/office/drawing/2018/hyperlinkcolor" val="tx"/>
                    </a:ext>
                  </a:extLst>
                </a:hlinkClick>
              </a:rPr>
              <a:t>Winter Olympic Games</a:t>
            </a:r>
            <a:r>
              <a:rPr lang="en-US" b="0" i="0" dirty="0">
                <a:solidFill>
                  <a:schemeClr val="tx1"/>
                </a:solidFill>
                <a:effectLst/>
                <a:latin typeface="Arial" panose="020B0604020202020204" pitchFamily="34" charset="0"/>
              </a:rPr>
              <a:t> as competitions in which all IOC-recognized NOCs can participate. Each continent also runs its own championships for their members:</a:t>
            </a:r>
          </a:p>
          <a:p>
            <a:r>
              <a:rPr lang="en-US" b="0" i="0" dirty="0">
                <a:solidFill>
                  <a:schemeClr val="tx1"/>
                </a:solidFill>
                <a:effectLst/>
                <a:latin typeface="Arial" panose="020B0604020202020204" pitchFamily="34" charset="0"/>
              </a:rPr>
              <a:t>The five continental Olympic associations are</a:t>
            </a:r>
          </a:p>
          <a:p>
            <a:r>
              <a:rPr lang="en-US" b="0" i="0" dirty="0">
                <a:solidFill>
                  <a:schemeClr val="tx1"/>
                </a:solidFill>
                <a:effectLst/>
                <a:latin typeface="Arial" panose="020B0604020202020204" pitchFamily="34" charset="0"/>
              </a:rPr>
              <a:t>Africa – </a:t>
            </a:r>
            <a:r>
              <a:rPr lang="en-US" b="0" i="1" u="none" strike="noStrike" dirty="0">
                <a:solidFill>
                  <a:schemeClr val="tx1"/>
                </a:solidFill>
                <a:effectLst/>
                <a:latin typeface="Arial" panose="020B0604020202020204" pitchFamily="34" charset="0"/>
                <a:hlinkClick r:id="rId4" tooltip="Association of National Olympic Committees of Africa">
                  <a:extLst>
                    <a:ext uri="{A12FA001-AC4F-418D-AE19-62706E023703}">
                      <ahyp:hlinkClr xmlns:ahyp="http://schemas.microsoft.com/office/drawing/2018/hyperlinkcolor" val="tx"/>
                    </a:ext>
                  </a:extLst>
                </a:hlinkClick>
              </a:rPr>
              <a:t>Association of National Olympic Committees of Africa</a:t>
            </a:r>
            <a:r>
              <a:rPr lang="en-US" b="0" i="0" dirty="0">
                <a:solidFill>
                  <a:schemeClr val="tx1"/>
                </a:solidFill>
                <a:effectLst/>
                <a:latin typeface="Arial" panose="020B0604020202020204" pitchFamily="34" charset="0"/>
              </a:rPr>
              <a:t> (ANOCA) </a:t>
            </a:r>
            <a:r>
              <a:rPr lang="en-US" b="0" i="0" u="none" strike="noStrike" dirty="0">
                <a:solidFill>
                  <a:schemeClr val="tx1"/>
                </a:solidFill>
                <a:effectLst/>
                <a:latin typeface="Arial" panose="020B0604020202020204" pitchFamily="34" charset="0"/>
                <a:hlinkClick r:id="rId5" tooltip="African Games">
                  <a:extLst>
                    <a:ext uri="{A12FA001-AC4F-418D-AE19-62706E023703}">
                      <ahyp:hlinkClr xmlns:ahyp="http://schemas.microsoft.com/office/drawing/2018/hyperlinkcolor" val="tx"/>
                    </a:ext>
                  </a:extLst>
                </a:hlinkClick>
              </a:rPr>
              <a:t>African Games</a:t>
            </a:r>
            <a:endParaRPr lang="en-US" b="0" i="0" dirty="0">
              <a:solidFill>
                <a:schemeClr val="tx1"/>
              </a:solidFill>
              <a:effectLst/>
              <a:latin typeface="Arial" panose="020B0604020202020204" pitchFamily="34" charset="0"/>
            </a:endParaRPr>
          </a:p>
          <a:p>
            <a:r>
              <a:rPr lang="en-US" b="0" i="0" dirty="0">
                <a:solidFill>
                  <a:schemeClr val="tx1"/>
                </a:solidFill>
                <a:effectLst/>
                <a:latin typeface="Arial" panose="020B0604020202020204" pitchFamily="34" charset="0"/>
              </a:rPr>
              <a:t>America – </a:t>
            </a:r>
            <a:r>
              <a:rPr lang="en-US" b="0" i="1" u="none" strike="noStrike" dirty="0">
                <a:solidFill>
                  <a:schemeClr val="tx1"/>
                </a:solidFill>
                <a:effectLst/>
                <a:latin typeface="Arial" panose="020B0604020202020204" pitchFamily="34" charset="0"/>
                <a:hlinkClick r:id="rId6" tooltip="Pan American Sports Organization">
                  <a:extLst>
                    <a:ext uri="{A12FA001-AC4F-418D-AE19-62706E023703}">
                      <ahyp:hlinkClr xmlns:ahyp="http://schemas.microsoft.com/office/drawing/2018/hyperlinkcolor" val="tx"/>
                    </a:ext>
                  </a:extLst>
                </a:hlinkClick>
              </a:rPr>
              <a:t>Pan American Sports Organization</a:t>
            </a:r>
            <a:r>
              <a:rPr lang="en-US" b="0" i="0" dirty="0">
                <a:solidFill>
                  <a:schemeClr val="tx1"/>
                </a:solidFill>
                <a:effectLst/>
                <a:latin typeface="Arial" panose="020B0604020202020204" pitchFamily="34" charset="0"/>
              </a:rPr>
              <a:t> (PASO) </a:t>
            </a:r>
            <a:r>
              <a:rPr lang="en-US" b="0" i="0" u="none" strike="noStrike" dirty="0">
                <a:solidFill>
                  <a:schemeClr val="tx1"/>
                </a:solidFill>
                <a:effectLst/>
                <a:latin typeface="Arial" panose="020B0604020202020204" pitchFamily="34" charset="0"/>
                <a:hlinkClick r:id="rId7" tooltip="Pan American Games">
                  <a:extLst>
                    <a:ext uri="{A12FA001-AC4F-418D-AE19-62706E023703}">
                      <ahyp:hlinkClr xmlns:ahyp="http://schemas.microsoft.com/office/drawing/2018/hyperlinkcolor" val="tx"/>
                    </a:ext>
                  </a:extLst>
                </a:hlinkClick>
              </a:rPr>
              <a:t>Pan American Games</a:t>
            </a:r>
            <a:r>
              <a:rPr lang="en-US" b="0" i="0" dirty="0">
                <a:solidFill>
                  <a:schemeClr val="tx1"/>
                </a:solidFill>
                <a:effectLst/>
                <a:latin typeface="Arial" panose="020B0604020202020204" pitchFamily="34" charset="0"/>
              </a:rPr>
              <a:t> and </a:t>
            </a:r>
            <a:r>
              <a:rPr lang="en-US" b="0" i="0" u="none" strike="noStrike" dirty="0">
                <a:solidFill>
                  <a:schemeClr val="tx1"/>
                </a:solidFill>
                <a:effectLst/>
                <a:latin typeface="Arial" panose="020B0604020202020204" pitchFamily="34" charset="0"/>
                <a:hlinkClick r:id="rId8" tooltip="Pan American Winter Games">
                  <a:extLst>
                    <a:ext uri="{A12FA001-AC4F-418D-AE19-62706E023703}">
                      <ahyp:hlinkClr xmlns:ahyp="http://schemas.microsoft.com/office/drawing/2018/hyperlinkcolor" val="tx"/>
                    </a:ext>
                  </a:extLst>
                </a:hlinkClick>
              </a:rPr>
              <a:t>Pan American Winter Games</a:t>
            </a:r>
            <a:endParaRPr lang="en-US" b="0" i="0" dirty="0">
              <a:solidFill>
                <a:schemeClr val="tx1"/>
              </a:solidFill>
              <a:effectLst/>
              <a:latin typeface="Arial" panose="020B0604020202020204" pitchFamily="34" charset="0"/>
            </a:endParaRPr>
          </a:p>
          <a:p>
            <a:r>
              <a:rPr lang="en-US" b="0" i="0" dirty="0">
                <a:solidFill>
                  <a:schemeClr val="tx1"/>
                </a:solidFill>
                <a:effectLst/>
                <a:latin typeface="Arial" panose="020B0604020202020204" pitchFamily="34" charset="0"/>
              </a:rPr>
              <a:t>Asia – </a:t>
            </a:r>
            <a:r>
              <a:rPr lang="en-US" b="0" i="1" u="none" strike="noStrike" dirty="0">
                <a:solidFill>
                  <a:schemeClr val="tx1"/>
                </a:solidFill>
                <a:effectLst/>
                <a:latin typeface="Arial" panose="020B0604020202020204" pitchFamily="34" charset="0"/>
                <a:hlinkClick r:id="rId9" tooltip="Olympic Council of Asia">
                  <a:extLst>
                    <a:ext uri="{A12FA001-AC4F-418D-AE19-62706E023703}">
                      <ahyp:hlinkClr xmlns:ahyp="http://schemas.microsoft.com/office/drawing/2018/hyperlinkcolor" val="tx"/>
                    </a:ext>
                  </a:extLst>
                </a:hlinkClick>
              </a:rPr>
              <a:t>Olympic Council of Asia</a:t>
            </a:r>
            <a:r>
              <a:rPr lang="en-US" b="0" i="0" dirty="0">
                <a:solidFill>
                  <a:schemeClr val="tx1"/>
                </a:solidFill>
                <a:effectLst/>
                <a:latin typeface="Arial" panose="020B0604020202020204" pitchFamily="34" charset="0"/>
              </a:rPr>
              <a:t> (OCA) </a:t>
            </a:r>
            <a:r>
              <a:rPr lang="en-US" b="0" i="0" u="none" strike="noStrike" dirty="0">
                <a:solidFill>
                  <a:schemeClr val="tx1"/>
                </a:solidFill>
                <a:effectLst/>
                <a:latin typeface="Arial" panose="020B0604020202020204" pitchFamily="34" charset="0"/>
                <a:hlinkClick r:id="rId10" tooltip="Asian Games">
                  <a:extLst>
                    <a:ext uri="{A12FA001-AC4F-418D-AE19-62706E023703}">
                      <ahyp:hlinkClr xmlns:ahyp="http://schemas.microsoft.com/office/drawing/2018/hyperlinkcolor" val="tx"/>
                    </a:ext>
                  </a:extLst>
                </a:hlinkClick>
              </a:rPr>
              <a:t>Asian Games</a:t>
            </a:r>
            <a:r>
              <a:rPr lang="en-US" b="0" i="0" dirty="0">
                <a:solidFill>
                  <a:schemeClr val="tx1"/>
                </a:solidFill>
                <a:effectLst/>
                <a:latin typeface="Arial" panose="020B0604020202020204" pitchFamily="34" charset="0"/>
              </a:rPr>
              <a:t> and </a:t>
            </a:r>
            <a:r>
              <a:rPr lang="en-US" b="0" i="0" u="none" strike="noStrike" dirty="0">
                <a:solidFill>
                  <a:schemeClr val="tx1"/>
                </a:solidFill>
                <a:effectLst/>
                <a:latin typeface="Arial" panose="020B0604020202020204" pitchFamily="34" charset="0"/>
                <a:hlinkClick r:id="rId11" tooltip="Asian Winter Games">
                  <a:extLst>
                    <a:ext uri="{A12FA001-AC4F-418D-AE19-62706E023703}">
                      <ahyp:hlinkClr xmlns:ahyp="http://schemas.microsoft.com/office/drawing/2018/hyperlinkcolor" val="tx"/>
                    </a:ext>
                  </a:extLst>
                </a:hlinkClick>
              </a:rPr>
              <a:t>Asian Winter Games</a:t>
            </a:r>
            <a:endParaRPr lang="en-US" b="0" i="0" dirty="0">
              <a:solidFill>
                <a:schemeClr val="tx1"/>
              </a:solidFill>
              <a:effectLst/>
              <a:latin typeface="Arial" panose="020B0604020202020204" pitchFamily="34" charset="0"/>
            </a:endParaRPr>
          </a:p>
          <a:p>
            <a:r>
              <a:rPr lang="en-US" b="0" i="0" dirty="0">
                <a:solidFill>
                  <a:schemeClr val="tx1"/>
                </a:solidFill>
                <a:effectLst/>
                <a:latin typeface="Arial" panose="020B0604020202020204" pitchFamily="34" charset="0"/>
              </a:rPr>
              <a:t>Europe – </a:t>
            </a:r>
            <a:r>
              <a:rPr lang="en-US" b="0" i="1" u="none" strike="noStrike" dirty="0">
                <a:solidFill>
                  <a:schemeClr val="tx1"/>
                </a:solidFill>
                <a:effectLst/>
                <a:latin typeface="Arial" panose="020B0604020202020204" pitchFamily="34" charset="0"/>
                <a:hlinkClick r:id="rId12" tooltip="European Olympic Committees">
                  <a:extLst>
                    <a:ext uri="{A12FA001-AC4F-418D-AE19-62706E023703}">
                      <ahyp:hlinkClr xmlns:ahyp="http://schemas.microsoft.com/office/drawing/2018/hyperlinkcolor" val="tx"/>
                    </a:ext>
                  </a:extLst>
                </a:hlinkClick>
              </a:rPr>
              <a:t>European Olympic Committees</a:t>
            </a:r>
            <a:r>
              <a:rPr lang="en-US" b="0" i="0" dirty="0">
                <a:solidFill>
                  <a:schemeClr val="tx1"/>
                </a:solidFill>
                <a:effectLst/>
                <a:latin typeface="Arial" panose="020B0604020202020204" pitchFamily="34" charset="0"/>
              </a:rPr>
              <a:t> (EOC) </a:t>
            </a:r>
            <a:r>
              <a:rPr lang="en-US" b="0" i="0" u="none" strike="noStrike" dirty="0">
                <a:solidFill>
                  <a:schemeClr val="tx1"/>
                </a:solidFill>
                <a:effectLst/>
                <a:latin typeface="Arial" panose="020B0604020202020204" pitchFamily="34" charset="0"/>
                <a:hlinkClick r:id="rId13" tooltip="European Games">
                  <a:extLst>
                    <a:ext uri="{A12FA001-AC4F-418D-AE19-62706E023703}">
                      <ahyp:hlinkClr xmlns:ahyp="http://schemas.microsoft.com/office/drawing/2018/hyperlinkcolor" val="tx"/>
                    </a:ext>
                  </a:extLst>
                </a:hlinkClick>
              </a:rPr>
              <a:t>European Games</a:t>
            </a:r>
            <a:endParaRPr lang="en-US" b="0" i="0" dirty="0">
              <a:solidFill>
                <a:schemeClr val="tx1"/>
              </a:solidFill>
              <a:effectLst/>
              <a:latin typeface="Arial" panose="020B0604020202020204" pitchFamily="34" charset="0"/>
            </a:endParaRPr>
          </a:p>
          <a:p>
            <a:r>
              <a:rPr lang="en-US" b="0" i="0" dirty="0">
                <a:solidFill>
                  <a:schemeClr val="tx1"/>
                </a:solidFill>
                <a:effectLst/>
                <a:latin typeface="Arial" panose="020B0604020202020204" pitchFamily="34" charset="0"/>
              </a:rPr>
              <a:t>Oceania – </a:t>
            </a:r>
            <a:r>
              <a:rPr lang="en-US" b="0" i="1" u="none" strike="noStrike" dirty="0">
                <a:solidFill>
                  <a:schemeClr val="tx1"/>
                </a:solidFill>
                <a:effectLst/>
                <a:latin typeface="Arial" panose="020B0604020202020204" pitchFamily="34" charset="0"/>
                <a:hlinkClick r:id="rId14" tooltip="Oceania National Olympic Committees">
                  <a:extLst>
                    <a:ext uri="{A12FA001-AC4F-418D-AE19-62706E023703}">
                      <ahyp:hlinkClr xmlns:ahyp="http://schemas.microsoft.com/office/drawing/2018/hyperlinkcolor" val="tx"/>
                    </a:ext>
                  </a:extLst>
                </a:hlinkClick>
              </a:rPr>
              <a:t>Oceania National Olympic Committees</a:t>
            </a:r>
            <a:r>
              <a:rPr lang="en-US" b="0" i="0" dirty="0">
                <a:solidFill>
                  <a:schemeClr val="tx1"/>
                </a:solidFill>
                <a:effectLst/>
                <a:latin typeface="Arial" panose="020B0604020202020204" pitchFamily="34" charset="0"/>
              </a:rPr>
              <a:t> (ONOC) </a:t>
            </a:r>
            <a:r>
              <a:rPr lang="en-US" b="0" i="0" u="none" strike="noStrike" dirty="0">
                <a:solidFill>
                  <a:schemeClr val="tx1"/>
                </a:solidFill>
                <a:effectLst/>
                <a:latin typeface="Arial" panose="020B0604020202020204" pitchFamily="34" charset="0"/>
                <a:hlinkClick r:id="rId15" tooltip="Pacific Games">
                  <a:extLst>
                    <a:ext uri="{A12FA001-AC4F-418D-AE19-62706E023703}">
                      <ahyp:hlinkClr xmlns:ahyp="http://schemas.microsoft.com/office/drawing/2018/hyperlinkcolor" val="tx"/>
                    </a:ext>
                  </a:extLst>
                </a:hlinkClick>
              </a:rPr>
              <a:t>Pacific Games</a:t>
            </a:r>
            <a:endParaRPr lang="en-US" b="0" i="0" dirty="0">
              <a:solidFill>
                <a:schemeClr val="tx1"/>
              </a:solidFill>
              <a:effectLst/>
              <a:latin typeface="Arial" panose="020B0604020202020204" pitchFamily="34" charset="0"/>
            </a:endParaRPr>
          </a:p>
          <a:p>
            <a:endParaRPr lang="en-IN" dirty="0">
              <a:solidFill>
                <a:schemeClr val="tx1"/>
              </a:solidFill>
            </a:endParaRPr>
          </a:p>
          <a:p>
            <a:endParaRPr lang="en-IN" dirty="0"/>
          </a:p>
          <a:p>
            <a:endParaRPr lang="en-IN" dirty="0"/>
          </a:p>
        </p:txBody>
      </p:sp>
    </p:spTree>
    <p:extLst>
      <p:ext uri="{BB962C8B-B14F-4D97-AF65-F5344CB8AC3E}">
        <p14:creationId xmlns:p14="http://schemas.microsoft.com/office/powerpoint/2010/main" val="2837502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1D5F4-DCF8-4B8F-AD7F-EB56A23713F3}"/>
              </a:ext>
            </a:extLst>
          </p:cNvPr>
          <p:cNvSpPr>
            <a:spLocks noGrp="1"/>
          </p:cNvSpPr>
          <p:nvPr>
            <p:ph type="title"/>
          </p:nvPr>
        </p:nvSpPr>
        <p:spPr>
          <a:xfrm>
            <a:off x="677334" y="0"/>
            <a:ext cx="8596668" cy="503339"/>
          </a:xfrm>
        </p:spPr>
        <p:txBody>
          <a:bodyPr>
            <a:noAutofit/>
          </a:bodyPr>
          <a:lstStyle/>
          <a:p>
            <a:pPr algn="ctr"/>
            <a:r>
              <a:rPr lang="en-US" sz="2400" b="1" i="0" dirty="0">
                <a:solidFill>
                  <a:srgbClr val="000000"/>
                </a:solidFill>
                <a:effectLst/>
                <a:latin typeface="OlympicSans"/>
              </a:rPr>
              <a:t>The International Sports Federations (IFs)</a:t>
            </a:r>
            <a:endParaRPr lang="en-IN" sz="2400" dirty="0"/>
          </a:p>
        </p:txBody>
      </p:sp>
      <p:sp>
        <p:nvSpPr>
          <p:cNvPr id="3" name="Content Placeholder 2">
            <a:extLst>
              <a:ext uri="{FF2B5EF4-FFF2-40B4-BE49-F238E27FC236}">
                <a16:creationId xmlns:a16="http://schemas.microsoft.com/office/drawing/2014/main" id="{DCD81C27-3653-433B-B14C-00A39AAFFFAB}"/>
              </a:ext>
            </a:extLst>
          </p:cNvPr>
          <p:cNvSpPr>
            <a:spLocks noGrp="1"/>
          </p:cNvSpPr>
          <p:nvPr>
            <p:ph idx="1"/>
          </p:nvPr>
        </p:nvSpPr>
        <p:spPr>
          <a:xfrm>
            <a:off x="0" y="503339"/>
            <a:ext cx="9789951" cy="6354661"/>
          </a:xfrm>
        </p:spPr>
        <p:txBody>
          <a:bodyPr>
            <a:normAutofit fontScale="85000" lnSpcReduction="20000"/>
          </a:bodyPr>
          <a:lstStyle/>
          <a:p>
            <a:r>
              <a:rPr lang="en-US" sz="2000" b="0" i="0" dirty="0">
                <a:solidFill>
                  <a:schemeClr val="tx1"/>
                </a:solidFill>
                <a:effectLst/>
                <a:latin typeface="Bahnschrift Light" panose="020B0502040204020203" pitchFamily="34" charset="0"/>
              </a:rPr>
              <a:t>The International Sports Federations are international non-governmental organizations recognized by the International Olympic Committee (IOC) as administering one or more sports at world level. While conserving their independence and autonomy in the administration of their sports</a:t>
            </a:r>
            <a:r>
              <a:rPr lang="en-US" sz="2000" dirty="0">
                <a:solidFill>
                  <a:schemeClr val="tx1"/>
                </a:solidFill>
                <a:latin typeface="Bahnschrift Light" panose="020B0502040204020203" pitchFamily="34" charset="0"/>
              </a:rPr>
              <a:t>.</a:t>
            </a:r>
            <a:endParaRPr lang="en-US" sz="2000" b="0" i="0" dirty="0">
              <a:solidFill>
                <a:schemeClr val="tx1"/>
              </a:solidFill>
              <a:effectLst/>
              <a:latin typeface="Bahnschrift Light" panose="020B0502040204020203" pitchFamily="34" charset="0"/>
            </a:endParaRPr>
          </a:p>
          <a:p>
            <a:r>
              <a:rPr lang="en-US" sz="2000" b="0" i="0" dirty="0">
                <a:solidFill>
                  <a:schemeClr val="tx1"/>
                </a:solidFill>
                <a:effectLst/>
                <a:latin typeface="Bahnschrift Light" panose="020B0502040204020203" pitchFamily="34" charset="0"/>
              </a:rPr>
              <a:t>The IFs have the responsibility and duty to manage and to monitor the everyday running of the world's various sports disciplines, including for those on the </a:t>
            </a:r>
            <a:r>
              <a:rPr lang="en-US" sz="2000" b="0" i="0" dirty="0" err="1">
                <a:solidFill>
                  <a:schemeClr val="tx1"/>
                </a:solidFill>
                <a:effectLst/>
                <a:latin typeface="Bahnschrift Light" panose="020B0502040204020203" pitchFamily="34" charset="0"/>
              </a:rPr>
              <a:t>programe</a:t>
            </a:r>
            <a:r>
              <a:rPr lang="en-US" sz="2000" b="0" i="0" dirty="0">
                <a:solidFill>
                  <a:schemeClr val="tx1"/>
                </a:solidFill>
                <a:effectLst/>
                <a:latin typeface="Bahnschrift Light" panose="020B0502040204020203" pitchFamily="34" charset="0"/>
              </a:rPr>
              <a:t>, the practical organization of events during the Games. The IFs must also supervise the development of athletes practicing these sports at every level. Each IF governs its sport at world level and ensures its promotion and development. They monitor the everyday administration of their sports and guarantee the regular organization of competitions as well as respect for the rules of fair play.</a:t>
            </a:r>
          </a:p>
          <a:p>
            <a:r>
              <a:rPr lang="en-US" sz="2000" b="0" i="0" dirty="0">
                <a:solidFill>
                  <a:schemeClr val="tx1"/>
                </a:solidFill>
                <a:effectLst/>
                <a:latin typeface="Bahnschrift Light" panose="020B0502040204020203" pitchFamily="34" charset="0"/>
              </a:rPr>
              <a:t>The IFs may formulate proposals addressed to the IOC concerning the Olympic Charter and the Olympic Movement in general, including the organizing and holding of the Olympic Games, particularly concerning the technical capabilities of the candidate cities; collaborate in the preparation of the Olympic Congresses; and participate in the activities of the IOC commissions.</a:t>
            </a:r>
          </a:p>
          <a:p>
            <a:r>
              <a:rPr lang="en-US" sz="2000" b="0" i="0" dirty="0">
                <a:solidFill>
                  <a:schemeClr val="tx1"/>
                </a:solidFill>
                <a:effectLst/>
                <a:latin typeface="Bahnschrift Light" panose="020B0502040204020203" pitchFamily="34" charset="0"/>
              </a:rPr>
              <a:t>Some international sports federations, such as </a:t>
            </a:r>
            <a:r>
              <a:rPr lang="en-US" sz="2000" b="0" i="0" u="none" strike="noStrike" dirty="0">
                <a:solidFill>
                  <a:schemeClr val="tx1"/>
                </a:solidFill>
                <a:effectLst/>
                <a:latin typeface="Bahnschrift Light" panose="020B0502040204020203" pitchFamily="34" charset="0"/>
                <a:hlinkClick r:id="rId2" tooltip="World Aquatics">
                  <a:extLst>
                    <a:ext uri="{A12FA001-AC4F-418D-AE19-62706E023703}">
                      <ahyp:hlinkClr xmlns:ahyp="http://schemas.microsoft.com/office/drawing/2018/hyperlinkcolor" val="tx"/>
                    </a:ext>
                  </a:extLst>
                </a:hlinkClick>
              </a:rPr>
              <a:t>World Aquatics</a:t>
            </a:r>
            <a:r>
              <a:rPr lang="en-US" sz="2000" b="0" i="0" dirty="0">
                <a:solidFill>
                  <a:schemeClr val="tx1"/>
                </a:solidFill>
                <a:effectLst/>
                <a:latin typeface="Bahnschrift Light" panose="020B0502040204020203" pitchFamily="34" charset="0"/>
              </a:rPr>
              <a:t> and the </a:t>
            </a:r>
            <a:r>
              <a:rPr lang="en-US" sz="2000" b="0" i="0" u="none" strike="noStrike" dirty="0">
                <a:solidFill>
                  <a:schemeClr val="tx1"/>
                </a:solidFill>
                <a:effectLst/>
                <a:latin typeface="Bahnschrift Light" panose="020B0502040204020203" pitchFamily="34" charset="0"/>
                <a:hlinkClick r:id="rId3" tooltip="International Skating Union">
                  <a:extLst>
                    <a:ext uri="{A12FA001-AC4F-418D-AE19-62706E023703}">
                      <ahyp:hlinkClr xmlns:ahyp="http://schemas.microsoft.com/office/drawing/2018/hyperlinkcolor" val="tx"/>
                    </a:ext>
                  </a:extLst>
                </a:hlinkClick>
              </a:rPr>
              <a:t>International Skating Union</a:t>
            </a:r>
            <a:r>
              <a:rPr lang="en-US" sz="2000" b="0" i="0" dirty="0">
                <a:solidFill>
                  <a:schemeClr val="tx1"/>
                </a:solidFill>
                <a:effectLst/>
                <a:latin typeface="Bahnschrift Light" panose="020B0502040204020203" pitchFamily="34" charset="0"/>
              </a:rPr>
              <a:t>, may oversee multiple activities referred to in common parlance as separate sports: World Aquatics, for example governs swimming, diving, synchronized swimming, and water polo as separate "disciplines" within the single "sport" of Aquatics.</a:t>
            </a:r>
          </a:p>
          <a:p>
            <a:r>
              <a:rPr lang="en-US" sz="2000" b="0" i="0" dirty="0">
                <a:solidFill>
                  <a:schemeClr val="tx1"/>
                </a:solidFill>
                <a:effectLst/>
                <a:latin typeface="Bahnschrift Light" panose="020B0502040204020203" pitchFamily="34" charset="0"/>
              </a:rPr>
              <a:t>International sports federations form an integral part of the Olympic and Paralympic movements. Each </a:t>
            </a:r>
            <a:r>
              <a:rPr lang="en-US" sz="2000" b="0" i="0" u="none" strike="noStrike" dirty="0">
                <a:solidFill>
                  <a:schemeClr val="tx1"/>
                </a:solidFill>
                <a:effectLst/>
                <a:latin typeface="Bahnschrift Light" panose="020B0502040204020203" pitchFamily="34" charset="0"/>
                <a:hlinkClick r:id="rId4" tooltip="Olympic sport">
                  <a:extLst>
                    <a:ext uri="{A12FA001-AC4F-418D-AE19-62706E023703}">
                      <ahyp:hlinkClr xmlns:ahyp="http://schemas.microsoft.com/office/drawing/2018/hyperlinkcolor" val="tx"/>
                    </a:ext>
                  </a:extLst>
                </a:hlinkClick>
              </a:rPr>
              <a:t>Olympic sport</a:t>
            </a:r>
            <a:r>
              <a:rPr lang="en-US" sz="2000" b="0" i="0" dirty="0">
                <a:solidFill>
                  <a:schemeClr val="tx1"/>
                </a:solidFill>
                <a:effectLst/>
                <a:latin typeface="Bahnschrift Light" panose="020B0502040204020203" pitchFamily="34" charset="0"/>
              </a:rPr>
              <a:t> is represented by its respective international sports federation, which in turn helps administer the events in its respective sport during the Games. For a sport to become an Olympic sport, its international sports federation must be recognized by the </a:t>
            </a:r>
            <a:r>
              <a:rPr lang="en-US" sz="2000" b="0" i="0" u="none" strike="noStrike" dirty="0">
                <a:solidFill>
                  <a:schemeClr val="tx1"/>
                </a:solidFill>
                <a:effectLst/>
                <a:latin typeface="Bahnschrift Light" panose="020B0502040204020203" pitchFamily="34" charset="0"/>
                <a:hlinkClick r:id="rId5" tooltip="International Olympic Committee">
                  <a:extLst>
                    <a:ext uri="{A12FA001-AC4F-418D-AE19-62706E023703}">
                      <ahyp:hlinkClr xmlns:ahyp="http://schemas.microsoft.com/office/drawing/2018/hyperlinkcolor" val="tx"/>
                    </a:ext>
                  </a:extLst>
                </a:hlinkClick>
              </a:rPr>
              <a:t>International Olympic Committee</a:t>
            </a:r>
            <a:r>
              <a:rPr lang="en-US" sz="2000" b="0" i="0" dirty="0">
                <a:solidFill>
                  <a:schemeClr val="tx1"/>
                </a:solidFill>
                <a:effectLst/>
                <a:latin typeface="Bahnschrift Light" panose="020B0502040204020203" pitchFamily="34" charset="0"/>
              </a:rPr>
              <a:t>.</a:t>
            </a:r>
          </a:p>
          <a:p>
            <a:r>
              <a:rPr lang="en-US" sz="2000" b="0" i="0" dirty="0">
                <a:solidFill>
                  <a:schemeClr val="tx1"/>
                </a:solidFill>
                <a:effectLst/>
                <a:latin typeface="Bahnschrift Light" panose="020B0502040204020203" pitchFamily="34" charset="0"/>
              </a:rPr>
              <a:t>Likewise, an international sports federation must be recognized by the </a:t>
            </a:r>
            <a:r>
              <a:rPr lang="en-US" sz="2000" b="0" i="0" u="sng" dirty="0">
                <a:solidFill>
                  <a:schemeClr val="tx1"/>
                </a:solidFill>
                <a:effectLst/>
                <a:latin typeface="Bahnschrift Light" panose="020B0502040204020203" pitchFamily="34" charset="0"/>
                <a:hlinkClick r:id="rId6">
                  <a:extLst>
                    <a:ext uri="{A12FA001-AC4F-418D-AE19-62706E023703}">
                      <ahyp:hlinkClr xmlns:ahyp="http://schemas.microsoft.com/office/drawing/2018/hyperlinkcolor" val="tx"/>
                    </a:ext>
                  </a:extLst>
                </a:hlinkClick>
              </a:rPr>
              <a:t>International Paralympic Committee</a:t>
            </a:r>
            <a:r>
              <a:rPr lang="en-US" sz="2000" b="0" i="0" dirty="0">
                <a:solidFill>
                  <a:schemeClr val="tx1"/>
                </a:solidFill>
                <a:effectLst/>
                <a:latin typeface="Bahnschrift Light" panose="020B0502040204020203" pitchFamily="34" charset="0"/>
              </a:rPr>
              <a:t> for its sport to become a </a:t>
            </a:r>
            <a:r>
              <a:rPr lang="en-US" sz="2000" b="0" i="0" u="none" strike="noStrike" dirty="0">
                <a:solidFill>
                  <a:schemeClr val="tx1"/>
                </a:solidFill>
                <a:effectLst/>
                <a:latin typeface="Bahnschrift Light" panose="020B0502040204020203" pitchFamily="34" charset="0"/>
                <a:hlinkClick r:id="rId7" tooltip="Paralympic sport">
                  <a:extLst>
                    <a:ext uri="{A12FA001-AC4F-418D-AE19-62706E023703}">
                      <ahyp:hlinkClr xmlns:ahyp="http://schemas.microsoft.com/office/drawing/2018/hyperlinkcolor" val="tx"/>
                    </a:ext>
                  </a:extLst>
                </a:hlinkClick>
              </a:rPr>
              <a:t>paralympic sport</a:t>
            </a:r>
            <a:r>
              <a:rPr lang="en-US" sz="2000" u="none" strike="noStrike" dirty="0">
                <a:solidFill>
                  <a:schemeClr val="tx1"/>
                </a:solidFill>
                <a:latin typeface="Bahnschrift Light" panose="020B0502040204020203" pitchFamily="34" charset="0"/>
              </a:rPr>
              <a:t>.</a:t>
            </a:r>
            <a:endParaRPr lang="en-IN" sz="2000" dirty="0">
              <a:solidFill>
                <a:schemeClr val="tx1"/>
              </a:solidFill>
              <a:latin typeface="Bahnschrift Light" panose="020B0502040204020203" pitchFamily="34" charset="0"/>
            </a:endParaRPr>
          </a:p>
        </p:txBody>
      </p:sp>
    </p:spTree>
    <p:extLst>
      <p:ext uri="{BB962C8B-B14F-4D97-AF65-F5344CB8AC3E}">
        <p14:creationId xmlns:p14="http://schemas.microsoft.com/office/powerpoint/2010/main" val="1607939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8BC98D-7E1B-4AA8-BB17-88C9DC903D32}"/>
              </a:ext>
            </a:extLst>
          </p:cNvPr>
          <p:cNvSpPr>
            <a:spLocks noGrp="1"/>
          </p:cNvSpPr>
          <p:nvPr>
            <p:ph idx="1"/>
          </p:nvPr>
        </p:nvSpPr>
        <p:spPr>
          <a:xfrm>
            <a:off x="0" y="0"/>
            <a:ext cx="12192000" cy="6858000"/>
          </a:xfrm>
        </p:spPr>
        <p:txBody>
          <a:bodyPr>
            <a:normAutofit/>
          </a:bodyPr>
          <a:lstStyle/>
          <a:p>
            <a:pPr>
              <a:buFont typeface="+mj-lt"/>
              <a:buAutoNum type="arabicPeriod"/>
            </a:pPr>
            <a:r>
              <a:rPr lang="en-IN" sz="1400" b="1" i="0" u="none" strike="noStrike" dirty="0">
                <a:solidFill>
                  <a:schemeClr val="tx1"/>
                </a:solidFill>
                <a:effectLst/>
                <a:latin typeface="OlympicSans"/>
                <a:hlinkClick r:id="rId2">
                  <a:extLst>
                    <a:ext uri="{A12FA001-AC4F-418D-AE19-62706E023703}">
                      <ahyp:hlinkClr xmlns:ahyp="http://schemas.microsoft.com/office/drawing/2018/hyperlinkcolor" val="tx"/>
                    </a:ext>
                  </a:extLst>
                </a:hlinkClick>
              </a:rPr>
              <a:t>Badminton World Federation (BWF)</a:t>
            </a:r>
            <a:r>
              <a:rPr lang="en-IN" sz="1400" b="1" i="0" u="none" strike="noStrike" dirty="0">
                <a:solidFill>
                  <a:schemeClr val="tx1"/>
                </a:solidFill>
                <a:effectLst/>
                <a:latin typeface="OlympicSans"/>
              </a:rPr>
              <a:t>					</a:t>
            </a:r>
            <a:r>
              <a:rPr lang="en-IN" sz="1400" b="1" i="0" u="none" strike="noStrike" dirty="0">
                <a:solidFill>
                  <a:schemeClr val="tx1"/>
                </a:solidFill>
                <a:effectLst/>
                <a:latin typeface="OlympicSans"/>
                <a:hlinkClick r:id="rId3">
                  <a:extLst>
                    <a:ext uri="{A12FA001-AC4F-418D-AE19-62706E023703}">
                      <ahyp:hlinkClr xmlns:ahyp="http://schemas.microsoft.com/office/drawing/2018/hyperlinkcolor" val="tx"/>
                    </a:ext>
                  </a:extLst>
                </a:hlinkClick>
              </a:rPr>
              <a:t>Fédération Internationale de Football Association (FIFA)</a:t>
            </a:r>
            <a:endParaRPr lang="en-IN" sz="1400" b="0" i="0" dirty="0">
              <a:solidFill>
                <a:schemeClr val="tx1"/>
              </a:solidFill>
              <a:effectLst/>
              <a:latin typeface="OlympicSans"/>
            </a:endParaRPr>
          </a:p>
          <a:p>
            <a:pPr>
              <a:buFont typeface="+mj-lt"/>
              <a:buAutoNum type="arabicPeriod"/>
            </a:pPr>
            <a:r>
              <a:rPr lang="en-IN" sz="1400" b="1" i="0" u="none" strike="noStrike" dirty="0">
                <a:solidFill>
                  <a:schemeClr val="tx1"/>
                </a:solidFill>
                <a:effectLst/>
                <a:latin typeface="OlympicSans"/>
                <a:hlinkClick r:id="rId4">
                  <a:extLst>
                    <a:ext uri="{A12FA001-AC4F-418D-AE19-62706E023703}">
                      <ahyp:hlinkClr xmlns:ahyp="http://schemas.microsoft.com/office/drawing/2018/hyperlinkcolor" val="tx"/>
                    </a:ext>
                  </a:extLst>
                </a:hlinkClick>
              </a:rPr>
              <a:t>International Basketball Federation (FIBA)</a:t>
            </a:r>
            <a:r>
              <a:rPr lang="en-IN" sz="1400" dirty="0">
                <a:solidFill>
                  <a:schemeClr val="tx1"/>
                </a:solidFill>
                <a:latin typeface="OlympicSans"/>
              </a:rPr>
              <a:t>				</a:t>
            </a:r>
            <a:r>
              <a:rPr lang="en-IN" sz="1400" b="1" i="0" u="none" strike="noStrike" dirty="0">
                <a:solidFill>
                  <a:schemeClr val="tx1"/>
                </a:solidFill>
                <a:effectLst/>
                <a:latin typeface="OlympicSans"/>
                <a:hlinkClick r:id="rId5">
                  <a:extLst>
                    <a:ext uri="{A12FA001-AC4F-418D-AE19-62706E023703}">
                      <ahyp:hlinkClr xmlns:ahyp="http://schemas.microsoft.com/office/drawing/2018/hyperlinkcolor" val="tx"/>
                    </a:ext>
                  </a:extLst>
                </a:hlinkClick>
              </a:rPr>
              <a:t>International Biathlon Union (IBU)</a:t>
            </a:r>
            <a:endParaRPr lang="en-IN" sz="1400" b="0" i="0" dirty="0">
              <a:solidFill>
                <a:schemeClr val="tx1"/>
              </a:solidFill>
              <a:effectLst/>
              <a:latin typeface="OlympicSans"/>
            </a:endParaRPr>
          </a:p>
          <a:p>
            <a:pPr>
              <a:buFont typeface="+mj-lt"/>
              <a:buAutoNum type="arabicPeriod"/>
            </a:pPr>
            <a:r>
              <a:rPr lang="en-IN" sz="1400" b="1" i="0" u="none" strike="noStrike" dirty="0">
                <a:solidFill>
                  <a:schemeClr val="tx1"/>
                </a:solidFill>
                <a:effectLst/>
                <a:latin typeface="OlympicSans"/>
                <a:hlinkClick r:id="rId6">
                  <a:extLst>
                    <a:ext uri="{A12FA001-AC4F-418D-AE19-62706E023703}">
                      <ahyp:hlinkClr xmlns:ahyp="http://schemas.microsoft.com/office/drawing/2018/hyperlinkcolor" val="tx"/>
                    </a:ext>
                  </a:extLst>
                </a:hlinkClick>
              </a:rPr>
              <a:t>International Bobsleigh and Skeleton Federation (IBSF)</a:t>
            </a:r>
            <a:r>
              <a:rPr lang="en-IN" sz="1400" dirty="0">
                <a:solidFill>
                  <a:schemeClr val="tx1"/>
                </a:solidFill>
                <a:latin typeface="OlympicSans"/>
              </a:rPr>
              <a:t>		</a:t>
            </a:r>
            <a:r>
              <a:rPr lang="en-IN" sz="1400" b="1" i="0" u="none" strike="noStrike" dirty="0">
                <a:solidFill>
                  <a:schemeClr val="tx1"/>
                </a:solidFill>
                <a:effectLst/>
                <a:latin typeface="OlympicSans"/>
                <a:hlinkClick r:id="rId7">
                  <a:extLst>
                    <a:ext uri="{A12FA001-AC4F-418D-AE19-62706E023703}">
                      <ahyp:hlinkClr xmlns:ahyp="http://schemas.microsoft.com/office/drawing/2018/hyperlinkcolor" val="tx"/>
                    </a:ext>
                  </a:extLst>
                </a:hlinkClick>
              </a:rPr>
              <a:t>International Boxing Association (IBA) +++</a:t>
            </a:r>
            <a:endParaRPr lang="en-IN" sz="1400" b="0" i="0" dirty="0">
              <a:solidFill>
                <a:schemeClr val="tx1"/>
              </a:solidFill>
              <a:effectLst/>
              <a:latin typeface="OlympicSans"/>
            </a:endParaRPr>
          </a:p>
          <a:p>
            <a:pPr>
              <a:buFont typeface="+mj-lt"/>
              <a:buAutoNum type="arabicPeriod"/>
            </a:pPr>
            <a:r>
              <a:rPr lang="en-IN" sz="1400" b="1" i="0" u="none" strike="noStrike" dirty="0">
                <a:solidFill>
                  <a:schemeClr val="tx1"/>
                </a:solidFill>
                <a:effectLst/>
                <a:latin typeface="OlympicSans"/>
                <a:hlinkClick r:id="rId8">
                  <a:extLst>
                    <a:ext uri="{A12FA001-AC4F-418D-AE19-62706E023703}">
                      <ahyp:hlinkClr xmlns:ahyp="http://schemas.microsoft.com/office/drawing/2018/hyperlinkcolor" val="tx"/>
                    </a:ext>
                  </a:extLst>
                </a:hlinkClick>
              </a:rPr>
              <a:t>International Canoe Federation (ICF)</a:t>
            </a:r>
            <a:r>
              <a:rPr lang="en-IN" sz="1400" b="1" i="0" u="none" strike="noStrike" dirty="0">
                <a:solidFill>
                  <a:schemeClr val="tx1"/>
                </a:solidFill>
                <a:effectLst/>
                <a:latin typeface="OlympicSans"/>
              </a:rPr>
              <a:t>					</a:t>
            </a:r>
            <a:r>
              <a:rPr lang="en-IN" sz="1400" b="1" i="0" u="none" strike="noStrike" dirty="0">
                <a:solidFill>
                  <a:schemeClr val="tx1"/>
                </a:solidFill>
                <a:effectLst/>
                <a:latin typeface="OlympicSans"/>
                <a:hlinkClick r:id="rId9">
                  <a:extLst>
                    <a:ext uri="{A12FA001-AC4F-418D-AE19-62706E023703}">
                      <ahyp:hlinkClr xmlns:ahyp="http://schemas.microsoft.com/office/drawing/2018/hyperlinkcolor" val="tx"/>
                    </a:ext>
                  </a:extLst>
                </a:hlinkClick>
              </a:rPr>
              <a:t>International Equestrian Federation (FEI)</a:t>
            </a:r>
            <a:endParaRPr lang="en-IN" sz="1400" b="0" i="0" dirty="0">
              <a:solidFill>
                <a:schemeClr val="tx1"/>
              </a:solidFill>
              <a:effectLst/>
              <a:latin typeface="OlympicSans"/>
            </a:endParaRPr>
          </a:p>
          <a:p>
            <a:pPr>
              <a:buFont typeface="+mj-lt"/>
              <a:buAutoNum type="arabicPeriod"/>
            </a:pPr>
            <a:r>
              <a:rPr lang="en-IN" sz="1400" b="1" i="0" u="none" strike="noStrike" dirty="0">
                <a:solidFill>
                  <a:schemeClr val="tx1"/>
                </a:solidFill>
                <a:effectLst/>
                <a:latin typeface="OlympicSans"/>
                <a:hlinkClick r:id="rId10">
                  <a:extLst>
                    <a:ext uri="{A12FA001-AC4F-418D-AE19-62706E023703}">
                      <ahyp:hlinkClr xmlns:ahyp="http://schemas.microsoft.com/office/drawing/2018/hyperlinkcolor" val="tx"/>
                    </a:ext>
                  </a:extLst>
                </a:hlinkClick>
              </a:rPr>
              <a:t>International Fencing Federation (FIE)</a:t>
            </a:r>
            <a:r>
              <a:rPr lang="en-IN" sz="1400" b="1" i="0" u="none" strike="noStrike" dirty="0">
                <a:solidFill>
                  <a:schemeClr val="tx1"/>
                </a:solidFill>
                <a:effectLst/>
                <a:latin typeface="OlympicSans"/>
              </a:rPr>
              <a:t>					</a:t>
            </a:r>
            <a:r>
              <a:rPr lang="en-IN" sz="1400" b="1" i="0" u="none" strike="noStrike" dirty="0">
                <a:solidFill>
                  <a:schemeClr val="tx1"/>
                </a:solidFill>
                <a:effectLst/>
                <a:latin typeface="OlympicSans"/>
                <a:hlinkClick r:id="rId11">
                  <a:extLst>
                    <a:ext uri="{A12FA001-AC4F-418D-AE19-62706E023703}">
                      <ahyp:hlinkClr xmlns:ahyp="http://schemas.microsoft.com/office/drawing/2018/hyperlinkcolor" val="tx"/>
                    </a:ext>
                  </a:extLst>
                </a:hlinkClick>
              </a:rPr>
              <a:t>International Golf Federation (IGF)</a:t>
            </a:r>
            <a:endParaRPr lang="en-IN" sz="1400" b="0" i="0" dirty="0">
              <a:solidFill>
                <a:schemeClr val="tx1"/>
              </a:solidFill>
              <a:effectLst/>
              <a:latin typeface="OlympicSans"/>
            </a:endParaRPr>
          </a:p>
          <a:p>
            <a:pPr>
              <a:buFont typeface="+mj-lt"/>
              <a:buAutoNum type="arabicPeriod"/>
            </a:pPr>
            <a:r>
              <a:rPr lang="en-IN" sz="1400" b="1" i="0" u="none" strike="noStrike" dirty="0">
                <a:solidFill>
                  <a:schemeClr val="tx1"/>
                </a:solidFill>
                <a:effectLst/>
                <a:latin typeface="OlympicSans"/>
                <a:hlinkClick r:id="rId12">
                  <a:extLst>
                    <a:ext uri="{A12FA001-AC4F-418D-AE19-62706E023703}">
                      <ahyp:hlinkClr xmlns:ahyp="http://schemas.microsoft.com/office/drawing/2018/hyperlinkcolor" val="tx"/>
                    </a:ext>
                  </a:extLst>
                </a:hlinkClick>
              </a:rPr>
              <a:t>International Gymnastics Federation (FIG)</a:t>
            </a:r>
            <a:r>
              <a:rPr lang="en-IN" sz="1400" b="1" i="0" u="none" strike="noStrike" dirty="0">
                <a:solidFill>
                  <a:schemeClr val="tx1"/>
                </a:solidFill>
                <a:effectLst/>
                <a:latin typeface="OlympicSans"/>
              </a:rPr>
              <a:t>				</a:t>
            </a:r>
            <a:r>
              <a:rPr lang="en-IN" sz="1400" b="1" i="0" u="none" strike="noStrike" dirty="0">
                <a:solidFill>
                  <a:schemeClr val="tx1"/>
                </a:solidFill>
                <a:effectLst/>
                <a:latin typeface="OlympicSans"/>
                <a:hlinkClick r:id="rId13">
                  <a:extLst>
                    <a:ext uri="{A12FA001-AC4F-418D-AE19-62706E023703}">
                      <ahyp:hlinkClr xmlns:ahyp="http://schemas.microsoft.com/office/drawing/2018/hyperlinkcolor" val="tx"/>
                    </a:ext>
                  </a:extLst>
                </a:hlinkClick>
              </a:rPr>
              <a:t>International Handball Federation (IHF)</a:t>
            </a:r>
            <a:endParaRPr lang="en-IN" sz="1400" b="0" i="0" dirty="0">
              <a:solidFill>
                <a:schemeClr val="tx1"/>
              </a:solidFill>
              <a:effectLst/>
              <a:latin typeface="OlympicSans"/>
            </a:endParaRPr>
          </a:p>
          <a:p>
            <a:pPr>
              <a:buFont typeface="+mj-lt"/>
              <a:buAutoNum type="arabicPeriod"/>
            </a:pPr>
            <a:r>
              <a:rPr lang="en-IN" sz="1400" b="1" i="0" u="none" strike="noStrike" dirty="0">
                <a:solidFill>
                  <a:schemeClr val="tx1"/>
                </a:solidFill>
                <a:effectLst/>
                <a:latin typeface="OlympicSans"/>
                <a:hlinkClick r:id="rId14">
                  <a:extLst>
                    <a:ext uri="{A12FA001-AC4F-418D-AE19-62706E023703}">
                      <ahyp:hlinkClr xmlns:ahyp="http://schemas.microsoft.com/office/drawing/2018/hyperlinkcolor" val="tx"/>
                    </a:ext>
                  </a:extLst>
                </a:hlinkClick>
              </a:rPr>
              <a:t>International Hockey Federation (FIH)</a:t>
            </a:r>
            <a:r>
              <a:rPr lang="en-IN" sz="1400" dirty="0">
                <a:solidFill>
                  <a:schemeClr val="tx1"/>
                </a:solidFill>
                <a:latin typeface="OlympicSans"/>
              </a:rPr>
              <a:t>					</a:t>
            </a:r>
            <a:r>
              <a:rPr lang="en-IN" sz="1400" b="1" i="0" u="none" strike="noStrike" dirty="0">
                <a:solidFill>
                  <a:schemeClr val="tx1"/>
                </a:solidFill>
                <a:effectLst/>
                <a:latin typeface="OlympicSans"/>
                <a:hlinkClick r:id="rId15">
                  <a:extLst>
                    <a:ext uri="{A12FA001-AC4F-418D-AE19-62706E023703}">
                      <ahyp:hlinkClr xmlns:ahyp="http://schemas.microsoft.com/office/drawing/2018/hyperlinkcolor" val="tx"/>
                    </a:ext>
                  </a:extLst>
                </a:hlinkClick>
              </a:rPr>
              <a:t>International Ice Hockey Federation (IIHF)</a:t>
            </a:r>
            <a:endParaRPr lang="en-IN" sz="1400" b="0" i="0" dirty="0">
              <a:solidFill>
                <a:schemeClr val="tx1"/>
              </a:solidFill>
              <a:effectLst/>
              <a:latin typeface="OlympicSans"/>
            </a:endParaRPr>
          </a:p>
          <a:p>
            <a:pPr>
              <a:buFont typeface="+mj-lt"/>
              <a:buAutoNum type="arabicPeriod"/>
            </a:pPr>
            <a:r>
              <a:rPr lang="en-IN" sz="1400" b="1" i="0" u="none" strike="noStrike" dirty="0">
                <a:solidFill>
                  <a:schemeClr val="tx1"/>
                </a:solidFill>
                <a:effectLst/>
                <a:latin typeface="OlympicSans"/>
                <a:hlinkClick r:id="rId16">
                  <a:extLst>
                    <a:ext uri="{A12FA001-AC4F-418D-AE19-62706E023703}">
                      <ahyp:hlinkClr xmlns:ahyp="http://schemas.microsoft.com/office/drawing/2018/hyperlinkcolor" val="tx"/>
                    </a:ext>
                  </a:extLst>
                </a:hlinkClick>
              </a:rPr>
              <a:t>International Judo Federation (IJF)</a:t>
            </a:r>
            <a:r>
              <a:rPr lang="en-IN" sz="1400" b="1" i="0" u="none" strike="noStrike" dirty="0">
                <a:solidFill>
                  <a:schemeClr val="tx1"/>
                </a:solidFill>
                <a:effectLst/>
                <a:latin typeface="OlympicSans"/>
              </a:rPr>
              <a:t>					</a:t>
            </a:r>
            <a:r>
              <a:rPr lang="en-IN" sz="1400" b="1" i="0" u="none" strike="noStrike" dirty="0">
                <a:solidFill>
                  <a:schemeClr val="tx1"/>
                </a:solidFill>
                <a:effectLst/>
                <a:latin typeface="OlympicSans"/>
                <a:hlinkClick r:id="rId17">
                  <a:extLst>
                    <a:ext uri="{A12FA001-AC4F-418D-AE19-62706E023703}">
                      <ahyp:hlinkClr xmlns:ahyp="http://schemas.microsoft.com/office/drawing/2018/hyperlinkcolor" val="tx"/>
                    </a:ext>
                  </a:extLst>
                </a:hlinkClick>
              </a:rPr>
              <a:t>International Luge Federation (FIL)</a:t>
            </a:r>
            <a:endParaRPr lang="en-IN" sz="1400" b="0" i="0" dirty="0">
              <a:solidFill>
                <a:schemeClr val="tx1"/>
              </a:solidFill>
              <a:effectLst/>
              <a:latin typeface="OlympicSans"/>
            </a:endParaRPr>
          </a:p>
          <a:p>
            <a:pPr>
              <a:buFont typeface="+mj-lt"/>
              <a:buAutoNum type="arabicPeriod"/>
            </a:pPr>
            <a:r>
              <a:rPr lang="en-IN" sz="1400" b="1" i="0" u="none" strike="noStrike" dirty="0">
                <a:solidFill>
                  <a:schemeClr val="tx1"/>
                </a:solidFill>
                <a:effectLst/>
                <a:latin typeface="OlympicSans"/>
                <a:hlinkClick r:id="rId18">
                  <a:extLst>
                    <a:ext uri="{A12FA001-AC4F-418D-AE19-62706E023703}">
                      <ahyp:hlinkClr xmlns:ahyp="http://schemas.microsoft.com/office/drawing/2018/hyperlinkcolor" val="tx"/>
                    </a:ext>
                  </a:extLst>
                </a:hlinkClick>
              </a:rPr>
              <a:t>International Modern Pentathlon Union (UIPM)</a:t>
            </a:r>
            <a:r>
              <a:rPr lang="en-IN" sz="1400" b="1" i="0" u="none" strike="noStrike" dirty="0">
                <a:solidFill>
                  <a:schemeClr val="tx1"/>
                </a:solidFill>
                <a:effectLst/>
                <a:latin typeface="OlympicSans"/>
              </a:rPr>
              <a:t>			</a:t>
            </a:r>
            <a:r>
              <a:rPr lang="en-IN" sz="1400" b="1" i="0" u="none" strike="noStrike" dirty="0">
                <a:solidFill>
                  <a:schemeClr val="tx1"/>
                </a:solidFill>
                <a:effectLst/>
                <a:latin typeface="OlympicSans"/>
                <a:hlinkClick r:id="rId19">
                  <a:extLst>
                    <a:ext uri="{A12FA001-AC4F-418D-AE19-62706E023703}">
                      <ahyp:hlinkClr xmlns:ahyp="http://schemas.microsoft.com/office/drawing/2018/hyperlinkcolor" val="tx"/>
                    </a:ext>
                  </a:extLst>
                </a:hlinkClick>
              </a:rPr>
              <a:t>International Shooting Sport Federation (ISSF)</a:t>
            </a:r>
            <a:endParaRPr lang="en-IN" sz="1400" b="0" i="0" dirty="0">
              <a:solidFill>
                <a:schemeClr val="tx1"/>
              </a:solidFill>
              <a:effectLst/>
              <a:latin typeface="OlympicSans"/>
            </a:endParaRPr>
          </a:p>
          <a:p>
            <a:pPr>
              <a:buFont typeface="+mj-lt"/>
              <a:buAutoNum type="arabicPeriod"/>
            </a:pPr>
            <a:r>
              <a:rPr lang="en-IN" sz="1400" b="1" i="0" u="none" strike="noStrike" dirty="0">
                <a:solidFill>
                  <a:schemeClr val="tx1"/>
                </a:solidFill>
                <a:effectLst/>
                <a:latin typeface="OlympicSans"/>
                <a:hlinkClick r:id="rId20">
                  <a:extLst>
                    <a:ext uri="{A12FA001-AC4F-418D-AE19-62706E023703}">
                      <ahyp:hlinkClr xmlns:ahyp="http://schemas.microsoft.com/office/drawing/2018/hyperlinkcolor" val="tx"/>
                    </a:ext>
                  </a:extLst>
                </a:hlinkClick>
              </a:rPr>
              <a:t>International Skating Union (ISU)</a:t>
            </a:r>
            <a:r>
              <a:rPr lang="en-IN" sz="1400" dirty="0">
                <a:solidFill>
                  <a:schemeClr val="tx1"/>
                </a:solidFill>
                <a:latin typeface="OlympicSans"/>
              </a:rPr>
              <a:t>					</a:t>
            </a:r>
            <a:r>
              <a:rPr lang="en-IN" sz="1400" b="1" i="0" u="none" strike="noStrike" dirty="0">
                <a:solidFill>
                  <a:schemeClr val="tx1"/>
                </a:solidFill>
                <a:effectLst/>
                <a:latin typeface="OlympicSans"/>
                <a:hlinkClick r:id="rId21">
                  <a:extLst>
                    <a:ext uri="{A12FA001-AC4F-418D-AE19-62706E023703}">
                      <ahyp:hlinkClr xmlns:ahyp="http://schemas.microsoft.com/office/drawing/2018/hyperlinkcolor" val="tx"/>
                    </a:ext>
                  </a:extLst>
                </a:hlinkClick>
              </a:rPr>
              <a:t>International Ski Federation (FIS)</a:t>
            </a:r>
            <a:endParaRPr lang="en-IN" sz="1400" b="0" i="0" dirty="0">
              <a:solidFill>
                <a:schemeClr val="tx1"/>
              </a:solidFill>
              <a:effectLst/>
              <a:latin typeface="OlympicSans"/>
            </a:endParaRPr>
          </a:p>
          <a:p>
            <a:pPr>
              <a:buFont typeface="+mj-lt"/>
              <a:buAutoNum type="arabicPeriod"/>
            </a:pPr>
            <a:r>
              <a:rPr lang="en-IN" sz="1400" b="1" i="0" u="none" strike="noStrike" dirty="0">
                <a:solidFill>
                  <a:schemeClr val="tx1"/>
                </a:solidFill>
                <a:effectLst/>
                <a:latin typeface="OlympicSans"/>
                <a:hlinkClick r:id="rId22">
                  <a:extLst>
                    <a:ext uri="{A12FA001-AC4F-418D-AE19-62706E023703}">
                      <ahyp:hlinkClr xmlns:ahyp="http://schemas.microsoft.com/office/drawing/2018/hyperlinkcolor" val="tx"/>
                    </a:ext>
                  </a:extLst>
                </a:hlinkClick>
              </a:rPr>
              <a:t>International Ski Mountaineering Federation</a:t>
            </a:r>
            <a:r>
              <a:rPr lang="en-IN" sz="1400" dirty="0">
                <a:solidFill>
                  <a:schemeClr val="tx1"/>
                </a:solidFill>
                <a:latin typeface="OlympicSans"/>
              </a:rPr>
              <a:t>				</a:t>
            </a:r>
            <a:r>
              <a:rPr lang="en-IN" sz="1400" b="1" i="0" u="none" strike="noStrike" dirty="0">
                <a:solidFill>
                  <a:schemeClr val="tx1"/>
                </a:solidFill>
                <a:effectLst/>
                <a:latin typeface="OlympicSans"/>
                <a:hlinkClick r:id="rId23">
                  <a:extLst>
                    <a:ext uri="{A12FA001-AC4F-418D-AE19-62706E023703}">
                      <ahyp:hlinkClr xmlns:ahyp="http://schemas.microsoft.com/office/drawing/2018/hyperlinkcolor" val="tx"/>
                    </a:ext>
                  </a:extLst>
                </a:hlinkClick>
              </a:rPr>
              <a:t>International Surfing Association</a:t>
            </a:r>
            <a:endParaRPr lang="en-IN" sz="1400" b="0" i="0" dirty="0">
              <a:solidFill>
                <a:schemeClr val="tx1"/>
              </a:solidFill>
              <a:effectLst/>
              <a:latin typeface="OlympicSans"/>
            </a:endParaRPr>
          </a:p>
          <a:p>
            <a:pPr>
              <a:buFont typeface="+mj-lt"/>
              <a:buAutoNum type="arabicPeriod"/>
            </a:pPr>
            <a:r>
              <a:rPr lang="en-IN" sz="1400" b="1" i="0" u="none" strike="noStrike" dirty="0">
                <a:solidFill>
                  <a:schemeClr val="tx1"/>
                </a:solidFill>
                <a:effectLst/>
                <a:latin typeface="OlympicSans"/>
                <a:hlinkClick r:id="rId24">
                  <a:extLst>
                    <a:ext uri="{A12FA001-AC4F-418D-AE19-62706E023703}">
                      <ahyp:hlinkClr xmlns:ahyp="http://schemas.microsoft.com/office/drawing/2018/hyperlinkcolor" val="tx"/>
                    </a:ext>
                  </a:extLst>
                </a:hlinkClick>
              </a:rPr>
              <a:t>International Table Tennis Federation (ITTF)</a:t>
            </a:r>
            <a:r>
              <a:rPr lang="en-IN" sz="1400" dirty="0">
                <a:solidFill>
                  <a:schemeClr val="tx1"/>
                </a:solidFill>
                <a:latin typeface="OlympicSans"/>
              </a:rPr>
              <a:t>				</a:t>
            </a:r>
            <a:r>
              <a:rPr lang="en-IN" sz="1400" b="1" i="0" u="none" strike="noStrike" dirty="0">
                <a:solidFill>
                  <a:schemeClr val="tx1"/>
                </a:solidFill>
                <a:effectLst/>
                <a:latin typeface="OlympicSans"/>
                <a:hlinkClick r:id="rId25">
                  <a:extLst>
                    <a:ext uri="{A12FA001-AC4F-418D-AE19-62706E023703}">
                      <ahyp:hlinkClr xmlns:ahyp="http://schemas.microsoft.com/office/drawing/2018/hyperlinkcolor" val="tx"/>
                    </a:ext>
                  </a:extLst>
                </a:hlinkClick>
              </a:rPr>
              <a:t>International Tennis Federation (ITF)</a:t>
            </a:r>
            <a:endParaRPr lang="en-IN" sz="1400" b="0" i="0" dirty="0">
              <a:solidFill>
                <a:schemeClr val="tx1"/>
              </a:solidFill>
              <a:effectLst/>
              <a:latin typeface="OlympicSans"/>
            </a:endParaRPr>
          </a:p>
          <a:p>
            <a:pPr>
              <a:buFont typeface="+mj-lt"/>
              <a:buAutoNum type="arabicPeriod"/>
            </a:pPr>
            <a:r>
              <a:rPr lang="en-IN" sz="1400" b="1" i="0" u="none" strike="noStrike" dirty="0">
                <a:solidFill>
                  <a:schemeClr val="tx1"/>
                </a:solidFill>
                <a:effectLst/>
                <a:latin typeface="OlympicSans"/>
                <a:hlinkClick r:id="rId26">
                  <a:extLst>
                    <a:ext uri="{A12FA001-AC4F-418D-AE19-62706E023703}">
                      <ahyp:hlinkClr xmlns:ahyp="http://schemas.microsoft.com/office/drawing/2018/hyperlinkcolor" val="tx"/>
                    </a:ext>
                  </a:extLst>
                </a:hlinkClick>
              </a:rPr>
              <a:t>International Volleyball Federation (FIVB)</a:t>
            </a:r>
            <a:r>
              <a:rPr lang="en-IN" sz="1400" dirty="0">
                <a:solidFill>
                  <a:schemeClr val="tx1"/>
                </a:solidFill>
                <a:latin typeface="OlympicSans"/>
              </a:rPr>
              <a:t>				</a:t>
            </a:r>
            <a:r>
              <a:rPr lang="en-IN" sz="1400" b="1" i="0" u="none" strike="noStrike" dirty="0">
                <a:solidFill>
                  <a:schemeClr val="tx1"/>
                </a:solidFill>
                <a:effectLst/>
                <a:latin typeface="OlympicSans"/>
                <a:hlinkClick r:id="rId27">
                  <a:extLst>
                    <a:ext uri="{A12FA001-AC4F-418D-AE19-62706E023703}">
                      <ahyp:hlinkClr xmlns:ahyp="http://schemas.microsoft.com/office/drawing/2018/hyperlinkcolor" val="tx"/>
                    </a:ext>
                  </a:extLst>
                </a:hlinkClick>
              </a:rPr>
              <a:t>International Weightlifting Federation (IWF);</a:t>
            </a:r>
            <a:endParaRPr lang="en-IN" sz="1400" b="0" i="0" dirty="0">
              <a:solidFill>
                <a:schemeClr val="tx1"/>
              </a:solidFill>
              <a:effectLst/>
              <a:latin typeface="OlympicSans"/>
            </a:endParaRPr>
          </a:p>
          <a:p>
            <a:pPr>
              <a:buFont typeface="+mj-lt"/>
              <a:buAutoNum type="arabicPeriod"/>
            </a:pPr>
            <a:r>
              <a:rPr lang="en-IN" sz="1400" b="1" i="0" u="none" strike="noStrike" dirty="0">
                <a:solidFill>
                  <a:schemeClr val="tx1"/>
                </a:solidFill>
                <a:effectLst/>
                <a:latin typeface="OlympicSans"/>
                <a:hlinkClick r:id="rId28">
                  <a:extLst>
                    <a:ext uri="{A12FA001-AC4F-418D-AE19-62706E023703}">
                      <ahyp:hlinkClr xmlns:ahyp="http://schemas.microsoft.com/office/drawing/2018/hyperlinkcolor" val="tx"/>
                    </a:ext>
                  </a:extLst>
                </a:hlinkClick>
              </a:rPr>
              <a:t>The International Federation of Sport Climbing</a:t>
            </a:r>
            <a:r>
              <a:rPr lang="en-IN" sz="1400" dirty="0">
                <a:solidFill>
                  <a:schemeClr val="tx1"/>
                </a:solidFill>
                <a:latin typeface="OlympicSans"/>
              </a:rPr>
              <a:t>			</a:t>
            </a:r>
            <a:r>
              <a:rPr lang="en-IN" sz="1400" b="1" i="0" u="none" strike="noStrike" dirty="0">
                <a:solidFill>
                  <a:schemeClr val="tx1"/>
                </a:solidFill>
                <a:effectLst/>
                <a:latin typeface="OlympicSans"/>
                <a:hlinkClick r:id="rId29">
                  <a:extLst>
                    <a:ext uri="{A12FA001-AC4F-418D-AE19-62706E023703}">
                      <ahyp:hlinkClr xmlns:ahyp="http://schemas.microsoft.com/office/drawing/2018/hyperlinkcolor" val="tx"/>
                    </a:ext>
                  </a:extLst>
                </a:hlinkClick>
              </a:rPr>
              <a:t>Union </a:t>
            </a:r>
            <a:r>
              <a:rPr lang="en-IN" sz="1400" b="1" i="0" u="none" strike="noStrike" dirty="0" err="1">
                <a:solidFill>
                  <a:schemeClr val="tx1"/>
                </a:solidFill>
                <a:effectLst/>
                <a:latin typeface="OlympicSans"/>
                <a:hlinkClick r:id="rId29">
                  <a:extLst>
                    <a:ext uri="{A12FA001-AC4F-418D-AE19-62706E023703}">
                      <ahyp:hlinkClr xmlns:ahyp="http://schemas.microsoft.com/office/drawing/2018/hyperlinkcolor" val="tx"/>
                    </a:ext>
                  </a:extLst>
                </a:hlinkClick>
              </a:rPr>
              <a:t>Cycliste</a:t>
            </a:r>
            <a:r>
              <a:rPr lang="en-IN" sz="1400" b="1" i="0" u="none" strike="noStrike" dirty="0">
                <a:solidFill>
                  <a:schemeClr val="tx1"/>
                </a:solidFill>
                <a:effectLst/>
                <a:latin typeface="OlympicSans"/>
                <a:hlinkClick r:id="rId29">
                  <a:extLst>
                    <a:ext uri="{A12FA001-AC4F-418D-AE19-62706E023703}">
                      <ahyp:hlinkClr xmlns:ahyp="http://schemas.microsoft.com/office/drawing/2018/hyperlinkcolor" val="tx"/>
                    </a:ext>
                  </a:extLst>
                </a:hlinkClick>
              </a:rPr>
              <a:t> Internationale (UCI)</a:t>
            </a:r>
            <a:endParaRPr lang="en-IN" sz="1400" b="0" i="0" dirty="0">
              <a:solidFill>
                <a:schemeClr val="tx1"/>
              </a:solidFill>
              <a:effectLst/>
              <a:latin typeface="OlympicSans"/>
            </a:endParaRPr>
          </a:p>
          <a:p>
            <a:pPr>
              <a:buFont typeface="+mj-lt"/>
              <a:buAutoNum type="arabicPeriod"/>
            </a:pPr>
            <a:r>
              <a:rPr lang="en-IN" sz="1400" b="1" i="0" u="none" strike="noStrike" dirty="0">
                <a:solidFill>
                  <a:schemeClr val="tx1"/>
                </a:solidFill>
                <a:effectLst/>
                <a:latin typeface="OlympicSans"/>
                <a:hlinkClick r:id="rId30">
                  <a:extLst>
                    <a:ext uri="{A12FA001-AC4F-418D-AE19-62706E023703}">
                      <ahyp:hlinkClr xmlns:ahyp="http://schemas.microsoft.com/office/drawing/2018/hyperlinkcolor" val="tx"/>
                    </a:ext>
                  </a:extLst>
                </a:hlinkClick>
              </a:rPr>
              <a:t>United World Wrestling (UWW)</a:t>
            </a:r>
            <a:r>
              <a:rPr lang="en-IN" sz="1400" dirty="0">
                <a:solidFill>
                  <a:schemeClr val="tx1"/>
                </a:solidFill>
                <a:latin typeface="OlympicSans"/>
              </a:rPr>
              <a:t>						</a:t>
            </a:r>
            <a:r>
              <a:rPr lang="en-IN" sz="1400" b="1" i="0" u="none" strike="noStrike" dirty="0">
                <a:solidFill>
                  <a:schemeClr val="tx1"/>
                </a:solidFill>
                <a:effectLst/>
                <a:latin typeface="OlympicSans"/>
                <a:hlinkClick r:id="rId31">
                  <a:extLst>
                    <a:ext uri="{A12FA001-AC4F-418D-AE19-62706E023703}">
                      <ahyp:hlinkClr xmlns:ahyp="http://schemas.microsoft.com/office/drawing/2018/hyperlinkcolor" val="tx"/>
                    </a:ext>
                  </a:extLst>
                </a:hlinkClick>
              </a:rPr>
              <a:t>World Archery Federation (WA)</a:t>
            </a:r>
            <a:endParaRPr lang="en-IN" sz="1400" b="0" i="0" dirty="0">
              <a:solidFill>
                <a:schemeClr val="tx1"/>
              </a:solidFill>
              <a:effectLst/>
              <a:latin typeface="OlympicSans"/>
            </a:endParaRPr>
          </a:p>
          <a:p>
            <a:pPr>
              <a:buFont typeface="+mj-lt"/>
              <a:buAutoNum type="arabicPeriod"/>
            </a:pPr>
            <a:r>
              <a:rPr lang="en-IN" sz="1400" b="1" i="0" u="none" strike="noStrike" dirty="0">
                <a:solidFill>
                  <a:schemeClr val="tx1"/>
                </a:solidFill>
                <a:effectLst/>
                <a:latin typeface="OlympicSans"/>
                <a:hlinkClick r:id="rId32">
                  <a:extLst>
                    <a:ext uri="{A12FA001-AC4F-418D-AE19-62706E023703}">
                      <ahyp:hlinkClr xmlns:ahyp="http://schemas.microsoft.com/office/drawing/2018/hyperlinkcolor" val="tx"/>
                    </a:ext>
                  </a:extLst>
                </a:hlinkClick>
              </a:rPr>
              <a:t>World Aquatics</a:t>
            </a:r>
            <a:r>
              <a:rPr lang="en-IN" sz="1400" dirty="0">
                <a:solidFill>
                  <a:schemeClr val="tx1"/>
                </a:solidFill>
                <a:latin typeface="OlympicSans"/>
              </a:rPr>
              <a:t>								</a:t>
            </a:r>
            <a:r>
              <a:rPr lang="en-IN" sz="1400" b="1" i="0" u="none" strike="noStrike" dirty="0">
                <a:solidFill>
                  <a:schemeClr val="tx1"/>
                </a:solidFill>
                <a:effectLst/>
                <a:latin typeface="OlympicSans"/>
                <a:hlinkClick r:id="rId33">
                  <a:extLst>
                    <a:ext uri="{A12FA001-AC4F-418D-AE19-62706E023703}">
                      <ahyp:hlinkClr xmlns:ahyp="http://schemas.microsoft.com/office/drawing/2018/hyperlinkcolor" val="tx"/>
                    </a:ext>
                  </a:extLst>
                </a:hlinkClick>
              </a:rPr>
              <a:t>World Athletics</a:t>
            </a:r>
            <a:endParaRPr lang="en-IN" sz="1400" b="0" i="0" dirty="0">
              <a:solidFill>
                <a:schemeClr val="tx1"/>
              </a:solidFill>
              <a:effectLst/>
              <a:latin typeface="OlympicSans"/>
            </a:endParaRPr>
          </a:p>
          <a:p>
            <a:pPr>
              <a:buFont typeface="+mj-lt"/>
              <a:buAutoNum type="arabicPeriod"/>
            </a:pPr>
            <a:r>
              <a:rPr lang="en-IN" sz="1400" b="1" i="0" u="none" strike="noStrike" dirty="0">
                <a:solidFill>
                  <a:schemeClr val="tx1"/>
                </a:solidFill>
                <a:effectLst/>
                <a:latin typeface="OlympicSans"/>
                <a:hlinkClick r:id="rId34">
                  <a:extLst>
                    <a:ext uri="{A12FA001-AC4F-418D-AE19-62706E023703}">
                      <ahyp:hlinkClr xmlns:ahyp="http://schemas.microsoft.com/office/drawing/2018/hyperlinkcolor" val="tx"/>
                    </a:ext>
                  </a:extLst>
                </a:hlinkClick>
              </a:rPr>
              <a:t>World Curling Federation</a:t>
            </a:r>
            <a:r>
              <a:rPr lang="en-IN" sz="1400" dirty="0">
                <a:solidFill>
                  <a:schemeClr val="tx1"/>
                </a:solidFill>
                <a:latin typeface="OlympicSans"/>
              </a:rPr>
              <a:t>							</a:t>
            </a:r>
            <a:r>
              <a:rPr lang="en-IN" sz="1400" b="1" i="0" u="none" strike="noStrike" dirty="0">
                <a:solidFill>
                  <a:schemeClr val="tx1"/>
                </a:solidFill>
                <a:effectLst/>
                <a:latin typeface="OlympicSans"/>
                <a:hlinkClick r:id="rId35">
                  <a:extLst>
                    <a:ext uri="{A12FA001-AC4F-418D-AE19-62706E023703}">
                      <ahyp:hlinkClr xmlns:ahyp="http://schemas.microsoft.com/office/drawing/2018/hyperlinkcolor" val="tx"/>
                    </a:ext>
                  </a:extLst>
                </a:hlinkClick>
              </a:rPr>
              <a:t>World </a:t>
            </a:r>
            <a:r>
              <a:rPr lang="en-IN" sz="1400" b="1" i="0" u="none" strike="noStrike" dirty="0" err="1">
                <a:solidFill>
                  <a:schemeClr val="tx1"/>
                </a:solidFill>
                <a:effectLst/>
                <a:latin typeface="OlympicSans"/>
                <a:hlinkClick r:id="rId35">
                  <a:extLst>
                    <a:ext uri="{A12FA001-AC4F-418D-AE19-62706E023703}">
                      <ahyp:hlinkClr xmlns:ahyp="http://schemas.microsoft.com/office/drawing/2018/hyperlinkcolor" val="tx"/>
                    </a:ext>
                  </a:extLst>
                </a:hlinkClick>
              </a:rPr>
              <a:t>DanceSport</a:t>
            </a:r>
            <a:r>
              <a:rPr lang="en-IN" sz="1400" b="1" i="0" u="none" strike="noStrike" dirty="0">
                <a:solidFill>
                  <a:schemeClr val="tx1"/>
                </a:solidFill>
                <a:effectLst/>
                <a:latin typeface="OlympicSans"/>
                <a:hlinkClick r:id="rId35">
                  <a:extLst>
                    <a:ext uri="{A12FA001-AC4F-418D-AE19-62706E023703}">
                      <ahyp:hlinkClr xmlns:ahyp="http://schemas.microsoft.com/office/drawing/2018/hyperlinkcolor" val="tx"/>
                    </a:ext>
                  </a:extLst>
                </a:hlinkClick>
              </a:rPr>
              <a:t> Federation (WDSF)</a:t>
            </a:r>
            <a:endParaRPr lang="en-IN" sz="1400" b="0" i="0" dirty="0">
              <a:solidFill>
                <a:schemeClr val="tx1"/>
              </a:solidFill>
              <a:effectLst/>
              <a:latin typeface="OlympicSans"/>
            </a:endParaRPr>
          </a:p>
          <a:p>
            <a:pPr>
              <a:buFont typeface="+mj-lt"/>
              <a:buAutoNum type="arabicPeriod"/>
            </a:pPr>
            <a:r>
              <a:rPr lang="en-IN" sz="1400" b="1" i="0" u="none" strike="noStrike" dirty="0">
                <a:solidFill>
                  <a:schemeClr val="tx1"/>
                </a:solidFill>
                <a:effectLst/>
                <a:latin typeface="OlympicSans"/>
                <a:hlinkClick r:id="rId36">
                  <a:extLst>
                    <a:ext uri="{A12FA001-AC4F-418D-AE19-62706E023703}">
                      <ahyp:hlinkClr xmlns:ahyp="http://schemas.microsoft.com/office/drawing/2018/hyperlinkcolor" val="tx"/>
                    </a:ext>
                  </a:extLst>
                </a:hlinkClick>
              </a:rPr>
              <a:t>World Rowing (FISA)</a:t>
            </a:r>
            <a:r>
              <a:rPr lang="en-IN" sz="1400" dirty="0">
                <a:solidFill>
                  <a:schemeClr val="tx1"/>
                </a:solidFill>
                <a:latin typeface="OlympicSans"/>
              </a:rPr>
              <a:t>							</a:t>
            </a:r>
            <a:r>
              <a:rPr lang="en-IN" sz="1400" b="1" i="0" u="none" strike="noStrike" dirty="0">
                <a:solidFill>
                  <a:schemeClr val="tx1"/>
                </a:solidFill>
                <a:effectLst/>
                <a:latin typeface="OlympicSans"/>
                <a:hlinkClick r:id="rId37">
                  <a:extLst>
                    <a:ext uri="{A12FA001-AC4F-418D-AE19-62706E023703}">
                      <ahyp:hlinkClr xmlns:ahyp="http://schemas.microsoft.com/office/drawing/2018/hyperlinkcolor" val="tx"/>
                    </a:ext>
                  </a:extLst>
                </a:hlinkClick>
              </a:rPr>
              <a:t>World Rugby</a:t>
            </a:r>
            <a:endParaRPr lang="en-IN" sz="1400" b="0" i="0" dirty="0">
              <a:solidFill>
                <a:schemeClr val="tx1"/>
              </a:solidFill>
              <a:effectLst/>
              <a:latin typeface="OlympicSans"/>
            </a:endParaRPr>
          </a:p>
          <a:p>
            <a:pPr>
              <a:buFont typeface="+mj-lt"/>
              <a:buAutoNum type="arabicPeriod"/>
            </a:pPr>
            <a:r>
              <a:rPr lang="en-IN" sz="1400" b="1" i="0" u="none" strike="noStrike" dirty="0">
                <a:solidFill>
                  <a:schemeClr val="tx1"/>
                </a:solidFill>
                <a:effectLst/>
                <a:latin typeface="OlympicSans"/>
                <a:hlinkClick r:id="rId38">
                  <a:extLst>
                    <a:ext uri="{A12FA001-AC4F-418D-AE19-62706E023703}">
                      <ahyp:hlinkClr xmlns:ahyp="http://schemas.microsoft.com/office/drawing/2018/hyperlinkcolor" val="tx"/>
                    </a:ext>
                  </a:extLst>
                </a:hlinkClick>
              </a:rPr>
              <a:t>World Sailing (WS)</a:t>
            </a:r>
            <a:r>
              <a:rPr lang="en-IN" sz="1400" dirty="0">
                <a:solidFill>
                  <a:schemeClr val="tx1"/>
                </a:solidFill>
                <a:latin typeface="OlympicSans"/>
              </a:rPr>
              <a:t>								</a:t>
            </a:r>
            <a:r>
              <a:rPr lang="en-IN" sz="1400" b="1" i="0" u="none" strike="noStrike" dirty="0">
                <a:solidFill>
                  <a:schemeClr val="tx1"/>
                </a:solidFill>
                <a:effectLst/>
                <a:latin typeface="OlympicSans"/>
                <a:hlinkClick r:id="rId39">
                  <a:extLst>
                    <a:ext uri="{A12FA001-AC4F-418D-AE19-62706E023703}">
                      <ahyp:hlinkClr xmlns:ahyp="http://schemas.microsoft.com/office/drawing/2018/hyperlinkcolor" val="tx"/>
                    </a:ext>
                  </a:extLst>
                </a:hlinkClick>
              </a:rPr>
              <a:t>World Skate</a:t>
            </a:r>
            <a:endParaRPr lang="en-IN" sz="1400" b="0" i="0" dirty="0">
              <a:solidFill>
                <a:schemeClr val="tx1"/>
              </a:solidFill>
              <a:effectLst/>
              <a:latin typeface="OlympicSans"/>
            </a:endParaRPr>
          </a:p>
          <a:p>
            <a:pPr>
              <a:buFont typeface="+mj-lt"/>
              <a:buAutoNum type="arabicPeriod"/>
            </a:pPr>
            <a:r>
              <a:rPr lang="en-IN" sz="1400" b="1" i="0" u="none" strike="noStrike" dirty="0">
                <a:solidFill>
                  <a:schemeClr val="tx1"/>
                </a:solidFill>
                <a:effectLst/>
                <a:latin typeface="OlympicSans"/>
                <a:hlinkClick r:id="rId40">
                  <a:extLst>
                    <a:ext uri="{A12FA001-AC4F-418D-AE19-62706E023703}">
                      <ahyp:hlinkClr xmlns:ahyp="http://schemas.microsoft.com/office/drawing/2018/hyperlinkcolor" val="tx"/>
                    </a:ext>
                  </a:extLst>
                </a:hlinkClick>
              </a:rPr>
              <a:t>World Taekwondo (WT)</a:t>
            </a:r>
            <a:r>
              <a:rPr lang="en-IN" sz="1400" dirty="0">
                <a:solidFill>
                  <a:schemeClr val="tx1"/>
                </a:solidFill>
                <a:latin typeface="OlympicSans"/>
              </a:rPr>
              <a:t>							</a:t>
            </a:r>
            <a:r>
              <a:rPr lang="en-IN" sz="1400" b="1" i="0" u="none" strike="noStrike" dirty="0">
                <a:solidFill>
                  <a:schemeClr val="tx1"/>
                </a:solidFill>
                <a:effectLst/>
                <a:latin typeface="OlympicSans"/>
                <a:hlinkClick r:id="rId41">
                  <a:extLst>
                    <a:ext uri="{A12FA001-AC4F-418D-AE19-62706E023703}">
                      <ahyp:hlinkClr xmlns:ahyp="http://schemas.microsoft.com/office/drawing/2018/hyperlinkcolor" val="tx"/>
                    </a:ext>
                  </a:extLst>
                </a:hlinkClick>
              </a:rPr>
              <a:t>World Triathlon (TRI)</a:t>
            </a:r>
            <a:endParaRPr lang="en-IN" sz="1400" b="0" i="0" dirty="0">
              <a:solidFill>
                <a:schemeClr val="tx1"/>
              </a:solidFill>
              <a:effectLst/>
              <a:latin typeface="OlympicSans"/>
            </a:endParaRPr>
          </a:p>
          <a:p>
            <a:endParaRPr lang="en-IN" sz="4800" dirty="0"/>
          </a:p>
        </p:txBody>
      </p:sp>
    </p:spTree>
    <p:extLst>
      <p:ext uri="{BB962C8B-B14F-4D97-AF65-F5344CB8AC3E}">
        <p14:creationId xmlns:p14="http://schemas.microsoft.com/office/powerpoint/2010/main" val="1530972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61F3A-6F3E-45F2-AF72-6CF59C0E3457}"/>
              </a:ext>
            </a:extLst>
          </p:cNvPr>
          <p:cNvSpPr>
            <a:spLocks noGrp="1"/>
          </p:cNvSpPr>
          <p:nvPr>
            <p:ph type="title"/>
          </p:nvPr>
        </p:nvSpPr>
        <p:spPr>
          <a:xfrm>
            <a:off x="685723" y="0"/>
            <a:ext cx="8596668" cy="511619"/>
          </a:xfrm>
        </p:spPr>
        <p:txBody>
          <a:bodyPr>
            <a:normAutofit fontScale="90000"/>
          </a:bodyPr>
          <a:lstStyle/>
          <a:p>
            <a:pPr algn="ctr"/>
            <a:r>
              <a:rPr lang="en-US" sz="2800" b="1" i="0" dirty="0">
                <a:solidFill>
                  <a:srgbClr val="000000"/>
                </a:solidFill>
                <a:effectLst/>
                <a:latin typeface="Raleway" pitchFamily="2" charset="0"/>
              </a:rPr>
              <a:t>National Sports Federation</a:t>
            </a:r>
            <a:endParaRPr lang="en-IN" sz="2800" dirty="0"/>
          </a:p>
        </p:txBody>
      </p:sp>
      <p:sp>
        <p:nvSpPr>
          <p:cNvPr id="3" name="Content Placeholder 2">
            <a:extLst>
              <a:ext uri="{FF2B5EF4-FFF2-40B4-BE49-F238E27FC236}">
                <a16:creationId xmlns:a16="http://schemas.microsoft.com/office/drawing/2014/main" id="{03DF5B05-22E7-42F0-8E8F-9AE86F6C2369}"/>
              </a:ext>
            </a:extLst>
          </p:cNvPr>
          <p:cNvSpPr>
            <a:spLocks noGrp="1"/>
          </p:cNvSpPr>
          <p:nvPr>
            <p:ph idx="1"/>
          </p:nvPr>
        </p:nvSpPr>
        <p:spPr>
          <a:xfrm>
            <a:off x="0" y="478173"/>
            <a:ext cx="9647339" cy="6379828"/>
          </a:xfrm>
        </p:spPr>
        <p:txBody>
          <a:bodyPr>
            <a:normAutofit lnSpcReduction="10000"/>
          </a:bodyPr>
          <a:lstStyle/>
          <a:p>
            <a:pPr fontAlgn="base"/>
            <a:r>
              <a:rPr lang="en-US" dirty="0">
                <a:latin typeface="Arial" panose="020B0604020202020204" pitchFamily="34" charset="0"/>
                <a:cs typeface="Arial" panose="020B0604020202020204" pitchFamily="34" charset="0"/>
              </a:rPr>
              <a:t>National Sports Federations NSFs are fully responsible and accountable for the overall management, direction, control, regulation, promotion, development and sponsorship of the discipline for which they are recognized by the concerned International Federation. </a:t>
            </a:r>
            <a:r>
              <a:rPr lang="en-US" i="0" dirty="0">
                <a:solidFill>
                  <a:srgbClr val="000000"/>
                </a:solidFill>
                <a:effectLst/>
                <a:latin typeface="Arial" panose="020B0604020202020204" pitchFamily="34" charset="0"/>
                <a:cs typeface="Arial" panose="020B0604020202020204" pitchFamily="34" charset="0"/>
              </a:rPr>
              <a:t>The National Sports Federation of India (NSFOI) promote the fundamental principles of Sports at a national level within the framework of sports. </a:t>
            </a:r>
            <a:endParaRPr lang="en-US" dirty="0">
              <a:latin typeface="Arial" panose="020B0604020202020204" pitchFamily="34" charset="0"/>
              <a:cs typeface="Arial" panose="020B0604020202020204" pitchFamily="34" charset="0"/>
            </a:endParaRPr>
          </a:p>
          <a:p>
            <a:pPr fontAlgn="base"/>
            <a:r>
              <a:rPr lang="en-US" dirty="0">
                <a:latin typeface="Arial" panose="020B0604020202020204" pitchFamily="34" charset="0"/>
                <a:cs typeface="Arial" panose="020B0604020202020204" pitchFamily="34" charset="0"/>
              </a:rPr>
              <a:t>Recognition of National Sports Federations is to ensure that NSFs maintain certain basic standards, norms and procedures with regard to their internal functioning, which conform to the high principles and objectives laid down by the concerned International Federation, and which are also in complete consonance (</a:t>
            </a:r>
            <a:r>
              <a:rPr lang="en-US" dirty="0" err="1">
                <a:latin typeface="Arial" panose="020B0604020202020204" pitchFamily="34" charset="0"/>
                <a:cs typeface="Arial" panose="020B0604020202020204" pitchFamily="34" charset="0"/>
              </a:rPr>
              <a:t>taalmel</a:t>
            </a:r>
            <a:r>
              <a:rPr lang="en-US" dirty="0">
                <a:latin typeface="Arial" panose="020B0604020202020204" pitchFamily="34" charset="0"/>
                <a:cs typeface="Arial" panose="020B0604020202020204" pitchFamily="34" charset="0"/>
              </a:rPr>
              <a:t>) with the principles laid down in the Olympic Charter.</a:t>
            </a:r>
          </a:p>
          <a:p>
            <a:pPr fontAlgn="base"/>
            <a:r>
              <a:rPr lang="en-US" dirty="0">
                <a:latin typeface="Arial" panose="020B0604020202020204" pitchFamily="34" charset="0"/>
                <a:cs typeface="Arial" panose="020B0604020202020204" pitchFamily="34" charset="0"/>
              </a:rPr>
              <a:t>From the year December, 2009, a new system of annual recognition was notified under which NSFs are required to submit detailed documentation for grant of recognition, which would get automatically renewed in the subsequent years. Subjects to submission of prescribed documents such as annual report, audited accounts, details of national championships held, utilization certificate in respect of Government grants. Copies of relevant circulars issued. </a:t>
            </a:r>
          </a:p>
          <a:p>
            <a:pPr fontAlgn="base"/>
            <a:r>
              <a:rPr lang="en-US" dirty="0">
                <a:latin typeface="Arial" panose="020B0604020202020204" pitchFamily="34" charset="0"/>
                <a:cs typeface="Arial" panose="020B0604020202020204" pitchFamily="34" charset="0"/>
              </a:rPr>
              <a:t>For determining the eligibility for recognition of NSFs dealing with disciplines which are not included in Olympics, Commonwealth Games or Asian Games, the Government has further notified additional conditions. Now while considering the proposal of such disciplines following criteria will be taken into consideration:-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Popular Indigenous Games with All India spread ii. Popular School, College and University Sports iii. Availability of required infrastructure v. Affordability of the game vi. Availability of coaches </a:t>
            </a:r>
          </a:p>
          <a:p>
            <a:pPr fontAlgn="base"/>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5592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7F72BE-47E3-4D09-8A81-87F440F2D879}"/>
              </a:ext>
            </a:extLst>
          </p:cNvPr>
          <p:cNvSpPr>
            <a:spLocks noGrp="1"/>
          </p:cNvSpPr>
          <p:nvPr>
            <p:ph idx="1"/>
          </p:nvPr>
        </p:nvSpPr>
        <p:spPr>
          <a:xfrm>
            <a:off x="0" y="1"/>
            <a:ext cx="9529894" cy="6858000"/>
          </a:xfrm>
        </p:spPr>
        <p:txBody>
          <a:bodyPr>
            <a:normAutofit fontScale="92500" lnSpcReduction="10000"/>
          </a:bodyPr>
          <a:lstStyle/>
          <a:p>
            <a:pPr marL="0" indent="0" algn="ctr" fontAlgn="base">
              <a:buNone/>
            </a:pPr>
            <a:r>
              <a:rPr lang="en-IN" sz="2800" b="1" i="0" dirty="0">
                <a:solidFill>
                  <a:srgbClr val="333333"/>
                </a:solidFill>
                <a:effectLst/>
                <a:latin typeface="Maison Neue"/>
              </a:rPr>
              <a:t>Olympic volunteers</a:t>
            </a:r>
          </a:p>
          <a:p>
            <a:pPr fontAlgn="base"/>
            <a:r>
              <a:rPr lang="en-US" dirty="0">
                <a:solidFill>
                  <a:srgbClr val="444444"/>
                </a:solidFill>
                <a:latin typeface="Maison Neue"/>
              </a:rPr>
              <a:t>The Olympics bring people, nations, and the world together, including thousands of volunteers!</a:t>
            </a:r>
          </a:p>
          <a:p>
            <a:pPr fontAlgn="base"/>
            <a:r>
              <a:rPr lang="en-US" dirty="0">
                <a:solidFill>
                  <a:srgbClr val="444444"/>
                </a:solidFill>
                <a:latin typeface="Maison Neue"/>
              </a:rPr>
              <a:t>While qualifying for Olympic teams takes years of dedication, practice, and acquired skill but almost anyone can </a:t>
            </a:r>
            <a:r>
              <a:rPr lang="en-US" i="1" dirty="0">
                <a:solidFill>
                  <a:srgbClr val="444444"/>
                </a:solidFill>
                <a:latin typeface="inherit"/>
              </a:rPr>
              <a:t>volunteer</a:t>
            </a:r>
            <a:r>
              <a:rPr lang="en-US" dirty="0">
                <a:solidFill>
                  <a:srgbClr val="444444"/>
                </a:solidFill>
                <a:latin typeface="Maison Neue"/>
              </a:rPr>
              <a:t> for the Olympic Games. You could provide needed services across many aspects of the event before, during, and after the competitions.</a:t>
            </a:r>
          </a:p>
          <a:p>
            <a:pPr fontAlgn="base"/>
            <a:r>
              <a:rPr lang="en-US" dirty="0">
                <a:solidFill>
                  <a:srgbClr val="444444"/>
                </a:solidFill>
                <a:latin typeface="Maison Neue"/>
              </a:rPr>
              <a:t>Volunteering for the Olympics is fulfilling and impactful. Becoming an Olympics Volunteer is not as hard as you may think and makes this incredible event possible every two years (winter and summer).</a:t>
            </a:r>
          </a:p>
          <a:p>
            <a:pPr fontAlgn="base"/>
            <a:r>
              <a:rPr lang="en-US" dirty="0">
                <a:solidFill>
                  <a:srgbClr val="444444"/>
                </a:solidFill>
                <a:latin typeface="Maison Neue"/>
              </a:rPr>
              <a:t>There were over 80,000 volunteers working at the 2020 (2021) Tokyo Olympics. </a:t>
            </a:r>
          </a:p>
          <a:p>
            <a:pPr fontAlgn="base"/>
            <a:r>
              <a:rPr lang="en-US" dirty="0">
                <a:solidFill>
                  <a:srgbClr val="444444"/>
                </a:solidFill>
                <a:latin typeface="Maison Neue"/>
              </a:rPr>
              <a:t>Each volunteer comes with a unique skill set which is considered when making assignments. Here are a few of the many volunteer jobs needed to successfully pull off the Olympic Games:</a:t>
            </a:r>
          </a:p>
          <a:p>
            <a:pPr fontAlgn="base">
              <a:buFont typeface="Arial" panose="020B0604020202020204" pitchFamily="34" charset="0"/>
              <a:buChar char="•"/>
            </a:pPr>
            <a:r>
              <a:rPr lang="en-US" b="1" dirty="0">
                <a:solidFill>
                  <a:srgbClr val="555555"/>
                </a:solidFill>
                <a:latin typeface="inherit"/>
              </a:rPr>
              <a:t>Checking tickets and security services:</a:t>
            </a:r>
            <a:r>
              <a:rPr lang="en-US" dirty="0">
                <a:solidFill>
                  <a:srgbClr val="555555"/>
                </a:solidFill>
                <a:latin typeface="Maison Neue"/>
              </a:rPr>
              <a:t> This may include issuing IDs to Olympic workers as well.</a:t>
            </a:r>
          </a:p>
          <a:p>
            <a:pPr fontAlgn="base">
              <a:buFont typeface="Arial" panose="020B0604020202020204" pitchFamily="34" charset="0"/>
              <a:buChar char="•"/>
            </a:pPr>
            <a:r>
              <a:rPr lang="en-US" b="1" dirty="0">
                <a:solidFill>
                  <a:srgbClr val="555555"/>
                </a:solidFill>
                <a:latin typeface="inherit"/>
              </a:rPr>
              <a:t>Translating and acting as a guide:</a:t>
            </a:r>
            <a:r>
              <a:rPr lang="en-US" dirty="0">
                <a:solidFill>
                  <a:srgbClr val="555555"/>
                </a:solidFill>
                <a:latin typeface="Maison Neue"/>
              </a:rPr>
              <a:t> People come from all over the world for the Olympics; you could be welcoming dignitaries and politicians as well as athletes and spectators.</a:t>
            </a:r>
          </a:p>
          <a:p>
            <a:pPr fontAlgn="base">
              <a:buFont typeface="Arial" panose="020B0604020202020204" pitchFamily="34" charset="0"/>
              <a:buChar char="•"/>
            </a:pPr>
            <a:r>
              <a:rPr lang="en-US" b="1" dirty="0">
                <a:solidFill>
                  <a:srgbClr val="555555"/>
                </a:solidFill>
                <a:latin typeface="inherit"/>
              </a:rPr>
              <a:t>Delivering equipment: </a:t>
            </a:r>
            <a:r>
              <a:rPr lang="en-US" dirty="0">
                <a:solidFill>
                  <a:srgbClr val="555555"/>
                </a:solidFill>
                <a:latin typeface="Maison Neue"/>
              </a:rPr>
              <a:t>With competitions occurring at multiple venues and stages serving various purposes, equipment delivery can be more complicated than it sounds</a:t>
            </a:r>
          </a:p>
          <a:p>
            <a:pPr fontAlgn="base">
              <a:buFont typeface="Arial" panose="020B0604020202020204" pitchFamily="34" charset="0"/>
              <a:buChar char="•"/>
            </a:pPr>
            <a:r>
              <a:rPr lang="en-US" b="1" dirty="0">
                <a:solidFill>
                  <a:srgbClr val="555555"/>
                </a:solidFill>
                <a:latin typeface="inherit"/>
              </a:rPr>
              <a:t>Set up and break down of event stages: </a:t>
            </a:r>
            <a:r>
              <a:rPr lang="en-US" dirty="0">
                <a:solidFill>
                  <a:srgbClr val="555555"/>
                </a:solidFill>
                <a:latin typeface="Maison Neue"/>
              </a:rPr>
              <a:t>If you’ve ever worked stage crew for a theater, this volunteer opportunity may be right up your alley.</a:t>
            </a:r>
          </a:p>
          <a:p>
            <a:pPr fontAlgn="base">
              <a:buFont typeface="Arial" panose="020B0604020202020204" pitchFamily="34" charset="0"/>
              <a:buChar char="•"/>
            </a:pPr>
            <a:r>
              <a:rPr lang="en-US" b="1" dirty="0">
                <a:solidFill>
                  <a:srgbClr val="555555"/>
                </a:solidFill>
                <a:latin typeface="inherit"/>
              </a:rPr>
              <a:t>Entering data and results:</a:t>
            </a:r>
            <a:r>
              <a:rPr lang="en-US" dirty="0">
                <a:solidFill>
                  <a:srgbClr val="555555"/>
                </a:solidFill>
                <a:latin typeface="Maison Neue"/>
              </a:rPr>
              <a:t> Perhaps the most important part of the Olympic Games—getting the competition results entered so athletes can truly become a part of history.</a:t>
            </a:r>
          </a:p>
          <a:p>
            <a:pPr fontAlgn="base">
              <a:buFont typeface="Arial" panose="020B0604020202020204" pitchFamily="34" charset="0"/>
              <a:buChar char="•"/>
            </a:pPr>
            <a:r>
              <a:rPr lang="en-US" b="1" dirty="0">
                <a:solidFill>
                  <a:srgbClr val="555555"/>
                </a:solidFill>
                <a:latin typeface="inherit"/>
              </a:rPr>
              <a:t>Assisting photographers and reporters: </a:t>
            </a:r>
            <a:r>
              <a:rPr lang="en-US" dirty="0">
                <a:solidFill>
                  <a:srgbClr val="555555"/>
                </a:solidFill>
                <a:latin typeface="Maison Neue"/>
              </a:rPr>
              <a:t>Whether manning press conferences or helping to capture a photo from just the right angle, this volunteer position would take some creativity and patience, but ultimately be very rewarding.</a:t>
            </a:r>
          </a:p>
          <a:p>
            <a:endParaRPr lang="en-IN" dirty="0"/>
          </a:p>
          <a:p>
            <a:pPr fontAlgn="base"/>
            <a:endParaRPr lang="en-US" dirty="0">
              <a:solidFill>
                <a:srgbClr val="444444"/>
              </a:solidFill>
              <a:latin typeface="Maison Neue"/>
            </a:endParaRPr>
          </a:p>
          <a:p>
            <a:endParaRPr lang="en-IN" dirty="0"/>
          </a:p>
        </p:txBody>
      </p:sp>
    </p:spTree>
    <p:extLst>
      <p:ext uri="{BB962C8B-B14F-4D97-AF65-F5344CB8AC3E}">
        <p14:creationId xmlns:p14="http://schemas.microsoft.com/office/powerpoint/2010/main" val="2705413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DAA651-80ED-4534-994E-6E2E4747FB50}"/>
              </a:ext>
            </a:extLst>
          </p:cNvPr>
          <p:cNvSpPr>
            <a:spLocks noGrp="1"/>
          </p:cNvSpPr>
          <p:nvPr>
            <p:ph idx="1"/>
          </p:nvPr>
        </p:nvSpPr>
        <p:spPr>
          <a:xfrm>
            <a:off x="0" y="0"/>
            <a:ext cx="9274002" cy="6857999"/>
          </a:xfrm>
        </p:spPr>
        <p:txBody>
          <a:bodyPr>
            <a:normAutofit lnSpcReduction="10000"/>
          </a:bodyPr>
          <a:lstStyle/>
          <a:p>
            <a:pPr fontAlgn="base"/>
            <a:r>
              <a:rPr lang="en-US" dirty="0">
                <a:solidFill>
                  <a:srgbClr val="444444"/>
                </a:solidFill>
                <a:latin typeface="Maison Neue"/>
              </a:rPr>
              <a:t>In the true spirit of the Olympics, there are few volunteer application restrictions. Typically, you’ll need to be available for volunteer training and the events themselves, you should be at least 18 years old, and be fluent in English AND the language spoken in the host city/country.</a:t>
            </a:r>
          </a:p>
          <a:p>
            <a:pPr fontAlgn="base"/>
            <a:r>
              <a:rPr lang="en-US" dirty="0">
                <a:solidFill>
                  <a:srgbClr val="444444"/>
                </a:solidFill>
                <a:latin typeface="Maison Neue"/>
              </a:rPr>
              <a:t>Follow these steps for your best chance at being accepted as an Olympics volunteer:</a:t>
            </a:r>
          </a:p>
          <a:p>
            <a:pPr fontAlgn="base"/>
            <a:r>
              <a:rPr lang="en-US" b="1" dirty="0">
                <a:solidFill>
                  <a:srgbClr val="333333"/>
                </a:solidFill>
                <a:latin typeface="Maison Neue"/>
              </a:rPr>
              <a:t>1. Research and prepare - </a:t>
            </a:r>
            <a:r>
              <a:rPr lang="en-US" dirty="0">
                <a:solidFill>
                  <a:srgbClr val="444444"/>
                </a:solidFill>
                <a:latin typeface="Maison Neue"/>
              </a:rPr>
              <a:t>You’ll first want to check dates and make sure you’re available for the Games you wish to support. While there are usually few requirements, each Olympic city has their own volunteer recruitment program and eligibility guidelines.</a:t>
            </a:r>
          </a:p>
          <a:p>
            <a:pPr fontAlgn="base"/>
            <a:r>
              <a:rPr lang="en-US" b="1" dirty="0">
                <a:solidFill>
                  <a:srgbClr val="333333"/>
                </a:solidFill>
                <a:latin typeface="Maison Neue"/>
              </a:rPr>
              <a:t>2. Gather materials and strengthen your application - </a:t>
            </a:r>
            <a:r>
              <a:rPr lang="en-US" dirty="0">
                <a:solidFill>
                  <a:srgbClr val="444444"/>
                </a:solidFill>
                <a:latin typeface="Maison Neue"/>
              </a:rPr>
              <a:t>Over 600,000 people applied to the Beijing Winter Olympics—so it goes without saying that you’ll want to make your application stand out! Emphasize any strong or unique skills you have, such as being bi- or multilingual, a TEFL graduate, healthcare worker, or athlete. Highlight any relevant education, work experience, or prior volunteering. Even driving experience could give you a leg up on the competition!</a:t>
            </a:r>
          </a:p>
          <a:p>
            <a:pPr fontAlgn="base"/>
            <a:r>
              <a:rPr lang="en-US" b="1" dirty="0">
                <a:solidFill>
                  <a:srgbClr val="333333"/>
                </a:solidFill>
                <a:latin typeface="Maison Neue"/>
              </a:rPr>
              <a:t>3. Apply - </a:t>
            </a:r>
            <a:r>
              <a:rPr lang="en-US" dirty="0">
                <a:solidFill>
                  <a:srgbClr val="444444"/>
                </a:solidFill>
                <a:latin typeface="Maison Neue"/>
              </a:rPr>
              <a:t>Navigate to the application on the official Olympic Games page to submit your application. You should receive a notification if you make it to the next round of the application process.</a:t>
            </a:r>
          </a:p>
          <a:p>
            <a:pPr fontAlgn="base"/>
            <a:r>
              <a:rPr lang="en-US" b="1" dirty="0">
                <a:solidFill>
                  <a:srgbClr val="333333"/>
                </a:solidFill>
                <a:latin typeface="Maison Neue"/>
              </a:rPr>
              <a:t>4. Ace the second-round interview if accepted - </a:t>
            </a:r>
            <a:r>
              <a:rPr lang="en-US" dirty="0">
                <a:solidFill>
                  <a:srgbClr val="444444"/>
                </a:solidFill>
                <a:latin typeface="Maison Neue"/>
              </a:rPr>
              <a:t>This is an in-person interview for those within the country holding the Games, or a video interview for those abroad. Decisions are usually made on a rolling basis and you should find out if you scored a golden ticket about 3-12 months out from the event start.</a:t>
            </a:r>
          </a:p>
          <a:p>
            <a:pPr fontAlgn="base"/>
            <a:r>
              <a:rPr lang="en-US" b="1" dirty="0">
                <a:solidFill>
                  <a:srgbClr val="333333"/>
                </a:solidFill>
                <a:latin typeface="Maison Neue"/>
              </a:rPr>
              <a:t>5. Budget wisely and prepare for your trip - </a:t>
            </a:r>
            <a:r>
              <a:rPr lang="en-US" dirty="0">
                <a:solidFill>
                  <a:srgbClr val="444444"/>
                </a:solidFill>
                <a:latin typeface="Maison Neue"/>
              </a:rPr>
              <a:t>One of the challenges you may face if accepted as a volunteer is getting there, apply for volunteer and travel grants, and see if you can find a host family for the duration of your volunteer experience. Make sure you arrive on time and have studied any materials provided</a:t>
            </a:r>
          </a:p>
          <a:p>
            <a:endParaRPr lang="en-IN" dirty="0"/>
          </a:p>
        </p:txBody>
      </p:sp>
    </p:spTree>
    <p:extLst>
      <p:ext uri="{BB962C8B-B14F-4D97-AF65-F5344CB8AC3E}">
        <p14:creationId xmlns:p14="http://schemas.microsoft.com/office/powerpoint/2010/main" val="3865841345"/>
      </p:ext>
    </p:extLst>
  </p:cSld>
  <p:clrMapOvr>
    <a:masterClrMapping/>
  </p:clrMapOvr>
</p:sld>
</file>

<file path=ppt/theme/theme1.xml><?xml version="1.0" encoding="utf-8"?>
<a:theme xmlns:a="http://schemas.openxmlformats.org/drawingml/2006/main" name="Facet">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249</TotalTime>
  <Words>1857</Words>
  <Application>Microsoft Office PowerPoint</Application>
  <PresentationFormat>Widescreen</PresentationFormat>
  <Paragraphs>68</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Bahnschrift Light</vt:lpstr>
      <vt:lpstr>inherit</vt:lpstr>
      <vt:lpstr>Maison Neue</vt:lpstr>
      <vt:lpstr>OlympicSans</vt:lpstr>
      <vt:lpstr>Raleway</vt:lpstr>
      <vt:lpstr>Trebuchet MS</vt:lpstr>
      <vt:lpstr>Wingdings 3</vt:lpstr>
      <vt:lpstr>Facet</vt:lpstr>
      <vt:lpstr>UNIT 2</vt:lpstr>
      <vt:lpstr>National Olympic Committee (NOC)</vt:lpstr>
      <vt:lpstr>The International Sports Federations (IFs)</vt:lpstr>
      <vt:lpstr>PowerPoint Presentation</vt:lpstr>
      <vt:lpstr>National Sports Federation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dc:title>
  <dc:creator>Vishal Kumar</dc:creator>
  <cp:lastModifiedBy>Vishal Kumar</cp:lastModifiedBy>
  <cp:revision>21</cp:revision>
  <dcterms:created xsi:type="dcterms:W3CDTF">2023-02-25T15:20:00Z</dcterms:created>
  <dcterms:modified xsi:type="dcterms:W3CDTF">2023-04-11T05:12:05Z</dcterms:modified>
</cp:coreProperties>
</file>